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0799763" cy="5143500"/>
  <p:notesSz cx="10799763" cy="5143500"/>
  <p:embeddedFontLst>
    <p:embeddedFont>
      <p:font typeface="Open Sans"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Open Sans ExtraBold" panose="020B0604020202020204" charset="0"/>
      <p:bold r:id="rId24"/>
      <p:italic r:id="rId25"/>
      <p:boldItalic r:id="rId26"/>
    </p:embeddedFont>
  </p:embeddedFontLst>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pos="3402">
          <p15:clr>
            <a:srgbClr val="A4A3A4"/>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1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156" y="234"/>
      </p:cViewPr>
      <p:guideLst>
        <p:guide pos="3402"/>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matchingName="Title Only" type="obj" userDrawn="1">
  <p:cSld name="OBJECT">
    <p:bg>
      <p:bgPr>
        <a:solidFill>
          <a:schemeClr val="lt1"/>
        </a:solidFill>
        <a:effectLst/>
      </p:bgPr>
    </p:bg>
    <p:spTree>
      <p:nvGrpSpPr>
        <p:cNvPr id="1" name=""/>
        <p:cNvGrpSpPr/>
        <p:nvPr/>
      </p:nvGrpSpPr>
      <p:grpSpPr bwMode="auto">
        <a:xfrm>
          <a:off x="0" y="0"/>
          <a:ext cx="0" cy="0"/>
          <a:chOff x="0" y="0"/>
          <a:chExt cx="0" cy="0"/>
        </a:xfrm>
      </p:grpSpPr>
      <p:sp>
        <p:nvSpPr>
          <p:cNvPr id="58" name="Google Shape;58;p14"/>
          <p:cNvSpPr/>
          <p:nvPr/>
        </p:nvSpPr>
        <p:spPr bwMode="auto">
          <a:xfrm>
            <a:off x="674985" y="4636294"/>
            <a:ext cx="2573381" cy="0"/>
          </a:xfrm>
          <a:custGeom>
            <a:avLst/>
            <a:gdLst/>
            <a:ahLst/>
            <a:cxnLst/>
            <a:rect l="l" t="t" r="r" b="b"/>
            <a:pathLst>
              <a:path w="3873500" h="120000" extrusionOk="0">
                <a:moveTo>
                  <a:pt x="0" y="0"/>
                </a:moveTo>
                <a:lnTo>
                  <a:pt x="3873500" y="0"/>
                </a:lnTo>
              </a:path>
            </a:pathLst>
          </a:custGeom>
          <a:noFill/>
          <a:ln w="12700" cap="flat" cmpd="sng">
            <a:solidFill>
              <a:srgbClr val="102D69"/>
            </a:solidFill>
            <a:prstDash val="solid"/>
            <a:round/>
            <a:headEnd type="none" w="sm" len="sm"/>
            <a:tailEnd type="none" w="sm" len="sm"/>
          </a:ln>
        </p:spPr>
        <p:txBody>
          <a:bodyPr spcFirstLastPara="1" wrap="square" lIns="0" tIns="0" rIns="0" bIns="0" anchor="t" anchorCtr="0">
            <a:noAutofit/>
          </a:bodyPr>
          <a:lstStyle/>
          <a:p>
            <a:pPr marL="0" marR="0" lvl="0" indent="0" algn="l">
              <a:spcBef>
                <a:spcPts val="0"/>
              </a:spcBef>
              <a:spcAft>
                <a:spcPts val="0"/>
              </a:spcAft>
              <a:buNone/>
              <a:defRPr/>
            </a:pPr>
            <a:endParaRPr sz="1000">
              <a:solidFill>
                <a:schemeClr val="dk1"/>
              </a:solidFill>
              <a:latin typeface="Calibri"/>
              <a:ea typeface="Calibri"/>
              <a:cs typeface="Calibri"/>
            </a:endParaRPr>
          </a:p>
        </p:txBody>
      </p:sp>
      <p:sp>
        <p:nvSpPr>
          <p:cNvPr id="59" name="Google Shape;59;p14"/>
          <p:cNvSpPr/>
          <p:nvPr/>
        </p:nvSpPr>
        <p:spPr bwMode="auto">
          <a:xfrm>
            <a:off x="1" y="564357"/>
            <a:ext cx="438740" cy="542925"/>
          </a:xfrm>
          <a:custGeom>
            <a:avLst/>
            <a:gdLst/>
            <a:ahLst/>
            <a:cxnLst/>
            <a:rect l="l" t="t" r="r" b="b"/>
            <a:pathLst>
              <a:path w="660400" h="965200" extrusionOk="0">
                <a:moveTo>
                  <a:pt x="660400" y="0"/>
                </a:moveTo>
                <a:lnTo>
                  <a:pt x="0" y="0"/>
                </a:lnTo>
                <a:lnTo>
                  <a:pt x="0" y="965200"/>
                </a:lnTo>
                <a:lnTo>
                  <a:pt x="660400" y="965200"/>
                </a:lnTo>
                <a:lnTo>
                  <a:pt x="660400" y="0"/>
                </a:lnTo>
                <a:close/>
              </a:path>
            </a:pathLst>
          </a:custGeom>
          <a:solidFill>
            <a:srgbClr val="CB2F0D"/>
          </a:solidFill>
          <a:ln>
            <a:noFill/>
          </a:ln>
        </p:spPr>
        <p:txBody>
          <a:bodyPr spcFirstLastPara="1" wrap="square" lIns="0" tIns="0" rIns="0" bIns="0" anchor="t" anchorCtr="0">
            <a:noAutofit/>
          </a:bodyPr>
          <a:lstStyle/>
          <a:p>
            <a:pPr marL="0" marR="0" lvl="0" indent="0" algn="l">
              <a:spcBef>
                <a:spcPts val="0"/>
              </a:spcBef>
              <a:spcAft>
                <a:spcPts val="0"/>
              </a:spcAft>
              <a:buNone/>
              <a:defRPr/>
            </a:pPr>
            <a:endParaRPr sz="1000">
              <a:solidFill>
                <a:schemeClr val="dk1"/>
              </a:solidFill>
              <a:latin typeface="Calibri"/>
              <a:ea typeface="Calibri"/>
              <a:cs typeface="Calibri"/>
            </a:endParaRPr>
          </a:p>
        </p:txBody>
      </p:sp>
      <p:sp>
        <p:nvSpPr>
          <p:cNvPr id="60" name="Google Shape;60;p14"/>
          <p:cNvSpPr txBox="1">
            <a:spLocks noGrp="1"/>
          </p:cNvSpPr>
          <p:nvPr>
            <p:ph type="title"/>
          </p:nvPr>
        </p:nvSpPr>
        <p:spPr bwMode="auto">
          <a:xfrm>
            <a:off x="2767665" y="2348803"/>
            <a:ext cx="5264431" cy="391478"/>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800"/>
              <a:buNone/>
              <a:defRPr sz="2500" b="1" i="0">
                <a:solidFill>
                  <a:schemeClr val="dk1"/>
                </a:solidFill>
                <a:latin typeface="Open Sans ExtraBold"/>
                <a:ea typeface="Open Sans ExtraBold"/>
                <a:cs typeface="Open Sans ExtraBold"/>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pPr>
              <a:defRPr/>
            </a:pPr>
            <a:endParaRPr/>
          </a:p>
        </p:txBody>
      </p:sp>
      <p:sp>
        <p:nvSpPr>
          <p:cNvPr id="61" name="Google Shape;61;p14"/>
          <p:cNvSpPr txBox="1">
            <a:spLocks noGrp="1"/>
          </p:cNvSpPr>
          <p:nvPr>
            <p:ph type="ftr" idx="11"/>
          </p:nvPr>
        </p:nvSpPr>
        <p:spPr bwMode="auto">
          <a:xfrm>
            <a:off x="3671920" y="4783456"/>
            <a:ext cx="3455924"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800"/>
              <a:buNone/>
              <a:defRPr>
                <a:solidFill>
                  <a:srgbClr val="888888"/>
                </a:solidFill>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pPr>
              <a:defRPr/>
            </a:pPr>
            <a:endParaRPr/>
          </a:p>
        </p:txBody>
      </p:sp>
      <p:sp>
        <p:nvSpPr>
          <p:cNvPr id="62" name="Google Shape;62;p14"/>
          <p:cNvSpPr txBox="1">
            <a:spLocks noGrp="1"/>
          </p:cNvSpPr>
          <p:nvPr>
            <p:ph type="dt" idx="10"/>
          </p:nvPr>
        </p:nvSpPr>
        <p:spPr bwMode="auto">
          <a:xfrm>
            <a:off x="539988" y="4783456"/>
            <a:ext cx="2483945" cy="2571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800"/>
              <a:buNone/>
              <a:defRPr>
                <a:solidFill>
                  <a:srgbClr val="888888"/>
                </a:solidFill>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pPr>
              <a:defRPr/>
            </a:pPr>
            <a:endParaRPr/>
          </a:p>
        </p:txBody>
      </p:sp>
      <p:sp>
        <p:nvSpPr>
          <p:cNvPr id="63" name="Google Shape;63;p14"/>
          <p:cNvSpPr txBox="1">
            <a:spLocks noGrp="1"/>
          </p:cNvSpPr>
          <p:nvPr>
            <p:ph type="sldNum" idx="12"/>
          </p:nvPr>
        </p:nvSpPr>
        <p:spPr bwMode="auto">
          <a:xfrm>
            <a:off x="10038870" y="4673241"/>
            <a:ext cx="111372" cy="134660"/>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buNone/>
              <a:defRPr sz="800" b="0" i="0">
                <a:solidFill>
                  <a:srgbClr val="102D69"/>
                </a:solidFill>
                <a:latin typeface="Open Sans"/>
                <a:ea typeface="Open Sans"/>
                <a:cs typeface="Open Sans"/>
              </a:defRPr>
            </a:lvl1pPr>
            <a:lvl2pPr marL="25400" marR="0" lvl="1" indent="0" algn="l">
              <a:lnSpc>
                <a:spcPct val="100000"/>
              </a:lnSpc>
              <a:spcBef>
                <a:spcPts val="0"/>
              </a:spcBef>
              <a:buNone/>
              <a:defRPr sz="800" b="0" i="0">
                <a:solidFill>
                  <a:srgbClr val="102D69"/>
                </a:solidFill>
                <a:latin typeface="Open Sans"/>
                <a:ea typeface="Open Sans"/>
                <a:cs typeface="Open Sans"/>
              </a:defRPr>
            </a:lvl2pPr>
            <a:lvl3pPr marL="25400" marR="0" lvl="2" indent="0" algn="l">
              <a:lnSpc>
                <a:spcPct val="100000"/>
              </a:lnSpc>
              <a:spcBef>
                <a:spcPts val="0"/>
              </a:spcBef>
              <a:buNone/>
              <a:defRPr sz="800" b="0" i="0">
                <a:solidFill>
                  <a:srgbClr val="102D69"/>
                </a:solidFill>
                <a:latin typeface="Open Sans"/>
                <a:ea typeface="Open Sans"/>
                <a:cs typeface="Open Sans"/>
              </a:defRPr>
            </a:lvl3pPr>
            <a:lvl4pPr marL="25400" marR="0" lvl="3" indent="0" algn="l">
              <a:lnSpc>
                <a:spcPct val="100000"/>
              </a:lnSpc>
              <a:spcBef>
                <a:spcPts val="0"/>
              </a:spcBef>
              <a:buNone/>
              <a:defRPr sz="800" b="0" i="0">
                <a:solidFill>
                  <a:srgbClr val="102D69"/>
                </a:solidFill>
                <a:latin typeface="Open Sans"/>
                <a:ea typeface="Open Sans"/>
                <a:cs typeface="Open Sans"/>
              </a:defRPr>
            </a:lvl4pPr>
            <a:lvl5pPr marL="25400" marR="0" lvl="4" indent="0" algn="l">
              <a:lnSpc>
                <a:spcPct val="100000"/>
              </a:lnSpc>
              <a:spcBef>
                <a:spcPts val="0"/>
              </a:spcBef>
              <a:buNone/>
              <a:defRPr sz="800" b="0" i="0">
                <a:solidFill>
                  <a:srgbClr val="102D69"/>
                </a:solidFill>
                <a:latin typeface="Open Sans"/>
                <a:ea typeface="Open Sans"/>
                <a:cs typeface="Open Sans"/>
              </a:defRPr>
            </a:lvl5pPr>
            <a:lvl6pPr marL="25400" marR="0" lvl="5" indent="0" algn="l">
              <a:lnSpc>
                <a:spcPct val="100000"/>
              </a:lnSpc>
              <a:spcBef>
                <a:spcPts val="0"/>
              </a:spcBef>
              <a:buNone/>
              <a:defRPr sz="800" b="0" i="0">
                <a:solidFill>
                  <a:srgbClr val="102D69"/>
                </a:solidFill>
                <a:latin typeface="Open Sans"/>
                <a:ea typeface="Open Sans"/>
                <a:cs typeface="Open Sans"/>
              </a:defRPr>
            </a:lvl6pPr>
            <a:lvl7pPr marL="25400" marR="0" lvl="6" indent="0" algn="l">
              <a:lnSpc>
                <a:spcPct val="100000"/>
              </a:lnSpc>
              <a:spcBef>
                <a:spcPts val="0"/>
              </a:spcBef>
              <a:buNone/>
              <a:defRPr sz="800" b="0" i="0">
                <a:solidFill>
                  <a:srgbClr val="102D69"/>
                </a:solidFill>
                <a:latin typeface="Open Sans"/>
                <a:ea typeface="Open Sans"/>
                <a:cs typeface="Open Sans"/>
              </a:defRPr>
            </a:lvl7pPr>
            <a:lvl8pPr marL="25400" marR="0" lvl="7" indent="0" algn="l">
              <a:lnSpc>
                <a:spcPct val="100000"/>
              </a:lnSpc>
              <a:spcBef>
                <a:spcPts val="0"/>
              </a:spcBef>
              <a:buNone/>
              <a:defRPr sz="800" b="0" i="0">
                <a:solidFill>
                  <a:srgbClr val="102D69"/>
                </a:solidFill>
                <a:latin typeface="Open Sans"/>
                <a:ea typeface="Open Sans"/>
                <a:cs typeface="Open Sans"/>
              </a:defRPr>
            </a:lvl8pPr>
            <a:lvl9pPr marL="25400" marR="0" lvl="8" indent="0" algn="l">
              <a:lnSpc>
                <a:spcPct val="100000"/>
              </a:lnSpc>
              <a:spcBef>
                <a:spcPts val="0"/>
              </a:spcBef>
              <a:buNone/>
              <a:defRPr sz="800" b="0" i="0">
                <a:solidFill>
                  <a:srgbClr val="102D69"/>
                </a:solidFill>
                <a:latin typeface="Open Sans"/>
                <a:ea typeface="Open Sans"/>
                <a:cs typeface="Open Sans"/>
              </a:defRPr>
            </a:lvl9pPr>
          </a:lstStyle>
          <a:p>
            <a:pPr>
              <a:defRPr/>
            </a:pPr>
            <a:fld id="{00000000-1234-1234-1234-123412341234}" type="slidenum">
              <a:rPr lang="ru"/>
              <a:t>‹#›</a:t>
            </a:fld>
            <a:endParaRPr lang="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Title and Content" userDrawn="1">
  <p:cSld name="Title and Content">
    <p:spTree>
      <p:nvGrpSpPr>
        <p:cNvPr id="1" name=""/>
        <p:cNvGrpSpPr/>
        <p:nvPr/>
      </p:nvGrpSpPr>
      <p:grpSpPr bwMode="auto">
        <a:xfrm>
          <a:off x="0" y="0"/>
          <a:ext cx="0" cy="0"/>
          <a:chOff x="0" y="0"/>
          <a:chExt cx="0" cy="0"/>
        </a:xfrm>
      </p:grpSpPr>
      <p:sp>
        <p:nvSpPr>
          <p:cNvPr id="65" name="Google Shape;65;p15"/>
          <p:cNvSpPr txBox="1">
            <a:spLocks noGrp="1"/>
          </p:cNvSpPr>
          <p:nvPr>
            <p:ph type="title"/>
          </p:nvPr>
        </p:nvSpPr>
        <p:spPr bwMode="auto">
          <a:xfrm>
            <a:off x="2767665" y="2348803"/>
            <a:ext cx="5264431" cy="391478"/>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800"/>
              <a:buNone/>
              <a:defRPr sz="2500" b="1" i="0">
                <a:solidFill>
                  <a:schemeClr val="dk1"/>
                </a:solidFill>
                <a:latin typeface="Open Sans ExtraBold"/>
                <a:ea typeface="Open Sans ExtraBold"/>
                <a:cs typeface="Open Sans ExtraBold"/>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pPr>
              <a:defRPr/>
            </a:pPr>
            <a:endParaRPr/>
          </a:p>
        </p:txBody>
      </p:sp>
      <p:sp>
        <p:nvSpPr>
          <p:cNvPr id="66" name="Google Shape;66;p15"/>
          <p:cNvSpPr txBox="1">
            <a:spLocks noGrp="1"/>
          </p:cNvSpPr>
          <p:nvPr>
            <p:ph type="body" idx="1"/>
          </p:nvPr>
        </p:nvSpPr>
        <p:spPr bwMode="auto">
          <a:xfrm>
            <a:off x="665705" y="2300288"/>
            <a:ext cx="9468353" cy="115728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800"/>
              <a:buNone/>
              <a:defRPr sz="1100" b="1" i="0">
                <a:solidFill>
                  <a:schemeClr val="dk1"/>
                </a:solidFill>
                <a:latin typeface="Open Sans"/>
                <a:ea typeface="Open Sans"/>
                <a:cs typeface="Open Sans"/>
              </a:defRPr>
            </a:lvl1pPr>
            <a:lvl2pPr marL="914400" lvl="1" indent="-228600" algn="l">
              <a:spcBef>
                <a:spcPts val="0"/>
              </a:spcBef>
              <a:spcAft>
                <a:spcPts val="0"/>
              </a:spcAft>
              <a:buSzPts val="800"/>
              <a:buNone/>
              <a:defRPr/>
            </a:lvl2pPr>
            <a:lvl3pPr marL="1371600" lvl="2" indent="-228600" algn="l">
              <a:spcBef>
                <a:spcPts val="0"/>
              </a:spcBef>
              <a:spcAft>
                <a:spcPts val="0"/>
              </a:spcAft>
              <a:buSzPts val="800"/>
              <a:buNone/>
              <a:defRPr/>
            </a:lvl3pPr>
            <a:lvl4pPr marL="1828800" lvl="3" indent="-228600" algn="l">
              <a:spcBef>
                <a:spcPts val="0"/>
              </a:spcBef>
              <a:spcAft>
                <a:spcPts val="0"/>
              </a:spcAft>
              <a:buSzPts val="800"/>
              <a:buNone/>
              <a:defRPr/>
            </a:lvl4pPr>
            <a:lvl5pPr marL="2286000" lvl="4" indent="-228600" algn="l">
              <a:spcBef>
                <a:spcPts val="0"/>
              </a:spcBef>
              <a:spcAft>
                <a:spcPts val="0"/>
              </a:spcAft>
              <a:buSzPts val="800"/>
              <a:buNone/>
              <a:defRPr/>
            </a:lvl5pPr>
            <a:lvl6pPr marL="2743200" lvl="5" indent="-228600" algn="l">
              <a:spcBef>
                <a:spcPts val="0"/>
              </a:spcBef>
              <a:spcAft>
                <a:spcPts val="0"/>
              </a:spcAft>
              <a:buSzPts val="800"/>
              <a:buNone/>
              <a:defRPr/>
            </a:lvl6pPr>
            <a:lvl7pPr marL="3200400" lvl="6" indent="-228600" algn="l">
              <a:spcBef>
                <a:spcPts val="0"/>
              </a:spcBef>
              <a:spcAft>
                <a:spcPts val="0"/>
              </a:spcAft>
              <a:buSzPts val="800"/>
              <a:buNone/>
              <a:defRPr/>
            </a:lvl7pPr>
            <a:lvl8pPr marL="3657600" lvl="7" indent="-228600" algn="l">
              <a:spcBef>
                <a:spcPts val="0"/>
              </a:spcBef>
              <a:spcAft>
                <a:spcPts val="0"/>
              </a:spcAft>
              <a:buSzPts val="800"/>
              <a:buNone/>
              <a:defRPr/>
            </a:lvl8pPr>
            <a:lvl9pPr marL="4114800" lvl="8" indent="-228600" algn="l">
              <a:spcBef>
                <a:spcPts val="0"/>
              </a:spcBef>
              <a:spcAft>
                <a:spcPts val="0"/>
              </a:spcAft>
              <a:buSzPts val="800"/>
              <a:buNone/>
              <a:defRPr/>
            </a:lvl9pPr>
          </a:lstStyle>
          <a:p>
            <a:pPr>
              <a:defRPr/>
            </a:pPr>
            <a:endParaRPr/>
          </a:p>
        </p:txBody>
      </p:sp>
      <p:sp>
        <p:nvSpPr>
          <p:cNvPr id="67" name="Google Shape;67;p15"/>
          <p:cNvSpPr txBox="1">
            <a:spLocks noGrp="1"/>
          </p:cNvSpPr>
          <p:nvPr>
            <p:ph type="ftr" idx="11"/>
          </p:nvPr>
        </p:nvSpPr>
        <p:spPr bwMode="auto">
          <a:xfrm>
            <a:off x="3671920" y="4783456"/>
            <a:ext cx="3455924"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800"/>
              <a:buNone/>
              <a:defRPr>
                <a:solidFill>
                  <a:srgbClr val="888888"/>
                </a:solidFill>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pPr>
              <a:defRPr/>
            </a:pPr>
            <a:endParaRPr/>
          </a:p>
        </p:txBody>
      </p:sp>
      <p:sp>
        <p:nvSpPr>
          <p:cNvPr id="68" name="Google Shape;68;p15"/>
          <p:cNvSpPr txBox="1">
            <a:spLocks noGrp="1"/>
          </p:cNvSpPr>
          <p:nvPr>
            <p:ph type="dt" idx="10"/>
          </p:nvPr>
        </p:nvSpPr>
        <p:spPr bwMode="auto">
          <a:xfrm>
            <a:off x="539988" y="4783456"/>
            <a:ext cx="2483945" cy="2571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800"/>
              <a:buNone/>
              <a:defRPr>
                <a:solidFill>
                  <a:srgbClr val="888888"/>
                </a:solidFill>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pPr>
              <a:defRPr/>
            </a:pPr>
            <a:endParaRPr/>
          </a:p>
        </p:txBody>
      </p:sp>
      <p:sp>
        <p:nvSpPr>
          <p:cNvPr id="69" name="Google Shape;69;p15"/>
          <p:cNvSpPr txBox="1">
            <a:spLocks noGrp="1"/>
          </p:cNvSpPr>
          <p:nvPr>
            <p:ph type="sldNum" idx="12"/>
          </p:nvPr>
        </p:nvSpPr>
        <p:spPr bwMode="auto">
          <a:xfrm>
            <a:off x="10038870" y="4673241"/>
            <a:ext cx="111372" cy="134660"/>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buNone/>
              <a:defRPr sz="800" b="0" i="0">
                <a:solidFill>
                  <a:srgbClr val="102D69"/>
                </a:solidFill>
                <a:latin typeface="Open Sans"/>
                <a:ea typeface="Open Sans"/>
                <a:cs typeface="Open Sans"/>
              </a:defRPr>
            </a:lvl1pPr>
            <a:lvl2pPr marL="25400" marR="0" lvl="1" indent="0" algn="l">
              <a:lnSpc>
                <a:spcPct val="100000"/>
              </a:lnSpc>
              <a:spcBef>
                <a:spcPts val="0"/>
              </a:spcBef>
              <a:buNone/>
              <a:defRPr sz="800" b="0" i="0">
                <a:solidFill>
                  <a:srgbClr val="102D69"/>
                </a:solidFill>
                <a:latin typeface="Open Sans"/>
                <a:ea typeface="Open Sans"/>
                <a:cs typeface="Open Sans"/>
              </a:defRPr>
            </a:lvl2pPr>
            <a:lvl3pPr marL="25400" marR="0" lvl="2" indent="0" algn="l">
              <a:lnSpc>
                <a:spcPct val="100000"/>
              </a:lnSpc>
              <a:spcBef>
                <a:spcPts val="0"/>
              </a:spcBef>
              <a:buNone/>
              <a:defRPr sz="800" b="0" i="0">
                <a:solidFill>
                  <a:srgbClr val="102D69"/>
                </a:solidFill>
                <a:latin typeface="Open Sans"/>
                <a:ea typeface="Open Sans"/>
                <a:cs typeface="Open Sans"/>
              </a:defRPr>
            </a:lvl3pPr>
            <a:lvl4pPr marL="25400" marR="0" lvl="3" indent="0" algn="l">
              <a:lnSpc>
                <a:spcPct val="100000"/>
              </a:lnSpc>
              <a:spcBef>
                <a:spcPts val="0"/>
              </a:spcBef>
              <a:buNone/>
              <a:defRPr sz="800" b="0" i="0">
                <a:solidFill>
                  <a:srgbClr val="102D69"/>
                </a:solidFill>
                <a:latin typeface="Open Sans"/>
                <a:ea typeface="Open Sans"/>
                <a:cs typeface="Open Sans"/>
              </a:defRPr>
            </a:lvl4pPr>
            <a:lvl5pPr marL="25400" marR="0" lvl="4" indent="0" algn="l">
              <a:lnSpc>
                <a:spcPct val="100000"/>
              </a:lnSpc>
              <a:spcBef>
                <a:spcPts val="0"/>
              </a:spcBef>
              <a:buNone/>
              <a:defRPr sz="800" b="0" i="0">
                <a:solidFill>
                  <a:srgbClr val="102D69"/>
                </a:solidFill>
                <a:latin typeface="Open Sans"/>
                <a:ea typeface="Open Sans"/>
                <a:cs typeface="Open Sans"/>
              </a:defRPr>
            </a:lvl5pPr>
            <a:lvl6pPr marL="25400" marR="0" lvl="5" indent="0" algn="l">
              <a:lnSpc>
                <a:spcPct val="100000"/>
              </a:lnSpc>
              <a:spcBef>
                <a:spcPts val="0"/>
              </a:spcBef>
              <a:buNone/>
              <a:defRPr sz="800" b="0" i="0">
                <a:solidFill>
                  <a:srgbClr val="102D69"/>
                </a:solidFill>
                <a:latin typeface="Open Sans"/>
                <a:ea typeface="Open Sans"/>
                <a:cs typeface="Open Sans"/>
              </a:defRPr>
            </a:lvl6pPr>
            <a:lvl7pPr marL="25400" marR="0" lvl="6" indent="0" algn="l">
              <a:lnSpc>
                <a:spcPct val="100000"/>
              </a:lnSpc>
              <a:spcBef>
                <a:spcPts val="0"/>
              </a:spcBef>
              <a:buNone/>
              <a:defRPr sz="800" b="0" i="0">
                <a:solidFill>
                  <a:srgbClr val="102D69"/>
                </a:solidFill>
                <a:latin typeface="Open Sans"/>
                <a:ea typeface="Open Sans"/>
                <a:cs typeface="Open Sans"/>
              </a:defRPr>
            </a:lvl7pPr>
            <a:lvl8pPr marL="25400" marR="0" lvl="7" indent="0" algn="l">
              <a:lnSpc>
                <a:spcPct val="100000"/>
              </a:lnSpc>
              <a:spcBef>
                <a:spcPts val="0"/>
              </a:spcBef>
              <a:buNone/>
              <a:defRPr sz="800" b="0" i="0">
                <a:solidFill>
                  <a:srgbClr val="102D69"/>
                </a:solidFill>
                <a:latin typeface="Open Sans"/>
                <a:ea typeface="Open Sans"/>
                <a:cs typeface="Open Sans"/>
              </a:defRPr>
            </a:lvl8pPr>
            <a:lvl9pPr marL="25400" marR="0" lvl="8" indent="0" algn="l">
              <a:lnSpc>
                <a:spcPct val="100000"/>
              </a:lnSpc>
              <a:spcBef>
                <a:spcPts val="0"/>
              </a:spcBef>
              <a:buNone/>
              <a:defRPr sz="800" b="0" i="0">
                <a:solidFill>
                  <a:srgbClr val="102D69"/>
                </a:solidFill>
                <a:latin typeface="Open Sans"/>
                <a:ea typeface="Open Sans"/>
                <a:cs typeface="Open Sans"/>
              </a:defRPr>
            </a:lvl9pPr>
          </a:lstStyle>
          <a:p>
            <a:pPr>
              <a:defRPr/>
            </a:pPr>
            <a:fld id="{00000000-1234-1234-1234-123412341234}" type="slidenum">
              <a:rPr lang="ru"/>
              <a:t>‹#›</a:t>
            </a:fld>
            <a:endParaRPr lang="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matchingName="Blank" userDrawn="1">
  <p:cSld name="Blank">
    <p:bg>
      <p:bgPr>
        <a:solidFill>
          <a:schemeClr val="lt1"/>
        </a:solidFill>
        <a:effectLst/>
      </p:bgPr>
    </p:bg>
    <p:spTree>
      <p:nvGrpSpPr>
        <p:cNvPr id="1" name=""/>
        <p:cNvGrpSpPr/>
        <p:nvPr/>
      </p:nvGrpSpPr>
      <p:grpSpPr bwMode="auto">
        <a:xfrm>
          <a:off x="0" y="0"/>
          <a:ext cx="0" cy="0"/>
          <a:chOff x="0" y="0"/>
          <a:chExt cx="0" cy="0"/>
        </a:xfrm>
      </p:grpSpPr>
      <p:sp>
        <p:nvSpPr>
          <p:cNvPr id="71" name="Google Shape;71;p16"/>
          <p:cNvSpPr txBox="1">
            <a:spLocks noGrp="1"/>
          </p:cNvSpPr>
          <p:nvPr>
            <p:ph type="ftr" idx="11"/>
          </p:nvPr>
        </p:nvSpPr>
        <p:spPr bwMode="auto">
          <a:xfrm>
            <a:off x="3671920" y="4783456"/>
            <a:ext cx="3455924"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800"/>
              <a:buNone/>
              <a:defRPr>
                <a:solidFill>
                  <a:srgbClr val="888888"/>
                </a:solidFill>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pPr>
              <a:defRPr/>
            </a:pPr>
            <a:endParaRPr/>
          </a:p>
        </p:txBody>
      </p:sp>
      <p:sp>
        <p:nvSpPr>
          <p:cNvPr id="72" name="Google Shape;72;p16"/>
          <p:cNvSpPr txBox="1">
            <a:spLocks noGrp="1"/>
          </p:cNvSpPr>
          <p:nvPr>
            <p:ph type="dt" idx="10"/>
          </p:nvPr>
        </p:nvSpPr>
        <p:spPr bwMode="auto">
          <a:xfrm>
            <a:off x="539988" y="4783456"/>
            <a:ext cx="2483945" cy="2571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800"/>
              <a:buNone/>
              <a:defRPr>
                <a:solidFill>
                  <a:srgbClr val="888888"/>
                </a:solidFill>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pPr>
              <a:defRPr/>
            </a:pPr>
            <a:endParaRPr/>
          </a:p>
        </p:txBody>
      </p:sp>
      <p:sp>
        <p:nvSpPr>
          <p:cNvPr id="73" name="Google Shape;73;p16"/>
          <p:cNvSpPr txBox="1">
            <a:spLocks noGrp="1"/>
          </p:cNvSpPr>
          <p:nvPr>
            <p:ph type="sldNum" idx="12"/>
          </p:nvPr>
        </p:nvSpPr>
        <p:spPr bwMode="auto">
          <a:xfrm>
            <a:off x="10038870" y="4673241"/>
            <a:ext cx="111372" cy="134660"/>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buNone/>
              <a:defRPr sz="800" b="0" i="0">
                <a:solidFill>
                  <a:srgbClr val="102D69"/>
                </a:solidFill>
                <a:latin typeface="Open Sans"/>
                <a:ea typeface="Open Sans"/>
                <a:cs typeface="Open Sans"/>
              </a:defRPr>
            </a:lvl1pPr>
            <a:lvl2pPr marL="25400" marR="0" lvl="1" indent="0" algn="l">
              <a:lnSpc>
                <a:spcPct val="100000"/>
              </a:lnSpc>
              <a:spcBef>
                <a:spcPts val="0"/>
              </a:spcBef>
              <a:buNone/>
              <a:defRPr sz="800" b="0" i="0">
                <a:solidFill>
                  <a:srgbClr val="102D69"/>
                </a:solidFill>
                <a:latin typeface="Open Sans"/>
                <a:ea typeface="Open Sans"/>
                <a:cs typeface="Open Sans"/>
              </a:defRPr>
            </a:lvl2pPr>
            <a:lvl3pPr marL="25400" marR="0" lvl="2" indent="0" algn="l">
              <a:lnSpc>
                <a:spcPct val="100000"/>
              </a:lnSpc>
              <a:spcBef>
                <a:spcPts val="0"/>
              </a:spcBef>
              <a:buNone/>
              <a:defRPr sz="800" b="0" i="0">
                <a:solidFill>
                  <a:srgbClr val="102D69"/>
                </a:solidFill>
                <a:latin typeface="Open Sans"/>
                <a:ea typeface="Open Sans"/>
                <a:cs typeface="Open Sans"/>
              </a:defRPr>
            </a:lvl3pPr>
            <a:lvl4pPr marL="25400" marR="0" lvl="3" indent="0" algn="l">
              <a:lnSpc>
                <a:spcPct val="100000"/>
              </a:lnSpc>
              <a:spcBef>
                <a:spcPts val="0"/>
              </a:spcBef>
              <a:buNone/>
              <a:defRPr sz="800" b="0" i="0">
                <a:solidFill>
                  <a:srgbClr val="102D69"/>
                </a:solidFill>
                <a:latin typeface="Open Sans"/>
                <a:ea typeface="Open Sans"/>
                <a:cs typeface="Open Sans"/>
              </a:defRPr>
            </a:lvl4pPr>
            <a:lvl5pPr marL="25400" marR="0" lvl="4" indent="0" algn="l">
              <a:lnSpc>
                <a:spcPct val="100000"/>
              </a:lnSpc>
              <a:spcBef>
                <a:spcPts val="0"/>
              </a:spcBef>
              <a:buNone/>
              <a:defRPr sz="800" b="0" i="0">
                <a:solidFill>
                  <a:srgbClr val="102D69"/>
                </a:solidFill>
                <a:latin typeface="Open Sans"/>
                <a:ea typeface="Open Sans"/>
                <a:cs typeface="Open Sans"/>
              </a:defRPr>
            </a:lvl5pPr>
            <a:lvl6pPr marL="25400" marR="0" lvl="5" indent="0" algn="l">
              <a:lnSpc>
                <a:spcPct val="100000"/>
              </a:lnSpc>
              <a:spcBef>
                <a:spcPts val="0"/>
              </a:spcBef>
              <a:buNone/>
              <a:defRPr sz="800" b="0" i="0">
                <a:solidFill>
                  <a:srgbClr val="102D69"/>
                </a:solidFill>
                <a:latin typeface="Open Sans"/>
                <a:ea typeface="Open Sans"/>
                <a:cs typeface="Open Sans"/>
              </a:defRPr>
            </a:lvl6pPr>
            <a:lvl7pPr marL="25400" marR="0" lvl="6" indent="0" algn="l">
              <a:lnSpc>
                <a:spcPct val="100000"/>
              </a:lnSpc>
              <a:spcBef>
                <a:spcPts val="0"/>
              </a:spcBef>
              <a:buNone/>
              <a:defRPr sz="800" b="0" i="0">
                <a:solidFill>
                  <a:srgbClr val="102D69"/>
                </a:solidFill>
                <a:latin typeface="Open Sans"/>
                <a:ea typeface="Open Sans"/>
                <a:cs typeface="Open Sans"/>
              </a:defRPr>
            </a:lvl7pPr>
            <a:lvl8pPr marL="25400" marR="0" lvl="7" indent="0" algn="l">
              <a:lnSpc>
                <a:spcPct val="100000"/>
              </a:lnSpc>
              <a:spcBef>
                <a:spcPts val="0"/>
              </a:spcBef>
              <a:buNone/>
              <a:defRPr sz="800" b="0" i="0">
                <a:solidFill>
                  <a:srgbClr val="102D69"/>
                </a:solidFill>
                <a:latin typeface="Open Sans"/>
                <a:ea typeface="Open Sans"/>
                <a:cs typeface="Open Sans"/>
              </a:defRPr>
            </a:lvl8pPr>
            <a:lvl9pPr marL="25400" marR="0" lvl="8" indent="0" algn="l">
              <a:lnSpc>
                <a:spcPct val="100000"/>
              </a:lnSpc>
              <a:spcBef>
                <a:spcPts val="0"/>
              </a:spcBef>
              <a:buNone/>
              <a:defRPr sz="800" b="0" i="0">
                <a:solidFill>
                  <a:srgbClr val="102D69"/>
                </a:solidFill>
                <a:latin typeface="Open Sans"/>
                <a:ea typeface="Open Sans"/>
                <a:cs typeface="Open Sans"/>
              </a:defRPr>
            </a:lvl9pPr>
          </a:lstStyle>
          <a:p>
            <a:pPr>
              <a:defRPr/>
            </a:pPr>
            <a:fld id="{00000000-1234-1234-1234-123412341234}" type="slidenum">
              <a:rPr lang="ru"/>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Title Slide" userDrawn="1">
  <p:cSld name="Title Slide">
    <p:spTree>
      <p:nvGrpSpPr>
        <p:cNvPr id="1" name=""/>
        <p:cNvGrpSpPr/>
        <p:nvPr/>
      </p:nvGrpSpPr>
      <p:grpSpPr bwMode="auto">
        <a:xfrm>
          <a:off x="0" y="0"/>
          <a:ext cx="0" cy="0"/>
          <a:chOff x="0" y="0"/>
          <a:chExt cx="0" cy="0"/>
        </a:xfrm>
      </p:grpSpPr>
      <p:sp>
        <p:nvSpPr>
          <p:cNvPr id="75" name="Google Shape;75;p17"/>
          <p:cNvSpPr txBox="1">
            <a:spLocks noGrp="1"/>
          </p:cNvSpPr>
          <p:nvPr>
            <p:ph type="ctrTitle"/>
          </p:nvPr>
        </p:nvSpPr>
        <p:spPr bwMode="auto">
          <a:xfrm>
            <a:off x="809982" y="1594486"/>
            <a:ext cx="9179799" cy="108013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800"/>
              <a:buNone/>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pPr>
              <a:defRPr/>
            </a:pPr>
            <a:endParaRPr/>
          </a:p>
        </p:txBody>
      </p:sp>
      <p:sp>
        <p:nvSpPr>
          <p:cNvPr id="76" name="Google Shape;76;p17"/>
          <p:cNvSpPr txBox="1">
            <a:spLocks noGrp="1"/>
          </p:cNvSpPr>
          <p:nvPr>
            <p:ph type="subTitle" idx="1"/>
          </p:nvPr>
        </p:nvSpPr>
        <p:spPr bwMode="auto">
          <a:xfrm>
            <a:off x="1619965" y="2880361"/>
            <a:ext cx="7559834" cy="12858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800"/>
              <a:buNone/>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pPr>
              <a:defRPr/>
            </a:pPr>
            <a:endParaRPr/>
          </a:p>
        </p:txBody>
      </p:sp>
      <p:sp>
        <p:nvSpPr>
          <p:cNvPr id="77" name="Google Shape;77;p17"/>
          <p:cNvSpPr txBox="1">
            <a:spLocks noGrp="1"/>
          </p:cNvSpPr>
          <p:nvPr>
            <p:ph type="ftr" idx="11"/>
          </p:nvPr>
        </p:nvSpPr>
        <p:spPr bwMode="auto">
          <a:xfrm>
            <a:off x="3671920" y="4783456"/>
            <a:ext cx="3455924"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800"/>
              <a:buNone/>
              <a:defRPr>
                <a:solidFill>
                  <a:srgbClr val="888888"/>
                </a:solidFill>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pPr>
              <a:defRPr/>
            </a:pPr>
            <a:endParaRPr/>
          </a:p>
        </p:txBody>
      </p:sp>
      <p:sp>
        <p:nvSpPr>
          <p:cNvPr id="78" name="Google Shape;78;p17"/>
          <p:cNvSpPr txBox="1">
            <a:spLocks noGrp="1"/>
          </p:cNvSpPr>
          <p:nvPr>
            <p:ph type="dt" idx="10"/>
          </p:nvPr>
        </p:nvSpPr>
        <p:spPr bwMode="auto">
          <a:xfrm>
            <a:off x="539988" y="4783456"/>
            <a:ext cx="2483945" cy="2571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800"/>
              <a:buNone/>
              <a:defRPr>
                <a:solidFill>
                  <a:srgbClr val="888888"/>
                </a:solidFill>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pPr>
              <a:defRPr/>
            </a:pPr>
            <a:endParaRPr/>
          </a:p>
        </p:txBody>
      </p:sp>
      <p:sp>
        <p:nvSpPr>
          <p:cNvPr id="79" name="Google Shape;79;p17"/>
          <p:cNvSpPr txBox="1">
            <a:spLocks noGrp="1"/>
          </p:cNvSpPr>
          <p:nvPr>
            <p:ph type="sldNum" idx="12"/>
          </p:nvPr>
        </p:nvSpPr>
        <p:spPr bwMode="auto">
          <a:xfrm>
            <a:off x="10038870" y="4673241"/>
            <a:ext cx="111372" cy="134660"/>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buNone/>
              <a:defRPr sz="800" b="0" i="0">
                <a:solidFill>
                  <a:srgbClr val="102D69"/>
                </a:solidFill>
                <a:latin typeface="Open Sans"/>
                <a:ea typeface="Open Sans"/>
                <a:cs typeface="Open Sans"/>
              </a:defRPr>
            </a:lvl1pPr>
            <a:lvl2pPr marL="25400" marR="0" lvl="1" indent="0" algn="l">
              <a:lnSpc>
                <a:spcPct val="100000"/>
              </a:lnSpc>
              <a:spcBef>
                <a:spcPts val="0"/>
              </a:spcBef>
              <a:buNone/>
              <a:defRPr sz="800" b="0" i="0">
                <a:solidFill>
                  <a:srgbClr val="102D69"/>
                </a:solidFill>
                <a:latin typeface="Open Sans"/>
                <a:ea typeface="Open Sans"/>
                <a:cs typeface="Open Sans"/>
              </a:defRPr>
            </a:lvl2pPr>
            <a:lvl3pPr marL="25400" marR="0" lvl="2" indent="0" algn="l">
              <a:lnSpc>
                <a:spcPct val="100000"/>
              </a:lnSpc>
              <a:spcBef>
                <a:spcPts val="0"/>
              </a:spcBef>
              <a:buNone/>
              <a:defRPr sz="800" b="0" i="0">
                <a:solidFill>
                  <a:srgbClr val="102D69"/>
                </a:solidFill>
                <a:latin typeface="Open Sans"/>
                <a:ea typeface="Open Sans"/>
                <a:cs typeface="Open Sans"/>
              </a:defRPr>
            </a:lvl3pPr>
            <a:lvl4pPr marL="25400" marR="0" lvl="3" indent="0" algn="l">
              <a:lnSpc>
                <a:spcPct val="100000"/>
              </a:lnSpc>
              <a:spcBef>
                <a:spcPts val="0"/>
              </a:spcBef>
              <a:buNone/>
              <a:defRPr sz="800" b="0" i="0">
                <a:solidFill>
                  <a:srgbClr val="102D69"/>
                </a:solidFill>
                <a:latin typeface="Open Sans"/>
                <a:ea typeface="Open Sans"/>
                <a:cs typeface="Open Sans"/>
              </a:defRPr>
            </a:lvl4pPr>
            <a:lvl5pPr marL="25400" marR="0" lvl="4" indent="0" algn="l">
              <a:lnSpc>
                <a:spcPct val="100000"/>
              </a:lnSpc>
              <a:spcBef>
                <a:spcPts val="0"/>
              </a:spcBef>
              <a:buNone/>
              <a:defRPr sz="800" b="0" i="0">
                <a:solidFill>
                  <a:srgbClr val="102D69"/>
                </a:solidFill>
                <a:latin typeface="Open Sans"/>
                <a:ea typeface="Open Sans"/>
                <a:cs typeface="Open Sans"/>
              </a:defRPr>
            </a:lvl5pPr>
            <a:lvl6pPr marL="25400" marR="0" lvl="5" indent="0" algn="l">
              <a:lnSpc>
                <a:spcPct val="100000"/>
              </a:lnSpc>
              <a:spcBef>
                <a:spcPts val="0"/>
              </a:spcBef>
              <a:buNone/>
              <a:defRPr sz="800" b="0" i="0">
                <a:solidFill>
                  <a:srgbClr val="102D69"/>
                </a:solidFill>
                <a:latin typeface="Open Sans"/>
                <a:ea typeface="Open Sans"/>
                <a:cs typeface="Open Sans"/>
              </a:defRPr>
            </a:lvl6pPr>
            <a:lvl7pPr marL="25400" marR="0" lvl="6" indent="0" algn="l">
              <a:lnSpc>
                <a:spcPct val="100000"/>
              </a:lnSpc>
              <a:spcBef>
                <a:spcPts val="0"/>
              </a:spcBef>
              <a:buNone/>
              <a:defRPr sz="800" b="0" i="0">
                <a:solidFill>
                  <a:srgbClr val="102D69"/>
                </a:solidFill>
                <a:latin typeface="Open Sans"/>
                <a:ea typeface="Open Sans"/>
                <a:cs typeface="Open Sans"/>
              </a:defRPr>
            </a:lvl7pPr>
            <a:lvl8pPr marL="25400" marR="0" lvl="7" indent="0" algn="l">
              <a:lnSpc>
                <a:spcPct val="100000"/>
              </a:lnSpc>
              <a:spcBef>
                <a:spcPts val="0"/>
              </a:spcBef>
              <a:buNone/>
              <a:defRPr sz="800" b="0" i="0">
                <a:solidFill>
                  <a:srgbClr val="102D69"/>
                </a:solidFill>
                <a:latin typeface="Open Sans"/>
                <a:ea typeface="Open Sans"/>
                <a:cs typeface="Open Sans"/>
              </a:defRPr>
            </a:lvl8pPr>
            <a:lvl9pPr marL="25400" marR="0" lvl="8" indent="0" algn="l">
              <a:lnSpc>
                <a:spcPct val="100000"/>
              </a:lnSpc>
              <a:spcBef>
                <a:spcPts val="0"/>
              </a:spcBef>
              <a:buNone/>
              <a:defRPr sz="800" b="0" i="0">
                <a:solidFill>
                  <a:srgbClr val="102D69"/>
                </a:solidFill>
                <a:latin typeface="Open Sans"/>
                <a:ea typeface="Open Sans"/>
                <a:cs typeface="Open Sans"/>
              </a:defRPr>
            </a:lvl9pPr>
          </a:lstStyle>
          <a:p>
            <a:pPr>
              <a:defRPr/>
            </a:pPr>
            <a:fld id="{00000000-1234-1234-1234-123412341234}" type="slidenum">
              <a:rPr lang="ru"/>
              <a:t>‹#›</a:t>
            </a:fld>
            <a:endParaRPr lang="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matchingName="Two Content" userDrawn="1">
  <p:cSld name="Two Content">
    <p:bg>
      <p:bgPr>
        <a:solidFill>
          <a:schemeClr val="lt1"/>
        </a:solidFill>
        <a:effectLst/>
      </p:bgPr>
    </p:bg>
    <p:spTree>
      <p:nvGrpSpPr>
        <p:cNvPr id="1" name=""/>
        <p:cNvGrpSpPr/>
        <p:nvPr/>
      </p:nvGrpSpPr>
      <p:grpSpPr bwMode="auto">
        <a:xfrm>
          <a:off x="0" y="0"/>
          <a:ext cx="0" cy="0"/>
          <a:chOff x="0" y="0"/>
          <a:chExt cx="0" cy="0"/>
        </a:xfrm>
      </p:grpSpPr>
      <p:sp>
        <p:nvSpPr>
          <p:cNvPr id="81" name="Google Shape;81;p18"/>
          <p:cNvSpPr/>
          <p:nvPr/>
        </p:nvSpPr>
        <p:spPr bwMode="auto">
          <a:xfrm>
            <a:off x="674985" y="4636294"/>
            <a:ext cx="2573381" cy="0"/>
          </a:xfrm>
          <a:custGeom>
            <a:avLst/>
            <a:gdLst/>
            <a:ahLst/>
            <a:cxnLst/>
            <a:rect l="l" t="t" r="r" b="b"/>
            <a:pathLst>
              <a:path w="3873500" h="120000" extrusionOk="0">
                <a:moveTo>
                  <a:pt x="0" y="0"/>
                </a:moveTo>
                <a:lnTo>
                  <a:pt x="3873500" y="0"/>
                </a:lnTo>
              </a:path>
            </a:pathLst>
          </a:custGeom>
          <a:noFill/>
          <a:ln w="12700" cap="flat" cmpd="sng">
            <a:solidFill>
              <a:srgbClr val="102D69"/>
            </a:solidFill>
            <a:prstDash val="solid"/>
            <a:round/>
            <a:headEnd type="none" w="sm" len="sm"/>
            <a:tailEnd type="none" w="sm" len="sm"/>
          </a:ln>
        </p:spPr>
        <p:txBody>
          <a:bodyPr spcFirstLastPara="1" wrap="square" lIns="0" tIns="0" rIns="0" bIns="0" anchor="t" anchorCtr="0">
            <a:noAutofit/>
          </a:bodyPr>
          <a:lstStyle/>
          <a:p>
            <a:pPr marL="0" marR="0" lvl="0" indent="0" algn="l">
              <a:spcBef>
                <a:spcPts val="0"/>
              </a:spcBef>
              <a:spcAft>
                <a:spcPts val="0"/>
              </a:spcAft>
              <a:buNone/>
              <a:defRPr/>
            </a:pPr>
            <a:endParaRPr sz="1000">
              <a:solidFill>
                <a:schemeClr val="dk1"/>
              </a:solidFill>
              <a:latin typeface="Calibri"/>
              <a:ea typeface="Calibri"/>
              <a:cs typeface="Calibri"/>
            </a:endParaRPr>
          </a:p>
        </p:txBody>
      </p:sp>
      <p:sp>
        <p:nvSpPr>
          <p:cNvPr id="82" name="Google Shape;82;p18"/>
          <p:cNvSpPr/>
          <p:nvPr/>
        </p:nvSpPr>
        <p:spPr bwMode="auto">
          <a:xfrm>
            <a:off x="1" y="564357"/>
            <a:ext cx="438740" cy="542925"/>
          </a:xfrm>
          <a:custGeom>
            <a:avLst/>
            <a:gdLst/>
            <a:ahLst/>
            <a:cxnLst/>
            <a:rect l="l" t="t" r="r" b="b"/>
            <a:pathLst>
              <a:path w="660400" h="965200" extrusionOk="0">
                <a:moveTo>
                  <a:pt x="660400" y="0"/>
                </a:moveTo>
                <a:lnTo>
                  <a:pt x="0" y="0"/>
                </a:lnTo>
                <a:lnTo>
                  <a:pt x="0" y="965200"/>
                </a:lnTo>
                <a:lnTo>
                  <a:pt x="660400" y="965200"/>
                </a:lnTo>
                <a:lnTo>
                  <a:pt x="660400" y="0"/>
                </a:lnTo>
                <a:close/>
              </a:path>
            </a:pathLst>
          </a:custGeom>
          <a:solidFill>
            <a:srgbClr val="CB2F0D"/>
          </a:solidFill>
          <a:ln>
            <a:noFill/>
          </a:ln>
        </p:spPr>
        <p:txBody>
          <a:bodyPr spcFirstLastPara="1" wrap="square" lIns="0" tIns="0" rIns="0" bIns="0" anchor="t" anchorCtr="0">
            <a:noAutofit/>
          </a:bodyPr>
          <a:lstStyle/>
          <a:p>
            <a:pPr marL="0" marR="0" lvl="0" indent="0" algn="l">
              <a:spcBef>
                <a:spcPts val="0"/>
              </a:spcBef>
              <a:spcAft>
                <a:spcPts val="0"/>
              </a:spcAft>
              <a:buNone/>
              <a:defRPr/>
            </a:pPr>
            <a:endParaRPr sz="1000">
              <a:solidFill>
                <a:schemeClr val="dk1"/>
              </a:solidFill>
              <a:latin typeface="Calibri"/>
              <a:ea typeface="Calibri"/>
              <a:cs typeface="Calibri"/>
            </a:endParaRPr>
          </a:p>
        </p:txBody>
      </p:sp>
      <p:sp>
        <p:nvSpPr>
          <p:cNvPr id="83" name="Google Shape;83;p18"/>
          <p:cNvSpPr txBox="1">
            <a:spLocks noGrp="1"/>
          </p:cNvSpPr>
          <p:nvPr>
            <p:ph type="title"/>
          </p:nvPr>
        </p:nvSpPr>
        <p:spPr bwMode="auto">
          <a:xfrm>
            <a:off x="2767665" y="2348803"/>
            <a:ext cx="5264431" cy="391478"/>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800"/>
              <a:buNone/>
              <a:defRPr sz="2500" b="1" i="0">
                <a:solidFill>
                  <a:schemeClr val="dk1"/>
                </a:solidFill>
                <a:latin typeface="Open Sans ExtraBold"/>
                <a:ea typeface="Open Sans ExtraBold"/>
                <a:cs typeface="Open Sans ExtraBold"/>
              </a:defRPr>
            </a:lvl1pPr>
            <a:lvl2pPr lvl="1">
              <a:spcBef>
                <a:spcPts val="0"/>
              </a:spcBef>
              <a:spcAft>
                <a:spcPts val="0"/>
              </a:spcAft>
              <a:buSzPts val="800"/>
              <a:buNone/>
              <a:defRPr/>
            </a:lvl2pPr>
            <a:lvl3pPr lvl="2">
              <a:spcBef>
                <a:spcPts val="0"/>
              </a:spcBef>
              <a:spcAft>
                <a:spcPts val="0"/>
              </a:spcAft>
              <a:buSzPts val="800"/>
              <a:buNone/>
              <a:defRPr/>
            </a:lvl3pPr>
            <a:lvl4pPr lvl="3">
              <a:spcBef>
                <a:spcPts val="0"/>
              </a:spcBef>
              <a:spcAft>
                <a:spcPts val="0"/>
              </a:spcAft>
              <a:buSzPts val="800"/>
              <a:buNone/>
              <a:defRPr/>
            </a:lvl4pPr>
            <a:lvl5pPr lvl="4">
              <a:spcBef>
                <a:spcPts val="0"/>
              </a:spcBef>
              <a:spcAft>
                <a:spcPts val="0"/>
              </a:spcAft>
              <a:buSzPts val="800"/>
              <a:buNone/>
              <a:defRPr/>
            </a:lvl5pPr>
            <a:lvl6pPr lvl="5">
              <a:spcBef>
                <a:spcPts val="0"/>
              </a:spcBef>
              <a:spcAft>
                <a:spcPts val="0"/>
              </a:spcAft>
              <a:buSzPts val="800"/>
              <a:buNone/>
              <a:defRPr/>
            </a:lvl6pPr>
            <a:lvl7pPr lvl="6">
              <a:spcBef>
                <a:spcPts val="0"/>
              </a:spcBef>
              <a:spcAft>
                <a:spcPts val="0"/>
              </a:spcAft>
              <a:buSzPts val="800"/>
              <a:buNone/>
              <a:defRPr/>
            </a:lvl7pPr>
            <a:lvl8pPr lvl="7">
              <a:spcBef>
                <a:spcPts val="0"/>
              </a:spcBef>
              <a:spcAft>
                <a:spcPts val="0"/>
              </a:spcAft>
              <a:buSzPts val="800"/>
              <a:buNone/>
              <a:defRPr/>
            </a:lvl8pPr>
            <a:lvl9pPr lvl="8">
              <a:spcBef>
                <a:spcPts val="0"/>
              </a:spcBef>
              <a:spcAft>
                <a:spcPts val="0"/>
              </a:spcAft>
              <a:buSzPts val="800"/>
              <a:buNone/>
              <a:defRPr/>
            </a:lvl9pPr>
          </a:lstStyle>
          <a:p>
            <a:pPr>
              <a:defRPr/>
            </a:pPr>
            <a:endParaRPr/>
          </a:p>
        </p:txBody>
      </p:sp>
      <p:sp>
        <p:nvSpPr>
          <p:cNvPr id="84" name="Google Shape;84;p18"/>
          <p:cNvSpPr txBox="1">
            <a:spLocks noGrp="1"/>
          </p:cNvSpPr>
          <p:nvPr>
            <p:ph type="body" idx="1"/>
          </p:nvPr>
        </p:nvSpPr>
        <p:spPr bwMode="auto">
          <a:xfrm>
            <a:off x="539988" y="1183005"/>
            <a:ext cx="4697897" cy="33947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800"/>
              <a:buNone/>
              <a:defRPr/>
            </a:lvl1pPr>
            <a:lvl2pPr marL="914400" lvl="1" indent="-228600" algn="l">
              <a:spcBef>
                <a:spcPts val="0"/>
              </a:spcBef>
              <a:spcAft>
                <a:spcPts val="0"/>
              </a:spcAft>
              <a:buSzPts val="800"/>
              <a:buNone/>
              <a:defRPr/>
            </a:lvl2pPr>
            <a:lvl3pPr marL="1371600" lvl="2" indent="-228600" algn="l">
              <a:spcBef>
                <a:spcPts val="0"/>
              </a:spcBef>
              <a:spcAft>
                <a:spcPts val="0"/>
              </a:spcAft>
              <a:buSzPts val="800"/>
              <a:buNone/>
              <a:defRPr/>
            </a:lvl3pPr>
            <a:lvl4pPr marL="1828800" lvl="3" indent="-228600" algn="l">
              <a:spcBef>
                <a:spcPts val="0"/>
              </a:spcBef>
              <a:spcAft>
                <a:spcPts val="0"/>
              </a:spcAft>
              <a:buSzPts val="800"/>
              <a:buNone/>
              <a:defRPr/>
            </a:lvl4pPr>
            <a:lvl5pPr marL="2286000" lvl="4" indent="-228600" algn="l">
              <a:spcBef>
                <a:spcPts val="0"/>
              </a:spcBef>
              <a:spcAft>
                <a:spcPts val="0"/>
              </a:spcAft>
              <a:buSzPts val="800"/>
              <a:buNone/>
              <a:defRPr/>
            </a:lvl5pPr>
            <a:lvl6pPr marL="2743200" lvl="5" indent="-228600" algn="l">
              <a:spcBef>
                <a:spcPts val="0"/>
              </a:spcBef>
              <a:spcAft>
                <a:spcPts val="0"/>
              </a:spcAft>
              <a:buSzPts val="800"/>
              <a:buNone/>
              <a:defRPr/>
            </a:lvl6pPr>
            <a:lvl7pPr marL="3200400" lvl="6" indent="-228600" algn="l">
              <a:spcBef>
                <a:spcPts val="0"/>
              </a:spcBef>
              <a:spcAft>
                <a:spcPts val="0"/>
              </a:spcAft>
              <a:buSzPts val="800"/>
              <a:buNone/>
              <a:defRPr/>
            </a:lvl7pPr>
            <a:lvl8pPr marL="3657600" lvl="7" indent="-228600" algn="l">
              <a:spcBef>
                <a:spcPts val="0"/>
              </a:spcBef>
              <a:spcAft>
                <a:spcPts val="0"/>
              </a:spcAft>
              <a:buSzPts val="800"/>
              <a:buNone/>
              <a:defRPr/>
            </a:lvl8pPr>
            <a:lvl9pPr marL="4114800" lvl="8" indent="-228600" algn="l">
              <a:spcBef>
                <a:spcPts val="0"/>
              </a:spcBef>
              <a:spcAft>
                <a:spcPts val="0"/>
              </a:spcAft>
              <a:buSzPts val="800"/>
              <a:buNone/>
              <a:defRPr/>
            </a:lvl9pPr>
          </a:lstStyle>
          <a:p>
            <a:pPr>
              <a:defRPr/>
            </a:pPr>
            <a:endParaRPr/>
          </a:p>
        </p:txBody>
      </p:sp>
      <p:sp>
        <p:nvSpPr>
          <p:cNvPr id="85" name="Google Shape;85;p18"/>
          <p:cNvSpPr txBox="1">
            <a:spLocks noGrp="1"/>
          </p:cNvSpPr>
          <p:nvPr>
            <p:ph type="body" idx="2"/>
          </p:nvPr>
        </p:nvSpPr>
        <p:spPr bwMode="auto">
          <a:xfrm>
            <a:off x="5561878" y="1183005"/>
            <a:ext cx="4697897" cy="33947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800"/>
              <a:buNone/>
              <a:defRPr/>
            </a:lvl1pPr>
            <a:lvl2pPr marL="914400" lvl="1" indent="-228600" algn="l">
              <a:spcBef>
                <a:spcPts val="0"/>
              </a:spcBef>
              <a:spcAft>
                <a:spcPts val="0"/>
              </a:spcAft>
              <a:buSzPts val="800"/>
              <a:buNone/>
              <a:defRPr/>
            </a:lvl2pPr>
            <a:lvl3pPr marL="1371600" lvl="2" indent="-228600" algn="l">
              <a:spcBef>
                <a:spcPts val="0"/>
              </a:spcBef>
              <a:spcAft>
                <a:spcPts val="0"/>
              </a:spcAft>
              <a:buSzPts val="800"/>
              <a:buNone/>
              <a:defRPr/>
            </a:lvl3pPr>
            <a:lvl4pPr marL="1828800" lvl="3" indent="-228600" algn="l">
              <a:spcBef>
                <a:spcPts val="0"/>
              </a:spcBef>
              <a:spcAft>
                <a:spcPts val="0"/>
              </a:spcAft>
              <a:buSzPts val="800"/>
              <a:buNone/>
              <a:defRPr/>
            </a:lvl4pPr>
            <a:lvl5pPr marL="2286000" lvl="4" indent="-228600" algn="l">
              <a:spcBef>
                <a:spcPts val="0"/>
              </a:spcBef>
              <a:spcAft>
                <a:spcPts val="0"/>
              </a:spcAft>
              <a:buSzPts val="800"/>
              <a:buNone/>
              <a:defRPr/>
            </a:lvl5pPr>
            <a:lvl6pPr marL="2743200" lvl="5" indent="-228600" algn="l">
              <a:spcBef>
                <a:spcPts val="0"/>
              </a:spcBef>
              <a:spcAft>
                <a:spcPts val="0"/>
              </a:spcAft>
              <a:buSzPts val="800"/>
              <a:buNone/>
              <a:defRPr/>
            </a:lvl6pPr>
            <a:lvl7pPr marL="3200400" lvl="6" indent="-228600" algn="l">
              <a:spcBef>
                <a:spcPts val="0"/>
              </a:spcBef>
              <a:spcAft>
                <a:spcPts val="0"/>
              </a:spcAft>
              <a:buSzPts val="800"/>
              <a:buNone/>
              <a:defRPr/>
            </a:lvl7pPr>
            <a:lvl8pPr marL="3657600" lvl="7" indent="-228600" algn="l">
              <a:spcBef>
                <a:spcPts val="0"/>
              </a:spcBef>
              <a:spcAft>
                <a:spcPts val="0"/>
              </a:spcAft>
              <a:buSzPts val="800"/>
              <a:buNone/>
              <a:defRPr/>
            </a:lvl8pPr>
            <a:lvl9pPr marL="4114800" lvl="8" indent="-228600" algn="l">
              <a:spcBef>
                <a:spcPts val="0"/>
              </a:spcBef>
              <a:spcAft>
                <a:spcPts val="0"/>
              </a:spcAft>
              <a:buSzPts val="800"/>
              <a:buNone/>
              <a:defRPr/>
            </a:lvl9pPr>
          </a:lstStyle>
          <a:p>
            <a:pPr>
              <a:defRPr/>
            </a:pPr>
            <a:endParaRPr/>
          </a:p>
        </p:txBody>
      </p:sp>
      <p:sp>
        <p:nvSpPr>
          <p:cNvPr id="86" name="Google Shape;86;p18"/>
          <p:cNvSpPr txBox="1">
            <a:spLocks noGrp="1"/>
          </p:cNvSpPr>
          <p:nvPr>
            <p:ph type="ftr" idx="11"/>
          </p:nvPr>
        </p:nvSpPr>
        <p:spPr bwMode="auto">
          <a:xfrm>
            <a:off x="3671920" y="4783456"/>
            <a:ext cx="3455924" cy="257175"/>
          </a:xfrm>
          <a:prstGeom prst="rect">
            <a:avLst/>
          </a:prstGeom>
          <a:noFill/>
          <a:ln>
            <a:noFill/>
          </a:ln>
        </p:spPr>
        <p:txBody>
          <a:bodyPr spcFirstLastPara="1" wrap="square" lIns="0" tIns="0" rIns="0" bIns="0" anchor="t" anchorCtr="0">
            <a:noAutofit/>
          </a:bodyPr>
          <a:lstStyle>
            <a:lvl1pPr lvl="0" algn="ctr">
              <a:spcBef>
                <a:spcPts val="0"/>
              </a:spcBef>
              <a:spcAft>
                <a:spcPts val="0"/>
              </a:spcAft>
              <a:buSzPts val="800"/>
              <a:buNone/>
              <a:defRPr>
                <a:solidFill>
                  <a:srgbClr val="888888"/>
                </a:solidFill>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pPr>
              <a:defRPr/>
            </a:pPr>
            <a:endParaRPr/>
          </a:p>
        </p:txBody>
      </p:sp>
      <p:sp>
        <p:nvSpPr>
          <p:cNvPr id="87" name="Google Shape;87;p18"/>
          <p:cNvSpPr txBox="1">
            <a:spLocks noGrp="1"/>
          </p:cNvSpPr>
          <p:nvPr>
            <p:ph type="dt" idx="10"/>
          </p:nvPr>
        </p:nvSpPr>
        <p:spPr bwMode="auto">
          <a:xfrm>
            <a:off x="539988" y="4783456"/>
            <a:ext cx="2483945" cy="257175"/>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800"/>
              <a:buNone/>
              <a:defRPr>
                <a:solidFill>
                  <a:srgbClr val="888888"/>
                </a:solidFill>
              </a:defRPr>
            </a:lvl1pPr>
            <a:lvl2pPr lvl="1" algn="l">
              <a:spcBef>
                <a:spcPts val="0"/>
              </a:spcBef>
              <a:spcAft>
                <a:spcPts val="0"/>
              </a:spcAft>
              <a:buSzPts val="800"/>
              <a:buNone/>
              <a:defRPr/>
            </a:lvl2pPr>
            <a:lvl3pPr lvl="2" algn="l">
              <a:spcBef>
                <a:spcPts val="0"/>
              </a:spcBef>
              <a:spcAft>
                <a:spcPts val="0"/>
              </a:spcAft>
              <a:buSzPts val="800"/>
              <a:buNone/>
              <a:defRPr/>
            </a:lvl3pPr>
            <a:lvl4pPr lvl="3" algn="l">
              <a:spcBef>
                <a:spcPts val="0"/>
              </a:spcBef>
              <a:spcAft>
                <a:spcPts val="0"/>
              </a:spcAft>
              <a:buSzPts val="800"/>
              <a:buNone/>
              <a:defRPr/>
            </a:lvl4pPr>
            <a:lvl5pPr lvl="4" algn="l">
              <a:spcBef>
                <a:spcPts val="0"/>
              </a:spcBef>
              <a:spcAft>
                <a:spcPts val="0"/>
              </a:spcAft>
              <a:buSzPts val="800"/>
              <a:buNone/>
              <a:defRPr/>
            </a:lvl5pPr>
            <a:lvl6pPr lvl="5" algn="l">
              <a:spcBef>
                <a:spcPts val="0"/>
              </a:spcBef>
              <a:spcAft>
                <a:spcPts val="0"/>
              </a:spcAft>
              <a:buSzPts val="800"/>
              <a:buNone/>
              <a:defRPr/>
            </a:lvl6pPr>
            <a:lvl7pPr lvl="6" algn="l">
              <a:spcBef>
                <a:spcPts val="0"/>
              </a:spcBef>
              <a:spcAft>
                <a:spcPts val="0"/>
              </a:spcAft>
              <a:buSzPts val="800"/>
              <a:buNone/>
              <a:defRPr/>
            </a:lvl7pPr>
            <a:lvl8pPr lvl="7" algn="l">
              <a:spcBef>
                <a:spcPts val="0"/>
              </a:spcBef>
              <a:spcAft>
                <a:spcPts val="0"/>
              </a:spcAft>
              <a:buSzPts val="800"/>
              <a:buNone/>
              <a:defRPr/>
            </a:lvl8pPr>
            <a:lvl9pPr lvl="8" algn="l">
              <a:spcBef>
                <a:spcPts val="0"/>
              </a:spcBef>
              <a:spcAft>
                <a:spcPts val="0"/>
              </a:spcAft>
              <a:buSzPts val="800"/>
              <a:buNone/>
              <a:defRPr/>
            </a:lvl9pPr>
          </a:lstStyle>
          <a:p>
            <a:pPr>
              <a:defRPr/>
            </a:pPr>
            <a:endParaRPr/>
          </a:p>
        </p:txBody>
      </p:sp>
      <p:sp>
        <p:nvSpPr>
          <p:cNvPr id="88" name="Google Shape;88;p18"/>
          <p:cNvSpPr txBox="1">
            <a:spLocks noGrp="1"/>
          </p:cNvSpPr>
          <p:nvPr>
            <p:ph type="sldNum" idx="12"/>
          </p:nvPr>
        </p:nvSpPr>
        <p:spPr bwMode="auto">
          <a:xfrm>
            <a:off x="10038870" y="4673241"/>
            <a:ext cx="111372" cy="134660"/>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buNone/>
              <a:defRPr sz="800" b="0" i="0">
                <a:solidFill>
                  <a:srgbClr val="102D69"/>
                </a:solidFill>
                <a:latin typeface="Open Sans"/>
                <a:ea typeface="Open Sans"/>
                <a:cs typeface="Open Sans"/>
              </a:defRPr>
            </a:lvl1pPr>
            <a:lvl2pPr marL="25400" marR="0" lvl="1" indent="0" algn="l">
              <a:lnSpc>
                <a:spcPct val="100000"/>
              </a:lnSpc>
              <a:spcBef>
                <a:spcPts val="0"/>
              </a:spcBef>
              <a:buNone/>
              <a:defRPr sz="800" b="0" i="0">
                <a:solidFill>
                  <a:srgbClr val="102D69"/>
                </a:solidFill>
                <a:latin typeface="Open Sans"/>
                <a:ea typeface="Open Sans"/>
                <a:cs typeface="Open Sans"/>
              </a:defRPr>
            </a:lvl2pPr>
            <a:lvl3pPr marL="25400" marR="0" lvl="2" indent="0" algn="l">
              <a:lnSpc>
                <a:spcPct val="100000"/>
              </a:lnSpc>
              <a:spcBef>
                <a:spcPts val="0"/>
              </a:spcBef>
              <a:buNone/>
              <a:defRPr sz="800" b="0" i="0">
                <a:solidFill>
                  <a:srgbClr val="102D69"/>
                </a:solidFill>
                <a:latin typeface="Open Sans"/>
                <a:ea typeface="Open Sans"/>
                <a:cs typeface="Open Sans"/>
              </a:defRPr>
            </a:lvl3pPr>
            <a:lvl4pPr marL="25400" marR="0" lvl="3" indent="0" algn="l">
              <a:lnSpc>
                <a:spcPct val="100000"/>
              </a:lnSpc>
              <a:spcBef>
                <a:spcPts val="0"/>
              </a:spcBef>
              <a:buNone/>
              <a:defRPr sz="800" b="0" i="0">
                <a:solidFill>
                  <a:srgbClr val="102D69"/>
                </a:solidFill>
                <a:latin typeface="Open Sans"/>
                <a:ea typeface="Open Sans"/>
                <a:cs typeface="Open Sans"/>
              </a:defRPr>
            </a:lvl4pPr>
            <a:lvl5pPr marL="25400" marR="0" lvl="4" indent="0" algn="l">
              <a:lnSpc>
                <a:spcPct val="100000"/>
              </a:lnSpc>
              <a:spcBef>
                <a:spcPts val="0"/>
              </a:spcBef>
              <a:buNone/>
              <a:defRPr sz="800" b="0" i="0">
                <a:solidFill>
                  <a:srgbClr val="102D69"/>
                </a:solidFill>
                <a:latin typeface="Open Sans"/>
                <a:ea typeface="Open Sans"/>
                <a:cs typeface="Open Sans"/>
              </a:defRPr>
            </a:lvl5pPr>
            <a:lvl6pPr marL="25400" marR="0" lvl="5" indent="0" algn="l">
              <a:lnSpc>
                <a:spcPct val="100000"/>
              </a:lnSpc>
              <a:spcBef>
                <a:spcPts val="0"/>
              </a:spcBef>
              <a:buNone/>
              <a:defRPr sz="800" b="0" i="0">
                <a:solidFill>
                  <a:srgbClr val="102D69"/>
                </a:solidFill>
                <a:latin typeface="Open Sans"/>
                <a:ea typeface="Open Sans"/>
                <a:cs typeface="Open Sans"/>
              </a:defRPr>
            </a:lvl6pPr>
            <a:lvl7pPr marL="25400" marR="0" lvl="6" indent="0" algn="l">
              <a:lnSpc>
                <a:spcPct val="100000"/>
              </a:lnSpc>
              <a:spcBef>
                <a:spcPts val="0"/>
              </a:spcBef>
              <a:buNone/>
              <a:defRPr sz="800" b="0" i="0">
                <a:solidFill>
                  <a:srgbClr val="102D69"/>
                </a:solidFill>
                <a:latin typeface="Open Sans"/>
                <a:ea typeface="Open Sans"/>
                <a:cs typeface="Open Sans"/>
              </a:defRPr>
            </a:lvl7pPr>
            <a:lvl8pPr marL="25400" marR="0" lvl="7" indent="0" algn="l">
              <a:lnSpc>
                <a:spcPct val="100000"/>
              </a:lnSpc>
              <a:spcBef>
                <a:spcPts val="0"/>
              </a:spcBef>
              <a:buNone/>
              <a:defRPr sz="800" b="0" i="0">
                <a:solidFill>
                  <a:srgbClr val="102D69"/>
                </a:solidFill>
                <a:latin typeface="Open Sans"/>
                <a:ea typeface="Open Sans"/>
                <a:cs typeface="Open Sans"/>
              </a:defRPr>
            </a:lvl8pPr>
            <a:lvl9pPr marL="25400" marR="0" lvl="8" indent="0" algn="l">
              <a:lnSpc>
                <a:spcPct val="100000"/>
              </a:lnSpc>
              <a:spcBef>
                <a:spcPts val="0"/>
              </a:spcBef>
              <a:buNone/>
              <a:defRPr sz="800" b="0" i="0">
                <a:solidFill>
                  <a:srgbClr val="102D69"/>
                </a:solidFill>
                <a:latin typeface="Open Sans"/>
                <a:ea typeface="Open Sans"/>
                <a:cs typeface="Open Sans"/>
              </a:defRPr>
            </a:lvl9pPr>
          </a:lstStyle>
          <a:p>
            <a:pPr>
              <a:defRPr/>
            </a:pPr>
            <a:fld id="{00000000-1234-1234-1234-123412341234}" type="slidenum">
              <a:rPr lang="ru"/>
              <a:t>‹#›</a:t>
            </a:fld>
            <a:endParaRPr lang="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 userDrawn="1">
  <p:cSld name="1_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349971" y="841772"/>
            <a:ext cx="8099822" cy="1790700"/>
          </a:xfrm>
        </p:spPr>
        <p:txBody>
          <a:bodyPr anchor="b"/>
          <a:lstStyle>
            <a:lvl1pPr algn="ctr">
              <a:defRPr sz="4500"/>
            </a:lvl1pPr>
          </a:lstStyle>
          <a:p>
            <a:pPr>
              <a:defRPr/>
            </a:pPr>
            <a:r>
              <a:rPr lang="en-US"/>
              <a:t>Click to edit Master title style</a:t>
            </a:r>
            <a:endParaRPr lang="en-GB"/>
          </a:p>
        </p:txBody>
      </p:sp>
      <p:sp>
        <p:nvSpPr>
          <p:cNvPr id="3" name="Subtitle 2"/>
          <p:cNvSpPr>
            <a:spLocks noGrp="1"/>
          </p:cNvSpPr>
          <p:nvPr>
            <p:ph type="subTitle" idx="1"/>
          </p:nvPr>
        </p:nvSpPr>
        <p:spPr bwMode="auto">
          <a:xfrm>
            <a:off x="1349971" y="2701528"/>
            <a:ext cx="8099822"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en-US"/>
              <a:t>Click to edit Master subtitle style</a:t>
            </a:r>
            <a:endParaRPr lang="en-GB"/>
          </a:p>
        </p:txBody>
      </p:sp>
      <p:sp>
        <p:nvSpPr>
          <p:cNvPr id="4" name="Date Placeholder 3"/>
          <p:cNvSpPr>
            <a:spLocks noGrp="1"/>
          </p:cNvSpPr>
          <p:nvPr>
            <p:ph type="dt" sz="half" idx="10"/>
          </p:nvPr>
        </p:nvSpPr>
        <p:spPr bwMode="auto"/>
        <p:txBody>
          <a:bodyPr/>
          <a:lstStyle/>
          <a:p>
            <a:pPr>
              <a:defRPr/>
            </a:pPr>
            <a:fld id="{1661375A-C223-44C8-917C-F7C3A1BCD50F}" type="datetimeFigureOut">
              <a:rPr lang="en-GB"/>
              <a:t>08/11/2024</a:t>
            </a:fld>
            <a:endParaRPr lang="en-GB"/>
          </a:p>
        </p:txBody>
      </p:sp>
      <p:sp>
        <p:nvSpPr>
          <p:cNvPr id="5" name="Footer Placeholder 4"/>
          <p:cNvSpPr>
            <a:spLocks noGrp="1"/>
          </p:cNvSpPr>
          <p:nvPr>
            <p:ph type="ftr" sz="quarter" idx="11"/>
          </p:nvPr>
        </p:nvSpPr>
        <p:spPr bwMode="auto"/>
        <p:txBody>
          <a:bodyPr/>
          <a:lstStyle/>
          <a:p>
            <a:pPr>
              <a:defRPr/>
            </a:pPr>
            <a:endParaRPr lang="en-GB"/>
          </a:p>
        </p:txBody>
      </p:sp>
      <p:sp>
        <p:nvSpPr>
          <p:cNvPr id="6" name="Slide Number Placeholder 5"/>
          <p:cNvSpPr>
            <a:spLocks noGrp="1"/>
          </p:cNvSpPr>
          <p:nvPr>
            <p:ph type="sldNum" sz="quarter" idx="12"/>
          </p:nvPr>
        </p:nvSpPr>
        <p:spPr bwMode="auto"/>
        <p:txBody>
          <a:bodyPr/>
          <a:lstStyle/>
          <a:p>
            <a:pPr>
              <a:defRPr/>
            </a:pPr>
            <a:fld id="{6983841B-0DB4-4C99-B5E5-79625F01DBF7}"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bwMode="auto">
        <a:xfrm>
          <a:off x="0" y="0"/>
          <a:ext cx="0" cy="0"/>
          <a:chOff x="0" y="0"/>
          <a:chExt cx="0" cy="0"/>
        </a:xfrm>
      </p:grpSpPr>
      <p:sp>
        <p:nvSpPr>
          <p:cNvPr id="51" name="Google Shape;51;p13"/>
          <p:cNvSpPr/>
          <p:nvPr/>
        </p:nvSpPr>
        <p:spPr bwMode="auto">
          <a:xfrm>
            <a:off x="674985" y="4636294"/>
            <a:ext cx="2573381" cy="0"/>
          </a:xfrm>
          <a:custGeom>
            <a:avLst/>
            <a:gdLst/>
            <a:ahLst/>
            <a:cxnLst/>
            <a:rect l="l" t="t" r="r" b="b"/>
            <a:pathLst>
              <a:path w="3873500" h="120000" extrusionOk="0">
                <a:moveTo>
                  <a:pt x="0" y="0"/>
                </a:moveTo>
                <a:lnTo>
                  <a:pt x="3873500" y="0"/>
                </a:lnTo>
              </a:path>
            </a:pathLst>
          </a:custGeom>
          <a:noFill/>
          <a:ln w="12700" cap="flat" cmpd="sng">
            <a:solidFill>
              <a:srgbClr val="102D69"/>
            </a:solidFill>
            <a:prstDash val="solid"/>
            <a:round/>
            <a:headEnd type="none" w="sm" len="sm"/>
            <a:tailEnd type="none" w="sm" len="sm"/>
          </a:ln>
        </p:spPr>
        <p:txBody>
          <a:bodyPr spcFirstLastPara="1" wrap="square" lIns="0" tIns="0" rIns="0" bIns="0" anchor="t" anchorCtr="0">
            <a:noAutofit/>
          </a:bodyPr>
          <a:lstStyle/>
          <a:p>
            <a:pPr marL="0" marR="0" lvl="0" indent="0" algn="l">
              <a:spcBef>
                <a:spcPts val="0"/>
              </a:spcBef>
              <a:spcAft>
                <a:spcPts val="0"/>
              </a:spcAft>
              <a:buNone/>
              <a:defRPr/>
            </a:pPr>
            <a:endParaRPr sz="1000">
              <a:solidFill>
                <a:schemeClr val="dk1"/>
              </a:solidFill>
              <a:latin typeface="Calibri"/>
              <a:ea typeface="Calibri"/>
              <a:cs typeface="Calibri"/>
            </a:endParaRPr>
          </a:p>
        </p:txBody>
      </p:sp>
      <p:sp>
        <p:nvSpPr>
          <p:cNvPr id="52" name="Google Shape;52;p13"/>
          <p:cNvSpPr txBox="1">
            <a:spLocks noGrp="1"/>
          </p:cNvSpPr>
          <p:nvPr>
            <p:ph type="title"/>
          </p:nvPr>
        </p:nvSpPr>
        <p:spPr bwMode="auto">
          <a:xfrm>
            <a:off x="2767665" y="2348803"/>
            <a:ext cx="5264431" cy="391478"/>
          </a:xfrm>
          <a:prstGeom prst="rect">
            <a:avLst/>
          </a:prstGeom>
          <a:noFill/>
          <a:ln>
            <a:noFill/>
          </a:ln>
        </p:spPr>
        <p:txBody>
          <a:bodyPr spcFirstLastPara="1" wrap="square" lIns="0" tIns="0" rIns="0" bIns="0" anchor="t" anchorCtr="0">
            <a:noAutofit/>
          </a:bodyPr>
          <a:lstStyle>
            <a:lvl1pPr marR="0" lvl="0" algn="l">
              <a:spcBef>
                <a:spcPts val="0"/>
              </a:spcBef>
              <a:spcAft>
                <a:spcPts val="0"/>
              </a:spcAft>
              <a:buSzPts val="800"/>
              <a:buNone/>
              <a:defRPr sz="2500" b="1" i="0" u="none" strike="noStrike" cap="none">
                <a:solidFill>
                  <a:schemeClr val="dk1"/>
                </a:solidFill>
                <a:latin typeface="Open Sans ExtraBold"/>
                <a:ea typeface="Open Sans ExtraBold"/>
                <a:cs typeface="Open Sans ExtraBold"/>
              </a:defRPr>
            </a:lvl1pPr>
            <a:lvl2pPr lvl="1">
              <a:spcBef>
                <a:spcPts val="0"/>
              </a:spcBef>
              <a:spcAft>
                <a:spcPts val="0"/>
              </a:spcAft>
              <a:buSzPts val="800"/>
              <a:buNone/>
              <a:defRPr sz="1000"/>
            </a:lvl2pPr>
            <a:lvl3pPr lvl="2">
              <a:spcBef>
                <a:spcPts val="0"/>
              </a:spcBef>
              <a:spcAft>
                <a:spcPts val="0"/>
              </a:spcAft>
              <a:buSzPts val="800"/>
              <a:buNone/>
              <a:defRPr sz="1000"/>
            </a:lvl3pPr>
            <a:lvl4pPr lvl="3">
              <a:spcBef>
                <a:spcPts val="0"/>
              </a:spcBef>
              <a:spcAft>
                <a:spcPts val="0"/>
              </a:spcAft>
              <a:buSzPts val="800"/>
              <a:buNone/>
              <a:defRPr sz="1000"/>
            </a:lvl4pPr>
            <a:lvl5pPr lvl="4">
              <a:spcBef>
                <a:spcPts val="0"/>
              </a:spcBef>
              <a:spcAft>
                <a:spcPts val="0"/>
              </a:spcAft>
              <a:buSzPts val="800"/>
              <a:buNone/>
              <a:defRPr sz="1000"/>
            </a:lvl5pPr>
            <a:lvl6pPr lvl="5">
              <a:spcBef>
                <a:spcPts val="0"/>
              </a:spcBef>
              <a:spcAft>
                <a:spcPts val="0"/>
              </a:spcAft>
              <a:buSzPts val="800"/>
              <a:buNone/>
              <a:defRPr sz="1000"/>
            </a:lvl6pPr>
            <a:lvl7pPr lvl="6">
              <a:spcBef>
                <a:spcPts val="0"/>
              </a:spcBef>
              <a:spcAft>
                <a:spcPts val="0"/>
              </a:spcAft>
              <a:buSzPts val="800"/>
              <a:buNone/>
              <a:defRPr sz="1000"/>
            </a:lvl7pPr>
            <a:lvl8pPr lvl="7">
              <a:spcBef>
                <a:spcPts val="0"/>
              </a:spcBef>
              <a:spcAft>
                <a:spcPts val="0"/>
              </a:spcAft>
              <a:buSzPts val="800"/>
              <a:buNone/>
              <a:defRPr sz="1000"/>
            </a:lvl8pPr>
            <a:lvl9pPr lvl="8">
              <a:spcBef>
                <a:spcPts val="0"/>
              </a:spcBef>
              <a:spcAft>
                <a:spcPts val="0"/>
              </a:spcAft>
              <a:buSzPts val="800"/>
              <a:buNone/>
              <a:defRPr sz="1000"/>
            </a:lvl9pPr>
          </a:lstStyle>
          <a:p>
            <a:pPr>
              <a:defRPr/>
            </a:pPr>
            <a:endParaRPr/>
          </a:p>
        </p:txBody>
      </p:sp>
      <p:sp>
        <p:nvSpPr>
          <p:cNvPr id="53" name="Google Shape;53;p13"/>
          <p:cNvSpPr txBox="1">
            <a:spLocks noGrp="1"/>
          </p:cNvSpPr>
          <p:nvPr>
            <p:ph type="body" idx="1"/>
          </p:nvPr>
        </p:nvSpPr>
        <p:spPr bwMode="auto">
          <a:xfrm>
            <a:off x="665705" y="2300288"/>
            <a:ext cx="9468353" cy="1157288"/>
          </a:xfrm>
          <a:prstGeom prst="rect">
            <a:avLst/>
          </a:prstGeom>
          <a:noFill/>
          <a:ln>
            <a:noFill/>
          </a:ln>
        </p:spPr>
        <p:txBody>
          <a:bodyPr spcFirstLastPara="1" wrap="square" lIns="0" tIns="0" rIns="0" bIns="0" anchor="t" anchorCtr="0">
            <a:noAutofit/>
          </a:bodyPr>
          <a:lstStyle>
            <a:lvl1pPr marL="457200" marR="0" lvl="0" indent="-228600" algn="l">
              <a:spcBef>
                <a:spcPts val="0"/>
              </a:spcBef>
              <a:spcAft>
                <a:spcPts val="0"/>
              </a:spcAft>
              <a:buSzPts val="800"/>
              <a:buNone/>
              <a:defRPr sz="1100" b="1" i="0" u="none" strike="noStrike" cap="none">
                <a:solidFill>
                  <a:schemeClr val="dk1"/>
                </a:solidFill>
                <a:latin typeface="Open Sans"/>
                <a:ea typeface="Open Sans"/>
                <a:cs typeface="Open Sans"/>
              </a:defRPr>
            </a:lvl1pPr>
            <a:lvl2pPr marL="914400" marR="0" lvl="1" indent="-228600" algn="l">
              <a:spcBef>
                <a:spcPts val="0"/>
              </a:spcBef>
              <a:spcAft>
                <a:spcPts val="0"/>
              </a:spcAft>
              <a:buSzPts val="800"/>
              <a:buNone/>
              <a:defRPr sz="1000" b="0" i="0" u="none" strike="noStrike" cap="none">
                <a:latin typeface="Calibri"/>
                <a:ea typeface="Calibri"/>
                <a:cs typeface="Calibri"/>
              </a:defRPr>
            </a:lvl2pPr>
            <a:lvl3pPr marL="1371600" marR="0" lvl="2" indent="-228600" algn="l">
              <a:spcBef>
                <a:spcPts val="0"/>
              </a:spcBef>
              <a:spcAft>
                <a:spcPts val="0"/>
              </a:spcAft>
              <a:buSzPts val="800"/>
              <a:buNone/>
              <a:defRPr sz="1000" b="0" i="0" u="none" strike="noStrike" cap="none">
                <a:latin typeface="Calibri"/>
                <a:ea typeface="Calibri"/>
                <a:cs typeface="Calibri"/>
              </a:defRPr>
            </a:lvl3pPr>
            <a:lvl4pPr marL="1828800" marR="0" lvl="3" indent="-228600" algn="l">
              <a:spcBef>
                <a:spcPts val="0"/>
              </a:spcBef>
              <a:spcAft>
                <a:spcPts val="0"/>
              </a:spcAft>
              <a:buSzPts val="800"/>
              <a:buNone/>
              <a:defRPr sz="1000" b="0" i="0" u="none" strike="noStrike" cap="none">
                <a:latin typeface="Calibri"/>
                <a:ea typeface="Calibri"/>
                <a:cs typeface="Calibri"/>
              </a:defRPr>
            </a:lvl4pPr>
            <a:lvl5pPr marL="2286000" marR="0" lvl="4" indent="-228600" algn="l">
              <a:spcBef>
                <a:spcPts val="0"/>
              </a:spcBef>
              <a:spcAft>
                <a:spcPts val="0"/>
              </a:spcAft>
              <a:buSzPts val="800"/>
              <a:buNone/>
              <a:defRPr sz="1000" b="0" i="0" u="none" strike="noStrike" cap="none">
                <a:latin typeface="Calibri"/>
                <a:ea typeface="Calibri"/>
                <a:cs typeface="Calibri"/>
              </a:defRPr>
            </a:lvl5pPr>
            <a:lvl6pPr marL="2743200" marR="0" lvl="5" indent="-228600" algn="l">
              <a:spcBef>
                <a:spcPts val="0"/>
              </a:spcBef>
              <a:spcAft>
                <a:spcPts val="0"/>
              </a:spcAft>
              <a:buSzPts val="800"/>
              <a:buNone/>
              <a:defRPr sz="1000" b="0" i="0" u="none" strike="noStrike" cap="none">
                <a:latin typeface="Calibri"/>
                <a:ea typeface="Calibri"/>
                <a:cs typeface="Calibri"/>
              </a:defRPr>
            </a:lvl6pPr>
            <a:lvl7pPr marL="3200400" marR="0" lvl="6" indent="-228600" algn="l">
              <a:spcBef>
                <a:spcPts val="0"/>
              </a:spcBef>
              <a:spcAft>
                <a:spcPts val="0"/>
              </a:spcAft>
              <a:buSzPts val="800"/>
              <a:buNone/>
              <a:defRPr sz="1000" b="0" i="0" u="none" strike="noStrike" cap="none">
                <a:latin typeface="Calibri"/>
                <a:ea typeface="Calibri"/>
                <a:cs typeface="Calibri"/>
              </a:defRPr>
            </a:lvl7pPr>
            <a:lvl8pPr marL="3657600" marR="0" lvl="7" indent="-228600" algn="l">
              <a:spcBef>
                <a:spcPts val="0"/>
              </a:spcBef>
              <a:spcAft>
                <a:spcPts val="0"/>
              </a:spcAft>
              <a:buSzPts val="800"/>
              <a:buNone/>
              <a:defRPr sz="1000" b="0" i="0" u="none" strike="noStrike" cap="none">
                <a:latin typeface="Calibri"/>
                <a:ea typeface="Calibri"/>
                <a:cs typeface="Calibri"/>
              </a:defRPr>
            </a:lvl8pPr>
            <a:lvl9pPr marL="4114800" marR="0" lvl="8" indent="-228600" algn="l">
              <a:spcBef>
                <a:spcPts val="0"/>
              </a:spcBef>
              <a:spcAft>
                <a:spcPts val="0"/>
              </a:spcAft>
              <a:buSzPts val="800"/>
              <a:buNone/>
              <a:defRPr sz="1000" b="0" i="0" u="none" strike="noStrike" cap="none">
                <a:latin typeface="Calibri"/>
                <a:ea typeface="Calibri"/>
                <a:cs typeface="Calibri"/>
              </a:defRPr>
            </a:lvl9pPr>
          </a:lstStyle>
          <a:p>
            <a:pPr>
              <a:defRPr/>
            </a:pPr>
            <a:endParaRPr/>
          </a:p>
        </p:txBody>
      </p:sp>
      <p:sp>
        <p:nvSpPr>
          <p:cNvPr id="54" name="Google Shape;54;p13"/>
          <p:cNvSpPr txBox="1">
            <a:spLocks noGrp="1"/>
          </p:cNvSpPr>
          <p:nvPr>
            <p:ph type="ftr" idx="11"/>
          </p:nvPr>
        </p:nvSpPr>
        <p:spPr bwMode="auto">
          <a:xfrm>
            <a:off x="3671920" y="4783456"/>
            <a:ext cx="3455924" cy="257175"/>
          </a:xfrm>
          <a:prstGeom prst="rect">
            <a:avLst/>
          </a:prstGeom>
          <a:noFill/>
          <a:ln>
            <a:noFill/>
          </a:ln>
        </p:spPr>
        <p:txBody>
          <a:bodyPr spcFirstLastPara="1" wrap="square" lIns="0" tIns="0" rIns="0" bIns="0" anchor="t" anchorCtr="0">
            <a:noAutofit/>
          </a:bodyPr>
          <a:lstStyle>
            <a:lvl1pPr marR="0" lvl="0" algn="ctr">
              <a:spcBef>
                <a:spcPts val="0"/>
              </a:spcBef>
              <a:spcAft>
                <a:spcPts val="0"/>
              </a:spcAft>
              <a:buSzPts val="800"/>
              <a:buNone/>
              <a:defRPr sz="1000">
                <a:solidFill>
                  <a:srgbClr val="888888"/>
                </a:solidFill>
                <a:latin typeface="Calibri"/>
                <a:ea typeface="Calibri"/>
                <a:cs typeface="Calibri"/>
              </a:defRPr>
            </a:lvl1pPr>
            <a:lvl2pPr marR="0" lvl="1" algn="l">
              <a:spcBef>
                <a:spcPts val="0"/>
              </a:spcBef>
              <a:spcAft>
                <a:spcPts val="0"/>
              </a:spcAft>
              <a:buSzPts val="800"/>
              <a:buNone/>
              <a:defRPr sz="1000" b="0" i="0" u="none" strike="noStrike" cap="none">
                <a:solidFill>
                  <a:schemeClr val="dk1"/>
                </a:solidFill>
                <a:latin typeface="Calibri"/>
                <a:ea typeface="Calibri"/>
                <a:cs typeface="Calibri"/>
              </a:defRPr>
            </a:lvl2pPr>
            <a:lvl3pPr marR="0" lvl="2" algn="l">
              <a:spcBef>
                <a:spcPts val="0"/>
              </a:spcBef>
              <a:spcAft>
                <a:spcPts val="0"/>
              </a:spcAft>
              <a:buSzPts val="800"/>
              <a:buNone/>
              <a:defRPr sz="1000" b="0" i="0" u="none" strike="noStrike" cap="none">
                <a:solidFill>
                  <a:schemeClr val="dk1"/>
                </a:solidFill>
                <a:latin typeface="Calibri"/>
                <a:ea typeface="Calibri"/>
                <a:cs typeface="Calibri"/>
              </a:defRPr>
            </a:lvl3pPr>
            <a:lvl4pPr marR="0" lvl="3" algn="l">
              <a:spcBef>
                <a:spcPts val="0"/>
              </a:spcBef>
              <a:spcAft>
                <a:spcPts val="0"/>
              </a:spcAft>
              <a:buSzPts val="800"/>
              <a:buNone/>
              <a:defRPr sz="1000" b="0" i="0" u="none" strike="noStrike" cap="none">
                <a:solidFill>
                  <a:schemeClr val="dk1"/>
                </a:solidFill>
                <a:latin typeface="Calibri"/>
                <a:ea typeface="Calibri"/>
                <a:cs typeface="Calibri"/>
              </a:defRPr>
            </a:lvl4pPr>
            <a:lvl5pPr marR="0" lvl="4" algn="l">
              <a:spcBef>
                <a:spcPts val="0"/>
              </a:spcBef>
              <a:spcAft>
                <a:spcPts val="0"/>
              </a:spcAft>
              <a:buSzPts val="800"/>
              <a:buNone/>
              <a:defRPr sz="1000" b="0" i="0" u="none" strike="noStrike" cap="none">
                <a:solidFill>
                  <a:schemeClr val="dk1"/>
                </a:solidFill>
                <a:latin typeface="Calibri"/>
                <a:ea typeface="Calibri"/>
                <a:cs typeface="Calibri"/>
              </a:defRPr>
            </a:lvl5pPr>
            <a:lvl6pPr marR="0" lvl="5" algn="l">
              <a:spcBef>
                <a:spcPts val="0"/>
              </a:spcBef>
              <a:spcAft>
                <a:spcPts val="0"/>
              </a:spcAft>
              <a:buSzPts val="800"/>
              <a:buNone/>
              <a:defRPr sz="1000" b="0" i="0" u="none" strike="noStrike" cap="none">
                <a:solidFill>
                  <a:schemeClr val="dk1"/>
                </a:solidFill>
                <a:latin typeface="Calibri"/>
                <a:ea typeface="Calibri"/>
                <a:cs typeface="Calibri"/>
              </a:defRPr>
            </a:lvl6pPr>
            <a:lvl7pPr marR="0" lvl="6" algn="l">
              <a:spcBef>
                <a:spcPts val="0"/>
              </a:spcBef>
              <a:spcAft>
                <a:spcPts val="0"/>
              </a:spcAft>
              <a:buSzPts val="800"/>
              <a:buNone/>
              <a:defRPr sz="1000" b="0" i="0" u="none" strike="noStrike" cap="none">
                <a:solidFill>
                  <a:schemeClr val="dk1"/>
                </a:solidFill>
                <a:latin typeface="Calibri"/>
                <a:ea typeface="Calibri"/>
                <a:cs typeface="Calibri"/>
              </a:defRPr>
            </a:lvl7pPr>
            <a:lvl8pPr marR="0" lvl="7" algn="l">
              <a:spcBef>
                <a:spcPts val="0"/>
              </a:spcBef>
              <a:spcAft>
                <a:spcPts val="0"/>
              </a:spcAft>
              <a:buSzPts val="800"/>
              <a:buNone/>
              <a:defRPr sz="1000" b="0" i="0" u="none" strike="noStrike" cap="none">
                <a:solidFill>
                  <a:schemeClr val="dk1"/>
                </a:solidFill>
                <a:latin typeface="Calibri"/>
                <a:ea typeface="Calibri"/>
                <a:cs typeface="Calibri"/>
              </a:defRPr>
            </a:lvl8pPr>
            <a:lvl9pPr marR="0" lvl="8" algn="l">
              <a:spcBef>
                <a:spcPts val="0"/>
              </a:spcBef>
              <a:spcAft>
                <a:spcPts val="0"/>
              </a:spcAft>
              <a:buSzPts val="800"/>
              <a:buNone/>
              <a:defRPr sz="1000" b="0" i="0" u="none" strike="noStrike" cap="none">
                <a:solidFill>
                  <a:schemeClr val="dk1"/>
                </a:solidFill>
                <a:latin typeface="Calibri"/>
                <a:ea typeface="Calibri"/>
                <a:cs typeface="Calibri"/>
              </a:defRPr>
            </a:lvl9pPr>
          </a:lstStyle>
          <a:p>
            <a:pPr>
              <a:defRPr/>
            </a:pPr>
            <a:endParaRPr/>
          </a:p>
        </p:txBody>
      </p:sp>
      <p:sp>
        <p:nvSpPr>
          <p:cNvPr id="55" name="Google Shape;55;p13"/>
          <p:cNvSpPr txBox="1">
            <a:spLocks noGrp="1"/>
          </p:cNvSpPr>
          <p:nvPr>
            <p:ph type="dt" idx="10"/>
          </p:nvPr>
        </p:nvSpPr>
        <p:spPr bwMode="auto">
          <a:xfrm>
            <a:off x="539988" y="4783456"/>
            <a:ext cx="2483945" cy="257175"/>
          </a:xfrm>
          <a:prstGeom prst="rect">
            <a:avLst/>
          </a:prstGeom>
          <a:noFill/>
          <a:ln>
            <a:noFill/>
          </a:ln>
        </p:spPr>
        <p:txBody>
          <a:bodyPr spcFirstLastPara="1" wrap="square" lIns="0" tIns="0" rIns="0" bIns="0" anchor="t" anchorCtr="0">
            <a:noAutofit/>
          </a:bodyPr>
          <a:lstStyle>
            <a:lvl1pPr marR="0" lvl="0" algn="l">
              <a:spcBef>
                <a:spcPts val="0"/>
              </a:spcBef>
              <a:spcAft>
                <a:spcPts val="0"/>
              </a:spcAft>
              <a:buSzPts val="800"/>
              <a:buNone/>
              <a:defRPr sz="1000">
                <a:solidFill>
                  <a:srgbClr val="888888"/>
                </a:solidFill>
                <a:latin typeface="Calibri"/>
                <a:ea typeface="Calibri"/>
                <a:cs typeface="Calibri"/>
              </a:defRPr>
            </a:lvl1pPr>
            <a:lvl2pPr marR="0" lvl="1" algn="l">
              <a:spcBef>
                <a:spcPts val="0"/>
              </a:spcBef>
              <a:spcAft>
                <a:spcPts val="0"/>
              </a:spcAft>
              <a:buSzPts val="800"/>
              <a:buNone/>
              <a:defRPr sz="1000" b="0" i="0" u="none" strike="noStrike" cap="none">
                <a:solidFill>
                  <a:schemeClr val="dk1"/>
                </a:solidFill>
                <a:latin typeface="Calibri"/>
                <a:ea typeface="Calibri"/>
                <a:cs typeface="Calibri"/>
              </a:defRPr>
            </a:lvl2pPr>
            <a:lvl3pPr marR="0" lvl="2" algn="l">
              <a:spcBef>
                <a:spcPts val="0"/>
              </a:spcBef>
              <a:spcAft>
                <a:spcPts val="0"/>
              </a:spcAft>
              <a:buSzPts val="800"/>
              <a:buNone/>
              <a:defRPr sz="1000" b="0" i="0" u="none" strike="noStrike" cap="none">
                <a:solidFill>
                  <a:schemeClr val="dk1"/>
                </a:solidFill>
                <a:latin typeface="Calibri"/>
                <a:ea typeface="Calibri"/>
                <a:cs typeface="Calibri"/>
              </a:defRPr>
            </a:lvl3pPr>
            <a:lvl4pPr marR="0" lvl="3" algn="l">
              <a:spcBef>
                <a:spcPts val="0"/>
              </a:spcBef>
              <a:spcAft>
                <a:spcPts val="0"/>
              </a:spcAft>
              <a:buSzPts val="800"/>
              <a:buNone/>
              <a:defRPr sz="1000" b="0" i="0" u="none" strike="noStrike" cap="none">
                <a:solidFill>
                  <a:schemeClr val="dk1"/>
                </a:solidFill>
                <a:latin typeface="Calibri"/>
                <a:ea typeface="Calibri"/>
                <a:cs typeface="Calibri"/>
              </a:defRPr>
            </a:lvl4pPr>
            <a:lvl5pPr marR="0" lvl="4" algn="l">
              <a:spcBef>
                <a:spcPts val="0"/>
              </a:spcBef>
              <a:spcAft>
                <a:spcPts val="0"/>
              </a:spcAft>
              <a:buSzPts val="800"/>
              <a:buNone/>
              <a:defRPr sz="1000" b="0" i="0" u="none" strike="noStrike" cap="none">
                <a:solidFill>
                  <a:schemeClr val="dk1"/>
                </a:solidFill>
                <a:latin typeface="Calibri"/>
                <a:ea typeface="Calibri"/>
                <a:cs typeface="Calibri"/>
              </a:defRPr>
            </a:lvl5pPr>
            <a:lvl6pPr marR="0" lvl="5" algn="l">
              <a:spcBef>
                <a:spcPts val="0"/>
              </a:spcBef>
              <a:spcAft>
                <a:spcPts val="0"/>
              </a:spcAft>
              <a:buSzPts val="800"/>
              <a:buNone/>
              <a:defRPr sz="1000" b="0" i="0" u="none" strike="noStrike" cap="none">
                <a:solidFill>
                  <a:schemeClr val="dk1"/>
                </a:solidFill>
                <a:latin typeface="Calibri"/>
                <a:ea typeface="Calibri"/>
                <a:cs typeface="Calibri"/>
              </a:defRPr>
            </a:lvl6pPr>
            <a:lvl7pPr marR="0" lvl="6" algn="l">
              <a:spcBef>
                <a:spcPts val="0"/>
              </a:spcBef>
              <a:spcAft>
                <a:spcPts val="0"/>
              </a:spcAft>
              <a:buSzPts val="800"/>
              <a:buNone/>
              <a:defRPr sz="1000" b="0" i="0" u="none" strike="noStrike" cap="none">
                <a:solidFill>
                  <a:schemeClr val="dk1"/>
                </a:solidFill>
                <a:latin typeface="Calibri"/>
                <a:ea typeface="Calibri"/>
                <a:cs typeface="Calibri"/>
              </a:defRPr>
            </a:lvl7pPr>
            <a:lvl8pPr marR="0" lvl="7" algn="l">
              <a:spcBef>
                <a:spcPts val="0"/>
              </a:spcBef>
              <a:spcAft>
                <a:spcPts val="0"/>
              </a:spcAft>
              <a:buSzPts val="800"/>
              <a:buNone/>
              <a:defRPr sz="1000" b="0" i="0" u="none" strike="noStrike" cap="none">
                <a:solidFill>
                  <a:schemeClr val="dk1"/>
                </a:solidFill>
                <a:latin typeface="Calibri"/>
                <a:ea typeface="Calibri"/>
                <a:cs typeface="Calibri"/>
              </a:defRPr>
            </a:lvl8pPr>
            <a:lvl9pPr marR="0" lvl="8" algn="l">
              <a:spcBef>
                <a:spcPts val="0"/>
              </a:spcBef>
              <a:spcAft>
                <a:spcPts val="0"/>
              </a:spcAft>
              <a:buSzPts val="800"/>
              <a:buNone/>
              <a:defRPr sz="1000" b="0" i="0" u="none" strike="noStrike" cap="none">
                <a:solidFill>
                  <a:schemeClr val="dk1"/>
                </a:solidFill>
                <a:latin typeface="Calibri"/>
                <a:ea typeface="Calibri"/>
                <a:cs typeface="Calibri"/>
              </a:defRPr>
            </a:lvl9pPr>
          </a:lstStyle>
          <a:p>
            <a:pPr>
              <a:defRPr/>
            </a:pPr>
            <a:endParaRPr/>
          </a:p>
        </p:txBody>
      </p:sp>
      <p:sp>
        <p:nvSpPr>
          <p:cNvPr id="56" name="Google Shape;56;p13"/>
          <p:cNvSpPr txBox="1">
            <a:spLocks noGrp="1"/>
          </p:cNvSpPr>
          <p:nvPr>
            <p:ph type="sldNum" idx="12"/>
          </p:nvPr>
        </p:nvSpPr>
        <p:spPr bwMode="auto">
          <a:xfrm>
            <a:off x="10038870" y="4673241"/>
            <a:ext cx="111372" cy="134660"/>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buNone/>
              <a:defRPr sz="800" b="0" i="0" u="none">
                <a:solidFill>
                  <a:srgbClr val="102D69"/>
                </a:solidFill>
                <a:latin typeface="Open Sans"/>
                <a:ea typeface="Open Sans"/>
                <a:cs typeface="Open Sans"/>
              </a:defRPr>
            </a:lvl1pPr>
            <a:lvl2pPr marL="25400" marR="0" lvl="1" indent="0" algn="l">
              <a:lnSpc>
                <a:spcPct val="100000"/>
              </a:lnSpc>
              <a:spcBef>
                <a:spcPts val="0"/>
              </a:spcBef>
              <a:buNone/>
              <a:defRPr sz="800" b="0" i="0" u="none">
                <a:solidFill>
                  <a:srgbClr val="102D69"/>
                </a:solidFill>
                <a:latin typeface="Open Sans"/>
                <a:ea typeface="Open Sans"/>
                <a:cs typeface="Open Sans"/>
              </a:defRPr>
            </a:lvl2pPr>
            <a:lvl3pPr marL="25400" marR="0" lvl="2" indent="0" algn="l">
              <a:lnSpc>
                <a:spcPct val="100000"/>
              </a:lnSpc>
              <a:spcBef>
                <a:spcPts val="0"/>
              </a:spcBef>
              <a:buNone/>
              <a:defRPr sz="800" b="0" i="0" u="none">
                <a:solidFill>
                  <a:srgbClr val="102D69"/>
                </a:solidFill>
                <a:latin typeface="Open Sans"/>
                <a:ea typeface="Open Sans"/>
                <a:cs typeface="Open Sans"/>
              </a:defRPr>
            </a:lvl3pPr>
            <a:lvl4pPr marL="25400" marR="0" lvl="3" indent="0" algn="l">
              <a:lnSpc>
                <a:spcPct val="100000"/>
              </a:lnSpc>
              <a:spcBef>
                <a:spcPts val="0"/>
              </a:spcBef>
              <a:buNone/>
              <a:defRPr sz="800" b="0" i="0" u="none">
                <a:solidFill>
                  <a:srgbClr val="102D69"/>
                </a:solidFill>
                <a:latin typeface="Open Sans"/>
                <a:ea typeface="Open Sans"/>
                <a:cs typeface="Open Sans"/>
              </a:defRPr>
            </a:lvl4pPr>
            <a:lvl5pPr marL="25400" marR="0" lvl="4" indent="0" algn="l">
              <a:lnSpc>
                <a:spcPct val="100000"/>
              </a:lnSpc>
              <a:spcBef>
                <a:spcPts val="0"/>
              </a:spcBef>
              <a:buNone/>
              <a:defRPr sz="800" b="0" i="0" u="none">
                <a:solidFill>
                  <a:srgbClr val="102D69"/>
                </a:solidFill>
                <a:latin typeface="Open Sans"/>
                <a:ea typeface="Open Sans"/>
                <a:cs typeface="Open Sans"/>
              </a:defRPr>
            </a:lvl5pPr>
            <a:lvl6pPr marL="25400" marR="0" lvl="5" indent="0" algn="l">
              <a:lnSpc>
                <a:spcPct val="100000"/>
              </a:lnSpc>
              <a:spcBef>
                <a:spcPts val="0"/>
              </a:spcBef>
              <a:buNone/>
              <a:defRPr sz="800" b="0" i="0" u="none">
                <a:solidFill>
                  <a:srgbClr val="102D69"/>
                </a:solidFill>
                <a:latin typeface="Open Sans"/>
                <a:ea typeface="Open Sans"/>
                <a:cs typeface="Open Sans"/>
              </a:defRPr>
            </a:lvl6pPr>
            <a:lvl7pPr marL="25400" marR="0" lvl="6" indent="0" algn="l">
              <a:lnSpc>
                <a:spcPct val="100000"/>
              </a:lnSpc>
              <a:spcBef>
                <a:spcPts val="0"/>
              </a:spcBef>
              <a:buNone/>
              <a:defRPr sz="800" b="0" i="0" u="none">
                <a:solidFill>
                  <a:srgbClr val="102D69"/>
                </a:solidFill>
                <a:latin typeface="Open Sans"/>
                <a:ea typeface="Open Sans"/>
                <a:cs typeface="Open Sans"/>
              </a:defRPr>
            </a:lvl7pPr>
            <a:lvl8pPr marL="25400" marR="0" lvl="7" indent="0" algn="l">
              <a:lnSpc>
                <a:spcPct val="100000"/>
              </a:lnSpc>
              <a:spcBef>
                <a:spcPts val="0"/>
              </a:spcBef>
              <a:buNone/>
              <a:defRPr sz="800" b="0" i="0" u="none">
                <a:solidFill>
                  <a:srgbClr val="102D69"/>
                </a:solidFill>
                <a:latin typeface="Open Sans"/>
                <a:ea typeface="Open Sans"/>
                <a:cs typeface="Open Sans"/>
              </a:defRPr>
            </a:lvl8pPr>
            <a:lvl9pPr marL="25400" marR="0" lvl="8" indent="0" algn="l">
              <a:lnSpc>
                <a:spcPct val="100000"/>
              </a:lnSpc>
              <a:spcBef>
                <a:spcPts val="0"/>
              </a:spcBef>
              <a:buNone/>
              <a:defRPr sz="800" b="0" i="0" u="none">
                <a:solidFill>
                  <a:srgbClr val="102D69"/>
                </a:solidFill>
                <a:latin typeface="Open Sans"/>
                <a:ea typeface="Open Sans"/>
                <a:cs typeface="Open Sans"/>
              </a:defRPr>
            </a:lvl9pPr>
          </a:lstStyle>
          <a:p>
            <a:pPr>
              <a:defRPr/>
            </a:pPr>
            <a:fld id="{00000000-1234-1234-1234-123412341234}" type="slidenum">
              <a:rPr lang="ru"/>
              <a:t>‹#›</a:t>
            </a:fld>
            <a:endParaRPr lang="ru"/>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isk.yandex.ru/i/GoV85Ioco6peJ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vk.com/careercentre_gsb" TargetMode="Externa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image" Target="../media/image10.png"/><Relationship Id="rId4" Type="http://schemas.openxmlformats.org/officeDocument/2006/relationships/hyperlink" Target="https://t.me/GSBCareersAlumni"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t.me/gsbinternship2025mg" TargetMode="External"/><Relationship Id="rId2" Type="http://schemas.openxmlformats.org/officeDocument/2006/relationships/hyperlink" Target="https://gsb.hse.ru/careercentre/polls/810432209.htm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t.me/gsbinternship2025mg" TargetMode="External"/><Relationship Id="rId2" Type="http://schemas.openxmlformats.org/officeDocument/2006/relationships/hyperlink" Target="https://gsb.hse.ru/careercentre/polls/810432209.html" TargetMode="External"/><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careers@hse.ru"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gsb.hse.ru/careercentre/polls/810432209.html" TargetMode="External"/><Relationship Id="rId7"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hyperlink" Target="https://disk.yandex.ru/i/s638znrkpItMUA" TargetMode="External"/><Relationship Id="rId5" Type="http://schemas.openxmlformats.org/officeDocument/2006/relationships/hyperlink" Target="https://disk.yandex.ru/i/Hz_rrEdNvBs1Aw" TargetMode="External"/><Relationship Id="rId4" Type="http://schemas.openxmlformats.org/officeDocument/2006/relationships/hyperlink" Target="https://disk.yandex.ru/i/d3B4Ds7-f2Hzu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disk.yandex.ru/i/Hz_rrEdNvBs1Aw" TargetMode="External"/><Relationship Id="rId2" Type="http://schemas.openxmlformats.org/officeDocument/2006/relationships/hyperlink" Target="https://t.me/gsbinternship2025mg" TargetMode="External"/><Relationship Id="rId1" Type="http://schemas.openxmlformats.org/officeDocument/2006/relationships/slideLayout" Target="../slideLayouts/slideLayout2.xml"/><Relationship Id="rId6" Type="http://schemas.openxmlformats.org/officeDocument/2006/relationships/hyperlink" Target="https://disk.yandex.ru/i/d3B4Ds7-f2Hzug" TargetMode="External"/><Relationship Id="rId5" Type="http://schemas.openxmlformats.org/officeDocument/2006/relationships/hyperlink" Target="https://disk.yandex.ru/i/s638znrkpItMUA" TargetMode="External"/><Relationship Id="rId4" Type="http://schemas.openxmlformats.org/officeDocument/2006/relationships/hyperlink" Target="https://docs.google.com/document/d/1-Y0BLVy5GTvTJBR6413gb6ZJsedtYprn/edit?usp=sharing&amp;ouid=114073029119725991692&amp;rtpof=true&amp;sd=tru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gsb.hse.ru/en/careercentre/career/vacanci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enkovaleva@hse.ru" TargetMode="External"/><Relationship Id="rId7" Type="http://schemas.openxmlformats.org/officeDocument/2006/relationships/image" Target="../media/image8.png"/><Relationship Id="rId2" Type="http://schemas.openxmlformats.org/officeDocument/2006/relationships/hyperlink" Target="mailto:careers@hse.ru" TargetMode="Externa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t.me/gsbinternship2025m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confluence.hse.ru/pages/viewpage.action?pageId=85008710" TargetMode="External"/><Relationship Id="rId2" Type="http://schemas.openxmlformats.org/officeDocument/2006/relationships/hyperlink" Target="https://disk.yandex.ru/i/roVScx3JNMF4Q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Google Shape;135;p20"/>
          <p:cNvSpPr/>
          <p:nvPr/>
        </p:nvSpPr>
        <p:spPr bwMode="auto">
          <a:xfrm>
            <a:off x="259120" y="4454342"/>
            <a:ext cx="30936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defRPr/>
            </a:pPr>
            <a:endParaRPr sz="1200">
              <a:latin typeface="Times New Roman" panose="02020603050405020304" pitchFamily="18" charset="0"/>
              <a:cs typeface="Times New Roman" panose="02020603050405020304" pitchFamily="18" charset="0"/>
            </a:endParaRPr>
          </a:p>
        </p:txBody>
      </p:sp>
      <p:sp>
        <p:nvSpPr>
          <p:cNvPr id="93" name="Google Shape;93;p19"/>
          <p:cNvSpPr txBox="1">
            <a:spLocks noGrp="1"/>
          </p:cNvSpPr>
          <p:nvPr>
            <p:ph type="title"/>
          </p:nvPr>
        </p:nvSpPr>
        <p:spPr bwMode="auto">
          <a:xfrm>
            <a:off x="780744" y="564535"/>
            <a:ext cx="7641236" cy="627600"/>
          </a:xfrm>
          <a:prstGeom prst="rect">
            <a:avLst/>
          </a:prstGeom>
          <a:noFill/>
          <a:ln>
            <a:noFill/>
          </a:ln>
        </p:spPr>
        <p:txBody>
          <a:bodyPr spcFirstLastPara="1" wrap="square" lIns="0" tIns="54650" rIns="0" bIns="0" anchor="t" anchorCtr="0">
            <a:noAutofit/>
          </a:bodyPr>
          <a:lstStyle/>
          <a:p>
            <a:pPr marL="12700">
              <a:spcBef>
                <a:spcPts val="300"/>
              </a:spcBef>
              <a:defRPr/>
            </a:pPr>
            <a:r>
              <a:rPr lang="en-US" sz="1200">
                <a:latin typeface="Times New Roman" panose="02020603050405020304" pitchFamily="18" charset="0"/>
                <a:cs typeface="Times New Roman" panose="02020603050405020304" pitchFamily="18" charset="0"/>
              </a:rPr>
              <a:t>INTERNSHIP PROCESS FOR </a:t>
            </a:r>
            <a:r>
              <a:rPr lang="ru-RU" sz="1200">
                <a:latin typeface="Times New Roman" panose="02020603050405020304" pitchFamily="18" charset="0"/>
                <a:cs typeface="Times New Roman" panose="02020603050405020304" pitchFamily="18" charset="0"/>
              </a:rPr>
              <a:t>2</a:t>
            </a:r>
            <a:r>
              <a:rPr lang="en-US" sz="1200">
                <a:latin typeface="Times New Roman" panose="02020603050405020304" pitchFamily="18" charset="0"/>
                <a:cs typeface="Times New Roman" panose="02020603050405020304" pitchFamily="18" charset="0"/>
              </a:rPr>
              <a:t>D YEAR MASTER STUDENTS</a:t>
            </a:r>
            <a:endParaRPr sz="1200">
              <a:latin typeface="Times New Roman" panose="02020603050405020304" pitchFamily="18" charset="0"/>
              <a:cs typeface="Times New Roman" panose="02020603050405020304" pitchFamily="18" charset="0"/>
            </a:endParaRPr>
          </a:p>
        </p:txBody>
      </p:sp>
      <p:sp>
        <p:nvSpPr>
          <p:cNvPr id="94" name="Google Shape;94;p19"/>
          <p:cNvSpPr/>
          <p:nvPr/>
        </p:nvSpPr>
        <p:spPr bwMode="auto">
          <a:xfrm>
            <a:off x="780744" y="1442399"/>
            <a:ext cx="8001000" cy="3143250"/>
          </a:xfrm>
          <a:prstGeom prst="rect">
            <a:avLst/>
          </a:prstGeom>
          <a:blipFill>
            <a:blip r:embed="rId2">
              <a:alphaModFix/>
            </a:blip>
            <a:stretch/>
          </a:blipFill>
          <a:ln>
            <a:noFill/>
          </a:ln>
        </p:spPr>
        <p:txBody>
          <a:bodyPr spcFirstLastPara="1" wrap="square" lIns="0" tIns="0" rIns="0" bIns="0" anchor="t" anchorCtr="0">
            <a:noAutofit/>
          </a:bodyPr>
          <a:lstStyle/>
          <a:p>
            <a:pPr>
              <a:defRPr/>
            </a:pPr>
            <a:endParaRPr sz="1200">
              <a:solidFill>
                <a:schemeClr val="dk1"/>
              </a:solidFill>
              <a:latin typeface="Times New Roman" panose="02020603050405020304" pitchFamily="18" charset="0"/>
              <a:ea typeface="Calibri"/>
              <a:cs typeface="Times New Roman" panose="02020603050405020304" pitchFamily="18" charset="0"/>
            </a:endParaRPr>
          </a:p>
        </p:txBody>
      </p:sp>
      <p:sp>
        <p:nvSpPr>
          <p:cNvPr id="8" name="Google Shape;103;p20"/>
          <p:cNvSpPr/>
          <p:nvPr/>
        </p:nvSpPr>
        <p:spPr bwMode="auto">
          <a:xfrm>
            <a:off x="-17362" y="564535"/>
            <a:ext cx="451412" cy="542925"/>
          </a:xfrm>
          <a:custGeom>
            <a:avLst/>
            <a:gdLst/>
            <a:ahLst/>
            <a:cxnLst/>
            <a:rect l="l" t="t" r="r" b="b"/>
            <a:pathLst>
              <a:path w="660400" h="965200" extrusionOk="0">
                <a:moveTo>
                  <a:pt x="660400" y="0"/>
                </a:moveTo>
                <a:lnTo>
                  <a:pt x="0" y="0"/>
                </a:lnTo>
                <a:lnTo>
                  <a:pt x="0" y="965200"/>
                </a:lnTo>
                <a:lnTo>
                  <a:pt x="660400" y="965200"/>
                </a:lnTo>
                <a:lnTo>
                  <a:pt x="660400" y="0"/>
                </a:lnTo>
                <a:close/>
              </a:path>
            </a:pathLst>
          </a:custGeom>
          <a:solidFill>
            <a:srgbClr val="E61E3C"/>
          </a:solidFill>
          <a:ln>
            <a:noFill/>
          </a:ln>
        </p:spPr>
        <p:txBody>
          <a:bodyPr spcFirstLastPara="1" wrap="square" lIns="0" tIns="0" rIns="0" bIns="0" anchor="t" anchorCtr="0">
            <a:noAutofit/>
          </a:bodyPr>
          <a:lstStyle/>
          <a:p>
            <a:pPr>
              <a:defRPr/>
            </a:pPr>
            <a:endParaRPr sz="1200">
              <a:solidFill>
                <a:schemeClr val="dk1"/>
              </a:solidFill>
              <a:latin typeface="Times New Roman" panose="02020603050405020304" pitchFamily="18" charset="0"/>
              <a:ea typeface="Calibri"/>
              <a:cs typeface="Times New Roman" panose="02020603050405020304" pitchFamily="18" charset="0"/>
            </a:endParaRPr>
          </a:p>
        </p:txBody>
      </p:sp>
      <p:sp>
        <p:nvSpPr>
          <p:cNvPr id="3" name="TextBox 2"/>
          <p:cNvSpPr txBox="1"/>
          <p:nvPr/>
        </p:nvSpPr>
        <p:spPr bwMode="auto">
          <a:xfrm>
            <a:off x="8895247" y="4174094"/>
            <a:ext cx="1675119" cy="646331"/>
          </a:xfrm>
          <a:prstGeom prst="rect">
            <a:avLst/>
          </a:prstGeom>
          <a:noFill/>
        </p:spPr>
        <p:txBody>
          <a:bodyPr wrap="square" rtlCol="0">
            <a:spAutoFit/>
          </a:bodyPr>
          <a:lstStyle/>
          <a:p>
            <a:pPr marL="12700" algn="ctr">
              <a:defRPr/>
            </a:pPr>
            <a:r>
              <a:rPr lang="en-US" sz="1200" b="1" dirty="0">
                <a:solidFill>
                  <a:srgbClr val="E61E3C"/>
                </a:solidFill>
                <a:latin typeface="Times New Roman" panose="02020603050405020304" pitchFamily="18" charset="0"/>
                <a:cs typeface="Times New Roman" panose="02020603050405020304" pitchFamily="18" charset="0"/>
              </a:rPr>
              <a:t>Career Center</a:t>
            </a:r>
            <a:endParaRPr sz="1200" dirty="0">
              <a:latin typeface="Times New Roman" panose="02020603050405020304" pitchFamily="18" charset="0"/>
              <a:cs typeface="Times New Roman" panose="02020603050405020304" pitchFamily="18" charset="0"/>
            </a:endParaRPr>
          </a:p>
          <a:p>
            <a:pPr marL="12700" algn="ctr">
              <a:defRPr/>
            </a:pPr>
            <a:r>
              <a:rPr lang="en-US" sz="1200" b="1" dirty="0">
                <a:solidFill>
                  <a:srgbClr val="E61E3C"/>
                </a:solidFill>
                <a:latin typeface="Times New Roman" panose="02020603050405020304" pitchFamily="18" charset="0"/>
                <a:cs typeface="Times New Roman" panose="02020603050405020304" pitchFamily="18" charset="0"/>
              </a:rPr>
              <a:t> HSE GSB</a:t>
            </a:r>
            <a:endParaRPr sz="1200" dirty="0">
              <a:latin typeface="Times New Roman" panose="02020603050405020304" pitchFamily="18" charset="0"/>
              <a:cs typeface="Times New Roman" panose="02020603050405020304" pitchFamily="18" charset="0"/>
            </a:endParaRPr>
          </a:p>
          <a:p>
            <a:pPr marL="12700" algn="ctr">
              <a:defRPr/>
            </a:pPr>
            <a:r>
              <a:rPr lang="en-US" sz="1200" b="1" dirty="0" smtClean="0">
                <a:solidFill>
                  <a:srgbClr val="E61E3C"/>
                </a:solidFill>
                <a:latin typeface="Times New Roman" panose="02020603050405020304" pitchFamily="18" charset="0"/>
                <a:cs typeface="Times New Roman" panose="02020603050405020304" pitchFamily="18" charset="0"/>
              </a:rPr>
              <a:t>202</a:t>
            </a:r>
            <a:r>
              <a:rPr lang="ru-RU" sz="1200" b="1" dirty="0" smtClean="0">
                <a:solidFill>
                  <a:srgbClr val="E61E3C"/>
                </a:solidFill>
                <a:latin typeface="Times New Roman" panose="02020603050405020304" pitchFamily="18" charset="0"/>
                <a:cs typeface="Times New Roman" panose="02020603050405020304" pitchFamily="18" charset="0"/>
              </a:rPr>
              <a:t>4</a:t>
            </a:r>
            <a:endParaRPr lang="ru-RU" sz="1200" b="1" dirty="0">
              <a:solidFill>
                <a:srgbClr val="E61E3C"/>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3"/>
          <a:stretch/>
        </p:blipFill>
        <p:spPr bwMode="auto">
          <a:xfrm>
            <a:off x="8610703" y="266212"/>
            <a:ext cx="2089984" cy="7599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Google Shape;103;p20"/>
          <p:cNvSpPr/>
          <p:nvPr/>
        </p:nvSpPr>
        <p:spPr bwMode="auto">
          <a:xfrm>
            <a:off x="-17362" y="271960"/>
            <a:ext cx="451412" cy="542925"/>
          </a:xfrm>
          <a:custGeom>
            <a:avLst/>
            <a:gdLst/>
            <a:ahLst/>
            <a:cxnLst/>
            <a:rect l="l" t="t" r="r" b="b"/>
            <a:pathLst>
              <a:path w="660400" h="965200" extrusionOk="0">
                <a:moveTo>
                  <a:pt x="660400" y="0"/>
                </a:moveTo>
                <a:lnTo>
                  <a:pt x="0" y="0"/>
                </a:lnTo>
                <a:lnTo>
                  <a:pt x="0" y="965200"/>
                </a:lnTo>
                <a:lnTo>
                  <a:pt x="660400" y="965200"/>
                </a:lnTo>
                <a:lnTo>
                  <a:pt x="660400" y="0"/>
                </a:lnTo>
                <a:close/>
              </a:path>
            </a:pathLst>
          </a:custGeom>
          <a:solidFill>
            <a:srgbClr val="E61E3C"/>
          </a:solidFill>
          <a:ln>
            <a:noFill/>
          </a:ln>
        </p:spPr>
        <p:txBody>
          <a:bodyPr spcFirstLastPara="1" wrap="square" lIns="0" tIns="0" rIns="0" bIns="0" anchor="t" anchorCtr="0">
            <a:noAutofit/>
          </a:bodyPr>
          <a:lstStyle/>
          <a:p>
            <a:pPr>
              <a:defRPr/>
            </a:pPr>
            <a:endParaRPr sz="1000">
              <a:solidFill>
                <a:schemeClr val="dk1"/>
              </a:solidFill>
              <a:latin typeface="Calibri"/>
              <a:ea typeface="Calibri"/>
              <a:cs typeface="Calibri"/>
            </a:endParaRPr>
          </a:p>
        </p:txBody>
      </p:sp>
      <p:sp>
        <p:nvSpPr>
          <p:cNvPr id="6" name="Google Shape;135;p20"/>
          <p:cNvSpPr/>
          <p:nvPr/>
        </p:nvSpPr>
        <p:spPr bwMode="auto">
          <a:xfrm>
            <a:off x="520357" y="4344470"/>
            <a:ext cx="30936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7" name="Rectangle 1"/>
          <p:cNvSpPr>
            <a:spLocks noChangeArrowheads="1"/>
          </p:cNvSpPr>
          <p:nvPr/>
        </p:nvSpPr>
        <p:spPr bwMode="auto">
          <a:xfrm>
            <a:off x="520357" y="941119"/>
            <a:ext cx="10242809" cy="3046988"/>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spAutoFit/>
          </a:bodyPr>
          <a:lstStyle/>
          <a:p>
            <a:pPr lvl="0">
              <a:spcBef>
                <a:spcPts val="0"/>
              </a:spcBef>
              <a:spcAft>
                <a:spcPts val="0"/>
              </a:spcAft>
              <a:buClrTx/>
              <a:defRPr/>
            </a:pPr>
            <a:r>
              <a:rPr lang="en-GB" sz="1200" b="1" dirty="0">
                <a:solidFill>
                  <a:srgbClr val="E61E3C"/>
                </a:solidFill>
              </a:rPr>
              <a:t>The company has asked for an adjustment to a clause in the contract. Is this possible?</a:t>
            </a:r>
            <a:endParaRPr sz="1200" dirty="0"/>
          </a:p>
          <a:p>
            <a:pPr lvl="0">
              <a:spcBef>
                <a:spcPts val="0"/>
              </a:spcBef>
              <a:spcAft>
                <a:spcPts val="0"/>
              </a:spcAft>
              <a:buClrTx/>
              <a:defRPr/>
            </a:pPr>
            <a:r>
              <a:rPr lang="en-GB" sz="1200" dirty="0">
                <a:solidFill>
                  <a:schemeClr val="tx1"/>
                </a:solidFill>
              </a:rPr>
              <a:t>Send the contract corrected by the company to </a:t>
            </a:r>
            <a:r>
              <a:rPr lang="en-GB" sz="1200" u="sng" dirty="0">
                <a:solidFill>
                  <a:schemeClr val="tx1">
                    <a:lumMod val="50000"/>
                    <a:lumOff val="50000"/>
                  </a:schemeClr>
                </a:solidFill>
              </a:rPr>
              <a:t>careers@hse.ru </a:t>
            </a:r>
            <a:r>
              <a:rPr lang="en-GB" sz="1200" dirty="0">
                <a:solidFill>
                  <a:schemeClr val="tx1"/>
                </a:solidFill>
              </a:rPr>
              <a:t>and they will tell you if it is possible to make changes</a:t>
            </a:r>
            <a:endParaRPr sz="1200" dirty="0"/>
          </a:p>
          <a:p>
            <a:pPr lvl="0">
              <a:spcBef>
                <a:spcPts val="0"/>
              </a:spcBef>
              <a:spcAft>
                <a:spcPts val="0"/>
              </a:spcAft>
              <a:buClrTx/>
              <a:defRPr/>
            </a:pPr>
            <a:endParaRPr lang="en-GB" sz="1200" dirty="0">
              <a:solidFill>
                <a:schemeClr val="tx1"/>
              </a:solidFill>
            </a:endParaRPr>
          </a:p>
          <a:p>
            <a:pPr lvl="0">
              <a:spcBef>
                <a:spcPts val="0"/>
              </a:spcBef>
              <a:spcAft>
                <a:spcPts val="0"/>
              </a:spcAft>
              <a:buClrTx/>
              <a:defRPr/>
            </a:pPr>
            <a:r>
              <a:rPr lang="en-GB" sz="1200" b="1" dirty="0">
                <a:solidFill>
                  <a:srgbClr val="E61E3C"/>
                </a:solidFill>
              </a:rPr>
              <a:t>If the practice is online, do I have to enter the premises?</a:t>
            </a:r>
            <a:endParaRPr sz="1200" dirty="0"/>
          </a:p>
          <a:p>
            <a:pPr lvl="0">
              <a:spcBef>
                <a:spcPts val="0"/>
              </a:spcBef>
              <a:spcAft>
                <a:spcPts val="0"/>
              </a:spcAft>
              <a:buClrTx/>
              <a:defRPr/>
            </a:pPr>
            <a:r>
              <a:rPr lang="en-GB" sz="1200" dirty="0">
                <a:solidFill>
                  <a:schemeClr val="tx1"/>
                </a:solidFill>
              </a:rPr>
              <a:t>If in point 1.3 distant practice format is chosen, then Annex 2 should be deleted and numbering corrected in points 2.2.3 and 4.7.</a:t>
            </a:r>
            <a:endParaRPr sz="1200" dirty="0"/>
          </a:p>
          <a:p>
            <a:pPr lvl="0">
              <a:spcBef>
                <a:spcPts val="0"/>
              </a:spcBef>
              <a:spcAft>
                <a:spcPts val="0"/>
              </a:spcAft>
              <a:buClrTx/>
              <a:defRPr/>
            </a:pPr>
            <a:r>
              <a:rPr lang="en-GB" sz="1200" dirty="0">
                <a:solidFill>
                  <a:schemeClr val="tx1"/>
                </a:solidFill>
              </a:rPr>
              <a:t>Appendix 3 with certifications becomes Appendix 2</a:t>
            </a:r>
            <a:endParaRPr sz="1200" dirty="0"/>
          </a:p>
          <a:p>
            <a:pPr lvl="0">
              <a:spcBef>
                <a:spcPts val="0"/>
              </a:spcBef>
              <a:spcAft>
                <a:spcPts val="0"/>
              </a:spcAft>
              <a:buClrTx/>
              <a:defRPr/>
            </a:pPr>
            <a:endParaRPr lang="en-GB" sz="1200" b="1" dirty="0">
              <a:solidFill>
                <a:srgbClr val="C00000"/>
              </a:solidFill>
            </a:endParaRPr>
          </a:p>
          <a:p>
            <a:pPr lvl="0">
              <a:spcBef>
                <a:spcPts val="0"/>
              </a:spcBef>
              <a:spcAft>
                <a:spcPts val="0"/>
              </a:spcAft>
              <a:buClrTx/>
              <a:defRPr/>
            </a:pPr>
            <a:r>
              <a:rPr lang="en-GB" sz="1200" b="1" dirty="0">
                <a:solidFill>
                  <a:srgbClr val="E61E3C"/>
                </a:solidFill>
              </a:rPr>
              <a:t>The company requests a power of attorney for the signatory from the HSE. What to do?</a:t>
            </a:r>
            <a:endParaRPr sz="1200" dirty="0"/>
          </a:p>
          <a:p>
            <a:pPr lvl="0">
              <a:spcBef>
                <a:spcPts val="0"/>
              </a:spcBef>
              <a:spcAft>
                <a:spcPts val="0"/>
              </a:spcAft>
              <a:buClrTx/>
              <a:defRPr/>
            </a:pPr>
            <a:r>
              <a:rPr lang="en-GB" sz="1200" dirty="0">
                <a:solidFill>
                  <a:schemeClr val="tx1"/>
                </a:solidFill>
              </a:rPr>
              <a:t>Request it at </a:t>
            </a:r>
            <a:r>
              <a:rPr lang="en-GB" sz="1200" u="sng" dirty="0">
                <a:solidFill>
                  <a:schemeClr val="tx1">
                    <a:lumMod val="50000"/>
                    <a:lumOff val="50000"/>
                  </a:schemeClr>
                </a:solidFill>
              </a:rPr>
              <a:t>careers@hse.ru </a:t>
            </a:r>
            <a:r>
              <a:rPr lang="en-GB" sz="1200" dirty="0">
                <a:solidFill>
                  <a:schemeClr val="tx1"/>
                </a:solidFill>
              </a:rPr>
              <a:t>and it will be sent to you</a:t>
            </a:r>
            <a:endParaRPr sz="1200" dirty="0"/>
          </a:p>
          <a:p>
            <a:pPr lvl="0">
              <a:spcBef>
                <a:spcPts val="0"/>
              </a:spcBef>
              <a:spcAft>
                <a:spcPts val="0"/>
              </a:spcAft>
              <a:buClrTx/>
              <a:defRPr/>
            </a:pPr>
            <a:endParaRPr lang="en-GB" sz="1200"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200" b="1" dirty="0">
                <a:solidFill>
                  <a:srgbClr val="E61E3C"/>
                </a:solidFill>
              </a:rPr>
              <a:t>Who should sign first: the company or HSE?</a:t>
            </a:r>
            <a:endParaRPr sz="1200" dirty="0"/>
          </a:p>
          <a:p>
            <a:pPr lvl="0">
              <a:spcBef>
                <a:spcPts val="0"/>
              </a:spcBef>
              <a:spcAft>
                <a:spcPts val="0"/>
              </a:spcAft>
              <a:buClrTx/>
              <a:defRPr/>
            </a:pPr>
            <a:r>
              <a:rPr lang="en-GB" sz="1200" dirty="0">
                <a:solidFill>
                  <a:schemeClr val="tx1"/>
                </a:solidFill>
              </a:rPr>
              <a:t>HSE</a:t>
            </a:r>
            <a:endParaRPr sz="1200" dirty="0"/>
          </a:p>
          <a:p>
            <a:pPr lvl="0">
              <a:spcBef>
                <a:spcPts val="0"/>
              </a:spcBef>
              <a:spcAft>
                <a:spcPts val="0"/>
              </a:spcAft>
              <a:buClrTx/>
              <a:defRPr/>
            </a:pPr>
            <a:endParaRPr lang="en-GB" sz="1200" dirty="0">
              <a:solidFill>
                <a:schemeClr val="tx1"/>
              </a:solidFill>
            </a:endParaRPr>
          </a:p>
          <a:p>
            <a:pPr lvl="0">
              <a:spcBef>
                <a:spcPts val="0"/>
              </a:spcBef>
              <a:spcAft>
                <a:spcPts val="0"/>
              </a:spcAft>
              <a:buClrTx/>
              <a:defRPr/>
            </a:pPr>
            <a:r>
              <a:rPr lang="en-GB" sz="1200" b="1" dirty="0">
                <a:solidFill>
                  <a:srgbClr val="E61E3C"/>
                </a:solidFill>
              </a:rPr>
              <a:t>What should I write in the appendix to the Agreement for Practical Training No. ____?</a:t>
            </a:r>
            <a:endParaRPr sz="1200" dirty="0"/>
          </a:p>
          <a:p>
            <a:pPr lvl="0">
              <a:spcBef>
                <a:spcPts val="0"/>
              </a:spcBef>
              <a:spcAft>
                <a:spcPts val="0"/>
              </a:spcAft>
              <a:buClrTx/>
              <a:defRPr/>
            </a:pPr>
            <a:r>
              <a:rPr lang="en-GB" sz="1200" dirty="0">
                <a:solidFill>
                  <a:schemeClr val="tx1"/>
                </a:solidFill>
              </a:rPr>
              <a:t>Do not fill it in</a:t>
            </a:r>
            <a:endParaRPr sz="1200" dirty="0"/>
          </a:p>
          <a:p>
            <a:pPr lvl="0">
              <a:spcBef>
                <a:spcPts val="0"/>
              </a:spcBef>
              <a:spcAft>
                <a:spcPts val="0"/>
              </a:spcAft>
              <a:buClrTx/>
              <a:defRPr/>
            </a:pPr>
            <a:endParaRPr lang="en-GB" sz="1200" dirty="0">
              <a:solidFill>
                <a:schemeClr val="tx1"/>
              </a:solidFill>
            </a:endParaRPr>
          </a:p>
        </p:txBody>
      </p:sp>
      <p:sp>
        <p:nvSpPr>
          <p:cNvPr id="8" name="TextBox 7"/>
          <p:cNvSpPr txBox="1"/>
          <p:nvPr/>
        </p:nvSpPr>
        <p:spPr bwMode="auto">
          <a:xfrm>
            <a:off x="10447979" y="4835722"/>
            <a:ext cx="284052" cy="307777"/>
          </a:xfrm>
          <a:prstGeom prst="rect">
            <a:avLst/>
          </a:prstGeom>
          <a:noFill/>
        </p:spPr>
        <p:txBody>
          <a:bodyPr wrap="none" rtlCol="0">
            <a:spAutoFit/>
          </a:bodyPr>
          <a:lstStyle/>
          <a:p>
            <a:pPr>
              <a:defRPr/>
            </a:pPr>
            <a:r>
              <a:rPr lang="en-GB"/>
              <a:t>9</a:t>
            </a:r>
            <a:endParaRPr lang="ru-RU"/>
          </a:p>
        </p:txBody>
      </p:sp>
      <p:sp>
        <p:nvSpPr>
          <p:cNvPr id="10" name="Google Shape;104;p20"/>
          <p:cNvSpPr txBox="1"/>
          <p:nvPr/>
        </p:nvSpPr>
        <p:spPr bwMode="auto">
          <a:xfrm>
            <a:off x="751980" y="372477"/>
            <a:ext cx="6124307" cy="463920"/>
          </a:xfrm>
          <a:prstGeom prst="rect">
            <a:avLst/>
          </a:prstGeom>
          <a:noFill/>
          <a:ln>
            <a:noFill/>
          </a:ln>
        </p:spPr>
        <p:txBody>
          <a:bodyPr spcFirstLastPara="1" wrap="square" lIns="0" tIns="7150" rIns="0" bIns="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800"/>
              <a:buFont typeface="Arial"/>
              <a:buNone/>
              <a:defRPr sz="2500" b="1" i="0" u="none" strike="noStrike" cap="none">
                <a:solidFill>
                  <a:schemeClr val="dk1"/>
                </a:solidFill>
                <a:latin typeface="Open Sans ExtraBold"/>
                <a:ea typeface="Open Sans ExtraBold"/>
                <a:cs typeface="Open Sans ExtraBold"/>
              </a:defRPr>
            </a:lvl1pPr>
            <a:lvl2pPr marR="0" lvl="1"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9pPr>
          </a:lstStyle>
          <a:p>
            <a:pPr marL="12700">
              <a:defRPr/>
            </a:pPr>
            <a:r>
              <a:rPr lang="en-US" sz="2000">
                <a:latin typeface="HSE Slab"/>
                <a:ea typeface="Open Sans ExtraBold"/>
                <a:cs typeface="Open Sans ExtraBold"/>
              </a:rPr>
              <a:t>Q&amp;A</a:t>
            </a:r>
            <a:r>
              <a:rPr lang="ru-RU" sz="2000">
                <a:latin typeface="HSE Slab"/>
                <a:ea typeface="Open Sans ExtraBold"/>
                <a:cs typeface="Open Sans ExtraBold"/>
              </a:rPr>
              <a:t> </a:t>
            </a:r>
            <a:r>
              <a:rPr lang="en-US" sz="2000">
                <a:latin typeface="HSE Slab"/>
                <a:ea typeface="Open Sans ExtraBold"/>
                <a:cs typeface="Open Sans ExtraBold"/>
              </a:rPr>
              <a:t>AGREEMENT</a:t>
            </a:r>
            <a:endParaRPr lang="ru-RU" sz="2000">
              <a:latin typeface="HSE Slab"/>
              <a:ea typeface="Open Sans ExtraBold"/>
              <a:cs typeface="Open Sans ExtraBo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04;p20"/>
          <p:cNvSpPr txBox="1"/>
          <p:nvPr/>
        </p:nvSpPr>
        <p:spPr bwMode="auto">
          <a:xfrm>
            <a:off x="608362" y="398902"/>
            <a:ext cx="6124307" cy="463920"/>
          </a:xfrm>
          <a:prstGeom prst="rect">
            <a:avLst/>
          </a:prstGeom>
          <a:noFill/>
          <a:ln>
            <a:noFill/>
          </a:ln>
        </p:spPr>
        <p:txBody>
          <a:bodyPr spcFirstLastPara="1" wrap="square" lIns="0" tIns="7150" rIns="0" bIns="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800"/>
              <a:buFont typeface="Arial"/>
              <a:buNone/>
              <a:defRPr sz="2500" b="1" i="0" u="none" strike="noStrike" cap="none">
                <a:solidFill>
                  <a:schemeClr val="dk1"/>
                </a:solidFill>
                <a:latin typeface="Open Sans ExtraBold"/>
                <a:ea typeface="Open Sans ExtraBold"/>
                <a:cs typeface="Open Sans ExtraBold"/>
              </a:defRPr>
            </a:lvl1pPr>
            <a:lvl2pPr marR="0" lvl="1"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9pPr>
          </a:lstStyle>
          <a:p>
            <a:pPr marL="12700">
              <a:defRPr/>
            </a:pPr>
            <a:r>
              <a:rPr lang="en-US" sz="2000">
                <a:latin typeface="Times New Roman" panose="02020603050405020304" pitchFamily="18" charset="0"/>
                <a:cs typeface="Times New Roman" panose="02020603050405020304" pitchFamily="18" charset="0"/>
              </a:rPr>
              <a:t>Q&amp;A</a:t>
            </a:r>
            <a:r>
              <a:rPr lang="ru-RU"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OFFER</a:t>
            </a:r>
            <a:r>
              <a:rPr lang="ru-RU" sz="2000">
                <a:latin typeface="Times New Roman" panose="02020603050405020304" pitchFamily="18" charset="0"/>
                <a:cs typeface="Times New Roman" panose="02020603050405020304" pitchFamily="18" charset="0"/>
              </a:rPr>
              <a:t>/</a:t>
            </a:r>
            <a:r>
              <a:rPr lang="en-US" sz="2000">
                <a:latin typeface="Times New Roman" panose="02020603050405020304" pitchFamily="18" charset="0"/>
                <a:cs typeface="Times New Roman" panose="02020603050405020304" pitchFamily="18" charset="0"/>
              </a:rPr>
              <a:t>ACCEPTANCE LETTER</a:t>
            </a:r>
            <a:endParaRPr lang="ru-RU" sz="2000">
              <a:latin typeface="Times New Roman" panose="02020603050405020304" pitchFamily="18" charset="0"/>
              <a:cs typeface="Times New Roman" panose="02020603050405020304" pitchFamily="18" charset="0"/>
            </a:endParaRPr>
          </a:p>
        </p:txBody>
      </p:sp>
      <p:sp>
        <p:nvSpPr>
          <p:cNvPr id="5" name="Google Shape;103;p20"/>
          <p:cNvSpPr/>
          <p:nvPr/>
        </p:nvSpPr>
        <p:spPr bwMode="auto">
          <a:xfrm>
            <a:off x="-17362" y="271960"/>
            <a:ext cx="451412" cy="542925"/>
          </a:xfrm>
          <a:custGeom>
            <a:avLst/>
            <a:gdLst/>
            <a:ahLst/>
            <a:cxnLst/>
            <a:rect l="l" t="t" r="r" b="b"/>
            <a:pathLst>
              <a:path w="660400" h="965200" extrusionOk="0">
                <a:moveTo>
                  <a:pt x="660400" y="0"/>
                </a:moveTo>
                <a:lnTo>
                  <a:pt x="0" y="0"/>
                </a:lnTo>
                <a:lnTo>
                  <a:pt x="0" y="965200"/>
                </a:lnTo>
                <a:lnTo>
                  <a:pt x="660400" y="965200"/>
                </a:lnTo>
                <a:lnTo>
                  <a:pt x="660400" y="0"/>
                </a:lnTo>
                <a:close/>
              </a:path>
            </a:pathLst>
          </a:custGeom>
          <a:solidFill>
            <a:srgbClr val="E61E3C"/>
          </a:solidFill>
          <a:ln>
            <a:noFill/>
          </a:ln>
        </p:spPr>
        <p:txBody>
          <a:bodyPr spcFirstLastPara="1" wrap="square" lIns="0" tIns="0" rIns="0" bIns="0" anchor="t" anchorCtr="0">
            <a:noAutofit/>
          </a:bodyPr>
          <a:lstStyle/>
          <a:p>
            <a:pPr>
              <a:defRPr/>
            </a:pPr>
            <a:endParaRPr sz="1000">
              <a:solidFill>
                <a:schemeClr val="dk1"/>
              </a:solidFill>
              <a:latin typeface="Times New Roman" panose="02020603050405020304" pitchFamily="18" charset="0"/>
              <a:ea typeface="Calibri"/>
              <a:cs typeface="Times New Roman" panose="02020603050405020304" pitchFamily="18" charset="0"/>
            </a:endParaRPr>
          </a:p>
        </p:txBody>
      </p:sp>
      <p:sp>
        <p:nvSpPr>
          <p:cNvPr id="6" name="Google Shape;135;p20"/>
          <p:cNvSpPr/>
          <p:nvPr/>
        </p:nvSpPr>
        <p:spPr bwMode="auto">
          <a:xfrm>
            <a:off x="520357" y="4473329"/>
            <a:ext cx="30936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defRPr/>
            </a:pPr>
            <a:endParaRPr>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556786" y="4176369"/>
            <a:ext cx="10242809" cy="938719"/>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spAutoFit/>
          </a:bodyPr>
          <a:lstStyle/>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Why do I need an individual assignment if I don't have to hand it in anywhere?</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You need it so that you can have confirmation that your placement is suitable for your program. The supervisor will sign the Individual assignment in case the Program Office has any questions when you receive the practice credit</a:t>
            </a:r>
            <a:endParaRPr dirty="0">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Tx/>
              <a:buNone/>
              <a:defRPr/>
            </a:pPr>
            <a:endParaRPr lang="ru-RU" sz="1100" dirty="0">
              <a:solidFill>
                <a:schemeClr val="tx1"/>
              </a:solidFill>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Tx/>
              <a:buNone/>
              <a:defRPr/>
            </a:pPr>
            <a:endParaRPr lang="ru-RU" sz="1100" b="0" i="0" u="none" strike="noStrike" cap="none" dirty="0">
              <a:ln>
                <a:noFill/>
              </a:ln>
              <a:solidFill>
                <a:schemeClr val="tx1"/>
              </a:solidFill>
              <a:latin typeface="Times New Roman" panose="02020603050405020304" pitchFamily="18" charset="0"/>
              <a:cs typeface="Times New Roman" panose="02020603050405020304" pitchFamily="18" charset="0"/>
            </a:endParaRPr>
          </a:p>
        </p:txBody>
      </p:sp>
      <p:sp>
        <p:nvSpPr>
          <p:cNvPr id="8" name="Google Shape;104;p20"/>
          <p:cNvSpPr txBox="1"/>
          <p:nvPr/>
        </p:nvSpPr>
        <p:spPr bwMode="auto">
          <a:xfrm>
            <a:off x="608362" y="2805211"/>
            <a:ext cx="6124307" cy="463920"/>
          </a:xfrm>
          <a:prstGeom prst="rect">
            <a:avLst/>
          </a:prstGeom>
          <a:noFill/>
          <a:ln>
            <a:noFill/>
          </a:ln>
        </p:spPr>
        <p:txBody>
          <a:bodyPr spcFirstLastPara="1" wrap="square" lIns="0" tIns="7150" rIns="0" bIns="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800"/>
              <a:buFont typeface="Arial"/>
              <a:buNone/>
              <a:defRPr sz="2500" b="1" i="0" u="none" strike="noStrike" cap="none">
                <a:solidFill>
                  <a:schemeClr val="dk1"/>
                </a:solidFill>
                <a:latin typeface="Open Sans ExtraBold"/>
                <a:ea typeface="Open Sans ExtraBold"/>
                <a:cs typeface="Open Sans ExtraBold"/>
              </a:defRPr>
            </a:lvl1pPr>
            <a:lvl2pPr marR="0" lvl="1"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9pPr>
          </a:lstStyle>
          <a:p>
            <a:pPr marL="12700">
              <a:defRPr/>
            </a:pPr>
            <a:r>
              <a:rPr lang="en-US" sz="2000">
                <a:latin typeface="Times New Roman" panose="02020603050405020304" pitchFamily="18" charset="0"/>
                <a:cs typeface="Times New Roman" panose="02020603050405020304" pitchFamily="18" charset="0"/>
              </a:rPr>
              <a:t>Q&amp;A</a:t>
            </a:r>
            <a:r>
              <a:rPr lang="ru-RU"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REPORT AND FEEDBACK</a:t>
            </a:r>
            <a:endParaRPr lang="ru-RU" sz="2000">
              <a:latin typeface="Times New Roman" panose="02020603050405020304" pitchFamily="18" charset="0"/>
              <a:cs typeface="Times New Roman" panose="02020603050405020304" pitchFamily="18" charset="0"/>
            </a:endParaRPr>
          </a:p>
        </p:txBody>
      </p:sp>
      <p:sp>
        <p:nvSpPr>
          <p:cNvPr id="9" name="Rectangle 1"/>
          <p:cNvSpPr>
            <a:spLocks noChangeArrowheads="1"/>
          </p:cNvSpPr>
          <p:nvPr/>
        </p:nvSpPr>
        <p:spPr bwMode="auto">
          <a:xfrm>
            <a:off x="556785" y="3137633"/>
            <a:ext cx="10242809" cy="600164"/>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Who signs the Internship Report and Review?</a:t>
            </a:r>
            <a:endParaRPr dirty="0">
              <a:latin typeface="Times New Roman" panose="02020603050405020304" pitchFamily="18" charset="0"/>
              <a:cs typeface="Times New Roman" panose="02020603050405020304" pitchFamily="18" charset="0"/>
            </a:endParaRPr>
          </a:p>
          <a:p>
            <a:pPr>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The report - your supervisor at the company and your supervisor form HSE</a:t>
            </a:r>
            <a:endParaRPr dirty="0">
              <a:latin typeface="Times New Roman" panose="02020603050405020304" pitchFamily="18" charset="0"/>
              <a:cs typeface="Times New Roman" panose="02020603050405020304" pitchFamily="18" charset="0"/>
            </a:endParaRPr>
          </a:p>
          <a:p>
            <a:pPr>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Review - manager in the company</a:t>
            </a:r>
            <a:endParaRPr dirty="0">
              <a:latin typeface="Times New Roman" panose="02020603050405020304" pitchFamily="18" charset="0"/>
              <a:cs typeface="Times New Roman" panose="02020603050405020304" pitchFamily="18" charset="0"/>
            </a:endParaRPr>
          </a:p>
        </p:txBody>
      </p:sp>
      <p:sp>
        <p:nvSpPr>
          <p:cNvPr id="14" name="Google Shape;104;p20"/>
          <p:cNvSpPr txBox="1"/>
          <p:nvPr/>
        </p:nvSpPr>
        <p:spPr bwMode="auto">
          <a:xfrm>
            <a:off x="597337" y="3808484"/>
            <a:ext cx="6124307" cy="463920"/>
          </a:xfrm>
          <a:prstGeom prst="rect">
            <a:avLst/>
          </a:prstGeom>
          <a:noFill/>
          <a:ln>
            <a:noFill/>
          </a:ln>
        </p:spPr>
        <p:txBody>
          <a:bodyPr spcFirstLastPara="1" wrap="square" lIns="0" tIns="7150" rIns="0" bIns="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800"/>
              <a:buFont typeface="Arial"/>
              <a:buNone/>
              <a:defRPr sz="2500" b="1" i="0" u="none" strike="noStrike" cap="none">
                <a:solidFill>
                  <a:schemeClr val="dk1"/>
                </a:solidFill>
                <a:latin typeface="Open Sans ExtraBold"/>
                <a:ea typeface="Open Sans ExtraBold"/>
                <a:cs typeface="Open Sans ExtraBold"/>
              </a:defRPr>
            </a:lvl1pPr>
            <a:lvl2pPr marR="0" lvl="1"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9pPr>
          </a:lstStyle>
          <a:p>
            <a:pPr marL="12700">
              <a:defRPr/>
            </a:pPr>
            <a:r>
              <a:rPr lang="en-US" sz="2000">
                <a:latin typeface="Times New Roman" panose="02020603050405020304" pitchFamily="18" charset="0"/>
                <a:cs typeface="Times New Roman" panose="02020603050405020304" pitchFamily="18" charset="0"/>
              </a:rPr>
              <a:t>Q&amp;A</a:t>
            </a:r>
            <a:r>
              <a:rPr lang="ru-RU"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INDIVIDUAL ASSIGNMENT</a:t>
            </a:r>
            <a:endParaRPr lang="ru-RU" sz="2000">
              <a:latin typeface="Times New Roman" panose="02020603050405020304" pitchFamily="18" charset="0"/>
              <a:cs typeface="Times New Roman" panose="02020603050405020304" pitchFamily="18" charset="0"/>
            </a:endParaRPr>
          </a:p>
        </p:txBody>
      </p:sp>
      <p:sp>
        <p:nvSpPr>
          <p:cNvPr id="15" name="Rectangle 1"/>
          <p:cNvSpPr>
            <a:spLocks noChangeArrowheads="1"/>
          </p:cNvSpPr>
          <p:nvPr/>
        </p:nvSpPr>
        <p:spPr bwMode="auto">
          <a:xfrm>
            <a:off x="556952" y="814885"/>
            <a:ext cx="10242809" cy="1954381"/>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AN EXAMPLE OF A COMPLETED OFFER LETTER FOR IS</a:t>
            </a:r>
            <a:r>
              <a:rPr lang="en-GB" sz="1100" i="1" dirty="0">
                <a:solidFill>
                  <a:srgbClr val="C00000"/>
                </a:solidFill>
                <a:latin typeface="Times New Roman" panose="02020603050405020304" pitchFamily="18" charset="0"/>
                <a:cs typeface="Times New Roman" panose="02020603050405020304" pitchFamily="18" charset="0"/>
              </a:rPr>
              <a:t> </a:t>
            </a:r>
            <a:r>
              <a:rPr lang="en-GB" sz="1100" u="sng" dirty="0">
                <a:solidFill>
                  <a:schemeClr val="tx1">
                    <a:lumMod val="50000"/>
                    <a:lumOff val="50000"/>
                  </a:schemeClr>
                </a:solidFill>
                <a:latin typeface="Times New Roman" panose="02020603050405020304" pitchFamily="18" charset="0"/>
                <a:cs typeface="Times New Roman" panose="02020603050405020304" pitchFamily="18" charset="0"/>
                <a:hlinkClick r:id="rId2" tooltip="https://disk.yandex.ru/i/GoV85Ioco6peJA"/>
              </a:rPr>
              <a:t>HERE</a:t>
            </a:r>
            <a:endParaRPr lang="en-GB" sz="1100" dirty="0">
              <a:solidFill>
                <a:schemeClr val="tx1">
                  <a:lumMod val="50000"/>
                  <a:lumOff val="50000"/>
                </a:schemeClr>
              </a:solidFill>
              <a:latin typeface="Times New Roman" panose="02020603050405020304" pitchFamily="18" charset="0"/>
              <a:cs typeface="Times New Roman" panose="02020603050405020304" pitchFamily="18" charset="0"/>
            </a:endParaRPr>
          </a:p>
          <a:p>
            <a:pPr>
              <a:spcBef>
                <a:spcPts val="0"/>
              </a:spcBef>
              <a:spcAft>
                <a:spcPts val="0"/>
              </a:spcAft>
              <a:buClrTx/>
              <a:defRPr/>
            </a:pPr>
            <a:endParaRPr lang="en-GB" sz="1100" i="1" dirty="0">
              <a:solidFill>
                <a:srgbClr val="E61E3C"/>
              </a:solidFill>
              <a:latin typeface="Times New Roman" panose="02020603050405020304" pitchFamily="18" charset="0"/>
              <a:cs typeface="Times New Roman" panose="02020603050405020304" pitchFamily="18" charset="0"/>
            </a:endParaRPr>
          </a:p>
          <a:p>
            <a:pPr>
              <a:buClrTx/>
              <a:defRPr/>
            </a:pPr>
            <a:r>
              <a:rPr lang="en-US" sz="1100" b="1" dirty="0">
                <a:solidFill>
                  <a:srgbClr val="E61E3C"/>
                </a:solidFill>
                <a:latin typeface="Times New Roman" panose="02020603050405020304" pitchFamily="18" charset="0"/>
                <a:cs typeface="Times New Roman" panose="02020603050405020304" pitchFamily="18" charset="0"/>
              </a:rPr>
              <a:t>What is an offer for?</a:t>
            </a:r>
            <a:endParaRPr dirty="0">
              <a:latin typeface="Times New Roman" panose="02020603050405020304" pitchFamily="18" charset="0"/>
              <a:cs typeface="Times New Roman" panose="02020603050405020304" pitchFamily="18" charset="0"/>
            </a:endParaRPr>
          </a:p>
          <a:p>
            <a:pPr>
              <a:buClrTx/>
              <a:defRPr/>
            </a:pPr>
            <a:r>
              <a:rPr lang="en-US" sz="1100" dirty="0">
                <a:solidFill>
                  <a:schemeClr val="tx1"/>
                </a:solidFill>
                <a:latin typeface="Times New Roman" panose="02020603050405020304" pitchFamily="18" charset="0"/>
                <a:cs typeface="Times New Roman" panose="02020603050405020304" pitchFamily="18" charset="0"/>
              </a:rPr>
              <a:t>It may be needed if a company cannot sign the usual form of contract</a:t>
            </a:r>
            <a:endParaRPr lang="ru-RU" sz="1100" dirty="0">
              <a:solidFill>
                <a:schemeClr val="tx1"/>
              </a:solidFill>
              <a:latin typeface="Times New Roman" panose="02020603050405020304" pitchFamily="18" charset="0"/>
              <a:cs typeface="Times New Roman" panose="02020603050405020304" pitchFamily="18" charset="0"/>
            </a:endParaRPr>
          </a:p>
          <a:p>
            <a:pPr>
              <a:spcBef>
                <a:spcPts val="0"/>
              </a:spcBef>
              <a:spcAft>
                <a:spcPts val="0"/>
              </a:spcAft>
              <a:buClrTx/>
              <a:defRPr/>
            </a:pPr>
            <a:endParaRPr lang="en-GB" sz="1100" b="1" dirty="0">
              <a:solidFill>
                <a:srgbClr val="E61E3C"/>
              </a:solidFill>
              <a:latin typeface="Times New Roman" panose="02020603050405020304" pitchFamily="18" charset="0"/>
              <a:cs typeface="Times New Roman" panose="02020603050405020304" pitchFamily="18" charset="0"/>
            </a:endParaRPr>
          </a:p>
          <a:p>
            <a:pPr>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Do I have to bring the original letter of acceptance to the CC or can I take a scan?</a:t>
            </a:r>
            <a:endParaRPr dirty="0">
              <a:latin typeface="Times New Roman" panose="02020603050405020304" pitchFamily="18" charset="0"/>
              <a:cs typeface="Times New Roman" panose="02020603050405020304" pitchFamily="18" charset="0"/>
            </a:endParaRPr>
          </a:p>
          <a:p>
            <a:pPr>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The original is required</a:t>
            </a:r>
            <a:endParaRPr dirty="0">
              <a:latin typeface="Times New Roman" panose="02020603050405020304" pitchFamily="18" charset="0"/>
              <a:cs typeface="Times New Roman" panose="02020603050405020304" pitchFamily="18" charset="0"/>
            </a:endParaRPr>
          </a:p>
          <a:p>
            <a:pPr>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a:p>
            <a:pPr>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How does the offer/acceptance letter scheme work?</a:t>
            </a:r>
            <a:endParaRPr dirty="0">
              <a:latin typeface="Times New Roman" panose="02020603050405020304" pitchFamily="18" charset="0"/>
              <a:cs typeface="Times New Roman" panose="02020603050405020304" pitchFamily="18" charset="0"/>
            </a:endParaRPr>
          </a:p>
          <a:p>
            <a:pPr>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You fill in an offer, send it to </a:t>
            </a:r>
            <a:r>
              <a:rPr lang="en-GB" sz="1100" u="sng" dirty="0">
                <a:solidFill>
                  <a:schemeClr val="tx1">
                    <a:lumMod val="50000"/>
                    <a:lumOff val="50000"/>
                  </a:schemeClr>
                </a:solidFill>
                <a:latin typeface="Times New Roman" panose="02020603050405020304" pitchFamily="18" charset="0"/>
                <a:cs typeface="Times New Roman" panose="02020603050405020304" pitchFamily="18" charset="0"/>
              </a:rPr>
              <a:t>careers@hse.ru</a:t>
            </a:r>
            <a:r>
              <a:rPr lang="en-GB" sz="1100" dirty="0">
                <a:solidFill>
                  <a:schemeClr val="tx1"/>
                </a:solidFill>
                <a:latin typeface="Times New Roman" panose="02020603050405020304" pitchFamily="18" charset="0"/>
                <a:cs typeface="Times New Roman" panose="02020603050405020304" pitchFamily="18" charset="0"/>
              </a:rPr>
              <a:t>. Once you receive confirmation within 10 working days you can collect it from the CC and take it to the company. The company will sign the letter of acceptance. Bring the acceptance to the CC</a:t>
            </a:r>
            <a:endParaRPr dirty="0">
              <a:latin typeface="Times New Roman" panose="02020603050405020304" pitchFamily="18" charset="0"/>
              <a:cs typeface="Times New Roman" panose="02020603050405020304" pitchFamily="18" charset="0"/>
            </a:endParaRPr>
          </a:p>
        </p:txBody>
      </p:sp>
      <p:sp>
        <p:nvSpPr>
          <p:cNvPr id="10" name="TextBox 9"/>
          <p:cNvSpPr txBox="1"/>
          <p:nvPr/>
        </p:nvSpPr>
        <p:spPr bwMode="auto">
          <a:xfrm>
            <a:off x="10447979" y="4835722"/>
            <a:ext cx="364202" cy="307777"/>
          </a:xfrm>
          <a:prstGeom prst="rect">
            <a:avLst/>
          </a:prstGeom>
          <a:noFill/>
        </p:spPr>
        <p:txBody>
          <a:bodyPr wrap="none" rtlCol="0">
            <a:spAutoFit/>
          </a:bodyPr>
          <a:lstStyle/>
          <a:p>
            <a:pPr>
              <a:defRPr/>
            </a:pPr>
            <a:r>
              <a:rPr lang="en-GB">
                <a:latin typeface="Times New Roman" panose="02020603050405020304" pitchFamily="18" charset="0"/>
                <a:cs typeface="Times New Roman" panose="02020603050405020304" pitchFamily="18" charset="0"/>
              </a:rPr>
              <a:t>10</a:t>
            </a:r>
            <a:endParaRPr lang="ru-RU">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04;p20"/>
          <p:cNvSpPr txBox="1"/>
          <p:nvPr/>
        </p:nvSpPr>
        <p:spPr bwMode="auto">
          <a:xfrm>
            <a:off x="624518" y="368131"/>
            <a:ext cx="6124307" cy="463920"/>
          </a:xfrm>
          <a:prstGeom prst="rect">
            <a:avLst/>
          </a:prstGeom>
          <a:noFill/>
          <a:ln>
            <a:noFill/>
          </a:ln>
        </p:spPr>
        <p:txBody>
          <a:bodyPr spcFirstLastPara="1" wrap="square" lIns="0" tIns="7150" rIns="0" bIns="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800"/>
              <a:buFont typeface="Arial"/>
              <a:buNone/>
              <a:defRPr sz="2500" b="1" i="0" u="none" strike="noStrike" cap="none">
                <a:solidFill>
                  <a:schemeClr val="dk1"/>
                </a:solidFill>
                <a:latin typeface="Open Sans ExtraBold"/>
                <a:ea typeface="Open Sans ExtraBold"/>
                <a:cs typeface="Open Sans ExtraBold"/>
              </a:defRPr>
            </a:lvl1pPr>
            <a:lvl2pPr marR="0" lvl="1"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9pPr>
          </a:lstStyle>
          <a:p>
            <a:pPr marL="12700">
              <a:defRPr/>
            </a:pPr>
            <a:r>
              <a:rPr lang="en-US" sz="2000">
                <a:latin typeface="Times New Roman" panose="02020603050405020304" pitchFamily="18" charset="0"/>
                <a:cs typeface="Times New Roman" panose="02020603050405020304" pitchFamily="18" charset="0"/>
              </a:rPr>
              <a:t>Q&amp;A</a:t>
            </a:r>
            <a:r>
              <a:rPr lang="ru-RU"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INTERNSHIP IN HSE</a:t>
            </a:r>
            <a:endParaRPr lang="ru-RU" sz="2000">
              <a:latin typeface="Times New Roman" panose="02020603050405020304" pitchFamily="18" charset="0"/>
              <a:cs typeface="Times New Roman" panose="02020603050405020304" pitchFamily="18" charset="0"/>
            </a:endParaRPr>
          </a:p>
        </p:txBody>
      </p:sp>
      <p:sp>
        <p:nvSpPr>
          <p:cNvPr id="5" name="Google Shape;103;p20"/>
          <p:cNvSpPr/>
          <p:nvPr/>
        </p:nvSpPr>
        <p:spPr bwMode="auto">
          <a:xfrm>
            <a:off x="-17362" y="271960"/>
            <a:ext cx="451412" cy="542925"/>
          </a:xfrm>
          <a:custGeom>
            <a:avLst/>
            <a:gdLst/>
            <a:ahLst/>
            <a:cxnLst/>
            <a:rect l="l" t="t" r="r" b="b"/>
            <a:pathLst>
              <a:path w="660400" h="965200" extrusionOk="0">
                <a:moveTo>
                  <a:pt x="660400" y="0"/>
                </a:moveTo>
                <a:lnTo>
                  <a:pt x="0" y="0"/>
                </a:lnTo>
                <a:lnTo>
                  <a:pt x="0" y="965200"/>
                </a:lnTo>
                <a:lnTo>
                  <a:pt x="660400" y="965200"/>
                </a:lnTo>
                <a:lnTo>
                  <a:pt x="660400" y="0"/>
                </a:lnTo>
                <a:close/>
              </a:path>
            </a:pathLst>
          </a:custGeom>
          <a:solidFill>
            <a:srgbClr val="E61E3C"/>
          </a:solidFill>
          <a:ln>
            <a:noFill/>
          </a:ln>
        </p:spPr>
        <p:txBody>
          <a:bodyPr spcFirstLastPara="1" wrap="square" lIns="0" tIns="0" rIns="0" bIns="0" anchor="t" anchorCtr="0">
            <a:noAutofit/>
          </a:bodyPr>
          <a:lstStyle/>
          <a:p>
            <a:pPr>
              <a:defRPr/>
            </a:pPr>
            <a:endParaRPr sz="1000">
              <a:solidFill>
                <a:schemeClr val="dk1"/>
              </a:solidFill>
              <a:latin typeface="Times New Roman" panose="02020603050405020304" pitchFamily="18" charset="0"/>
              <a:ea typeface="Calibri"/>
              <a:cs typeface="Times New Roman" panose="02020603050405020304" pitchFamily="18" charset="0"/>
            </a:endParaRPr>
          </a:p>
        </p:txBody>
      </p:sp>
      <p:sp>
        <p:nvSpPr>
          <p:cNvPr id="6" name="Google Shape;135;p20"/>
          <p:cNvSpPr/>
          <p:nvPr/>
        </p:nvSpPr>
        <p:spPr bwMode="auto">
          <a:xfrm>
            <a:off x="520357" y="4390190"/>
            <a:ext cx="30936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defRPr/>
            </a:pPr>
            <a:endParaRPr>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571674" y="899523"/>
            <a:ext cx="10242809" cy="1446550"/>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spAutoFit/>
          </a:bodyPr>
          <a:lstStyle/>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I am doing an internship at the HSE / with a supervisor. What documents do I have to hand in?</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To have a signed individual assignment, to hand in a report, a review and an internship diary to the Program Office after the internship. You don’t need an agreement</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b="1" dirty="0">
              <a:solidFill>
                <a:srgbClr val="C00000"/>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My supervisor is unaware of the supervised practice format. What to do?</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Contact the Program Office</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US" sz="1100"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US" sz="1100" dirty="0">
              <a:solidFill>
                <a:schemeClr val="tx1"/>
              </a:solidFill>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Tx/>
              <a:buNone/>
              <a:defRPr/>
            </a:pPr>
            <a:endParaRPr lang="ru-RU" sz="1100" b="0" i="0" u="none" strike="noStrike" cap="none" dirty="0">
              <a:ln>
                <a:noFill/>
              </a:ln>
              <a:solidFill>
                <a:schemeClr val="tx1"/>
              </a:solidFill>
              <a:latin typeface="Times New Roman" panose="02020603050405020304" pitchFamily="18" charset="0"/>
              <a:cs typeface="Times New Roman" panose="02020603050405020304" pitchFamily="18" charset="0"/>
            </a:endParaRPr>
          </a:p>
        </p:txBody>
      </p:sp>
      <p:sp>
        <p:nvSpPr>
          <p:cNvPr id="10" name="Google Shape;104;p20"/>
          <p:cNvSpPr txBox="1"/>
          <p:nvPr/>
        </p:nvSpPr>
        <p:spPr bwMode="auto">
          <a:xfrm>
            <a:off x="624516" y="2000474"/>
            <a:ext cx="6124307" cy="463920"/>
          </a:xfrm>
          <a:prstGeom prst="rect">
            <a:avLst/>
          </a:prstGeom>
          <a:noFill/>
          <a:ln>
            <a:noFill/>
          </a:ln>
        </p:spPr>
        <p:txBody>
          <a:bodyPr spcFirstLastPara="1" wrap="square" lIns="0" tIns="7150" rIns="0" bIns="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800"/>
              <a:buFont typeface="Arial"/>
              <a:buNone/>
              <a:defRPr sz="2500" b="1" i="0" u="none" strike="noStrike" cap="none">
                <a:solidFill>
                  <a:schemeClr val="dk1"/>
                </a:solidFill>
                <a:latin typeface="Open Sans ExtraBold"/>
                <a:ea typeface="Open Sans ExtraBold"/>
                <a:cs typeface="Open Sans ExtraBold"/>
              </a:defRPr>
            </a:lvl1pPr>
            <a:lvl2pPr marR="0" lvl="1"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9pPr>
          </a:lstStyle>
          <a:p>
            <a:pPr marL="12700">
              <a:defRPr/>
            </a:pPr>
            <a:r>
              <a:rPr lang="en-US" sz="2000">
                <a:latin typeface="Times New Roman" panose="02020603050405020304" pitchFamily="18" charset="0"/>
                <a:cs typeface="Times New Roman" panose="02020603050405020304" pitchFamily="18" charset="0"/>
              </a:rPr>
              <a:t>Q&amp;A</a:t>
            </a:r>
            <a:r>
              <a:rPr lang="ru-RU"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LMS</a:t>
            </a:r>
            <a:endParaRPr lang="ru-RU" sz="2000">
              <a:latin typeface="Times New Roman" panose="02020603050405020304" pitchFamily="18" charset="0"/>
              <a:cs typeface="Times New Roman" panose="02020603050405020304" pitchFamily="18" charset="0"/>
            </a:endParaRPr>
          </a:p>
        </p:txBody>
      </p:sp>
      <p:sp>
        <p:nvSpPr>
          <p:cNvPr id="11" name="Rectangle 1"/>
          <p:cNvSpPr>
            <a:spLocks noChangeArrowheads="1"/>
          </p:cNvSpPr>
          <p:nvPr/>
        </p:nvSpPr>
        <p:spPr bwMode="auto">
          <a:xfrm>
            <a:off x="571674" y="2314104"/>
            <a:ext cx="8501321" cy="2800767"/>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ru-RU" sz="1100"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Made a mistake in LMS / had to change company and already submitted an application. What to do?</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Questions about LMS should be addressed to the Program Office, CC cannot change anything on this platform</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b="1" dirty="0">
              <a:solidFill>
                <a:srgbClr val="C00000"/>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Is it necessary to attach scans of any documents to LMS?</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No, you do not need to. There is no "*" in these fields</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b="1" dirty="0">
              <a:solidFill>
                <a:srgbClr val="C00000"/>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LMS does not find GRN of the company, says wrong post </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Contact technical support of LMS</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b="1" dirty="0">
              <a:solidFill>
                <a:srgbClr val="C00000"/>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Where can you find PRIN (</a:t>
            </a:r>
            <a:r>
              <a:rPr lang="ru-RU" sz="1100" b="1" dirty="0">
                <a:solidFill>
                  <a:srgbClr val="E61E3C"/>
                </a:solidFill>
                <a:latin typeface="Times New Roman" panose="02020603050405020304" pitchFamily="18" charset="0"/>
                <a:cs typeface="Times New Roman" panose="02020603050405020304" pitchFamily="18" charset="0"/>
              </a:rPr>
              <a:t>ОГРН)</a:t>
            </a:r>
            <a:r>
              <a:rPr lang="en-GB" sz="1100" b="1" dirty="0">
                <a:solidFill>
                  <a:srgbClr val="E61E3C"/>
                </a:solidFill>
                <a:latin typeface="Times New Roman" panose="02020603050405020304" pitchFamily="18" charset="0"/>
                <a:cs typeface="Times New Roman" panose="02020603050405020304" pitchFamily="18" charset="0"/>
              </a:rPr>
              <a:t> of organization / legal address?</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This information is freely available on the Internet</a:t>
            </a:r>
            <a:endParaRPr dirty="0">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Tx/>
              <a:buNone/>
              <a:defRPr/>
            </a:pPr>
            <a:endParaRPr lang="ru-RU" sz="1100" dirty="0">
              <a:solidFill>
                <a:schemeClr val="tx1"/>
              </a:solidFill>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Tx/>
              <a:buNone/>
              <a:defRPr/>
            </a:pPr>
            <a:endParaRPr lang="ru-RU" sz="1100" dirty="0">
              <a:solidFill>
                <a:schemeClr val="tx1"/>
              </a:solidFill>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Tx/>
              <a:buNone/>
              <a:defRPr/>
            </a:pPr>
            <a:endParaRPr lang="ru-RU" sz="1100" dirty="0">
              <a:solidFill>
                <a:schemeClr val="tx1"/>
              </a:solidFill>
              <a:latin typeface="Times New Roman" panose="02020603050405020304" pitchFamily="18" charset="0"/>
              <a:cs typeface="Times New Roman" panose="02020603050405020304" pitchFamily="18" charset="0"/>
            </a:endParaRPr>
          </a:p>
          <a:p>
            <a:pPr marL="0" marR="0" lvl="0" indent="0" algn="l" defTabSz="914400">
              <a:lnSpc>
                <a:spcPct val="100000"/>
              </a:lnSpc>
              <a:spcBef>
                <a:spcPts val="0"/>
              </a:spcBef>
              <a:spcAft>
                <a:spcPts val="0"/>
              </a:spcAft>
              <a:buClrTx/>
              <a:buSzTx/>
              <a:buFontTx/>
              <a:buNone/>
              <a:defRPr/>
            </a:pP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bwMode="auto">
          <a:xfrm>
            <a:off x="10431045" y="4835722"/>
            <a:ext cx="364202" cy="307777"/>
          </a:xfrm>
          <a:prstGeom prst="rect">
            <a:avLst/>
          </a:prstGeom>
          <a:noFill/>
        </p:spPr>
        <p:txBody>
          <a:bodyPr wrap="none" rtlCol="0">
            <a:spAutoFit/>
          </a:bodyPr>
          <a:lstStyle/>
          <a:p>
            <a:pPr>
              <a:defRPr/>
            </a:pPr>
            <a:r>
              <a:rPr lang="en-GB">
                <a:latin typeface="Times New Roman" panose="02020603050405020304" pitchFamily="18" charset="0"/>
                <a:cs typeface="Times New Roman" panose="02020603050405020304" pitchFamily="18" charset="0"/>
              </a:rPr>
              <a:t>11</a:t>
            </a:r>
            <a:endParaRPr lang="ru-RU">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04;p20"/>
          <p:cNvSpPr txBox="1"/>
          <p:nvPr/>
        </p:nvSpPr>
        <p:spPr bwMode="auto">
          <a:xfrm>
            <a:off x="618976" y="441829"/>
            <a:ext cx="6124307" cy="463920"/>
          </a:xfrm>
          <a:prstGeom prst="rect">
            <a:avLst/>
          </a:prstGeom>
          <a:noFill/>
          <a:ln>
            <a:noFill/>
          </a:ln>
        </p:spPr>
        <p:txBody>
          <a:bodyPr spcFirstLastPara="1" wrap="square" lIns="0" tIns="7150" rIns="0" bIns="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800"/>
              <a:buFont typeface="Arial"/>
              <a:buNone/>
              <a:defRPr sz="2500" b="1" i="0" u="none" strike="noStrike" cap="none">
                <a:solidFill>
                  <a:schemeClr val="dk1"/>
                </a:solidFill>
                <a:latin typeface="Open Sans ExtraBold"/>
                <a:ea typeface="Open Sans ExtraBold"/>
                <a:cs typeface="Open Sans ExtraBold"/>
              </a:defRPr>
            </a:lvl1pPr>
            <a:lvl2pPr marR="0" lvl="1"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9pPr>
          </a:lstStyle>
          <a:p>
            <a:pPr marL="12700">
              <a:defRPr/>
            </a:pPr>
            <a:r>
              <a:rPr lang="en-US" sz="2000">
                <a:latin typeface="Times New Roman" panose="02020603050405020304" pitchFamily="18" charset="0"/>
                <a:cs typeface="Times New Roman" panose="02020603050405020304" pitchFamily="18" charset="0"/>
              </a:rPr>
              <a:t>Q&amp;A</a:t>
            </a:r>
            <a:r>
              <a:rPr lang="ru-RU"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OTHERS</a:t>
            </a:r>
            <a:endParaRPr lang="ru-RU" sz="2000">
              <a:latin typeface="Times New Roman" panose="02020603050405020304" pitchFamily="18" charset="0"/>
              <a:cs typeface="Times New Roman" panose="02020603050405020304" pitchFamily="18" charset="0"/>
            </a:endParaRPr>
          </a:p>
        </p:txBody>
      </p:sp>
      <p:sp>
        <p:nvSpPr>
          <p:cNvPr id="5" name="Google Shape;103;p20"/>
          <p:cNvSpPr/>
          <p:nvPr/>
        </p:nvSpPr>
        <p:spPr bwMode="auto">
          <a:xfrm>
            <a:off x="-17362" y="271960"/>
            <a:ext cx="451412" cy="542925"/>
          </a:xfrm>
          <a:custGeom>
            <a:avLst/>
            <a:gdLst/>
            <a:ahLst/>
            <a:cxnLst/>
            <a:rect l="l" t="t" r="r" b="b"/>
            <a:pathLst>
              <a:path w="660400" h="965200" extrusionOk="0">
                <a:moveTo>
                  <a:pt x="660400" y="0"/>
                </a:moveTo>
                <a:lnTo>
                  <a:pt x="0" y="0"/>
                </a:lnTo>
                <a:lnTo>
                  <a:pt x="0" y="965200"/>
                </a:lnTo>
                <a:lnTo>
                  <a:pt x="660400" y="965200"/>
                </a:lnTo>
                <a:lnTo>
                  <a:pt x="660400" y="0"/>
                </a:lnTo>
                <a:close/>
              </a:path>
            </a:pathLst>
          </a:custGeom>
          <a:solidFill>
            <a:srgbClr val="E61E3C"/>
          </a:solidFill>
          <a:ln>
            <a:noFill/>
          </a:ln>
        </p:spPr>
        <p:txBody>
          <a:bodyPr spcFirstLastPara="1" wrap="square" lIns="0" tIns="0" rIns="0" bIns="0" anchor="t" anchorCtr="0">
            <a:noAutofit/>
          </a:bodyPr>
          <a:lstStyle/>
          <a:p>
            <a:pPr>
              <a:defRPr/>
            </a:pPr>
            <a:endParaRPr sz="1000">
              <a:solidFill>
                <a:schemeClr val="dk1"/>
              </a:solidFill>
              <a:latin typeface="Times New Roman" panose="02020603050405020304" pitchFamily="18" charset="0"/>
              <a:ea typeface="Calibri"/>
              <a:cs typeface="Times New Roman" panose="02020603050405020304" pitchFamily="18" charset="0"/>
            </a:endParaRPr>
          </a:p>
        </p:txBody>
      </p:sp>
      <p:sp>
        <p:nvSpPr>
          <p:cNvPr id="6" name="Google Shape;135;p20"/>
          <p:cNvSpPr/>
          <p:nvPr/>
        </p:nvSpPr>
        <p:spPr bwMode="auto">
          <a:xfrm>
            <a:off x="520357" y="4344470"/>
            <a:ext cx="30936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defRPr/>
            </a:pPr>
            <a:endParaRPr>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520357" y="1112816"/>
            <a:ext cx="9375600" cy="3231654"/>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spAutoFit/>
          </a:bodyPr>
          <a:lstStyle/>
          <a:p>
            <a:pPr lvl="0">
              <a:spcBef>
                <a:spcPts val="0"/>
              </a:spcBef>
              <a:spcAft>
                <a:spcPts val="0"/>
              </a:spcAft>
              <a:buClrTx/>
              <a:defRPr/>
            </a:pPr>
            <a:r>
              <a:rPr lang="en-GB" sz="1100" b="1">
                <a:solidFill>
                  <a:srgbClr val="E61E3C"/>
                </a:solidFill>
                <a:latin typeface="Times New Roman" panose="02020603050405020304" pitchFamily="18" charset="0"/>
                <a:cs typeface="Times New Roman" panose="02020603050405020304" pitchFamily="18" charset="0"/>
              </a:rPr>
              <a:t>Where is the CC and when can I hand in my documents?</a:t>
            </a:r>
            <a:endParaRPr>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a:solidFill>
                  <a:schemeClr val="tx1"/>
                </a:solidFill>
                <a:latin typeface="Times New Roman" panose="02020603050405020304" pitchFamily="18" charset="0"/>
                <a:cs typeface="Times New Roman" panose="02020603050405020304" pitchFamily="18" charset="0"/>
              </a:rPr>
              <a:t>26 Shabolovka Street, room 4401. On weekdays from 10:00 to 17:30</a:t>
            </a:r>
            <a:endParaRPr>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a:solidFill>
                <a:schemeClr val="tx1"/>
              </a:solidFill>
              <a:latin typeface="Times New Roman" panose="02020603050405020304" pitchFamily="18" charset="0"/>
              <a:cs typeface="Times New Roman" panose="02020603050405020304" pitchFamily="18" charset="0"/>
            </a:endParaRPr>
          </a:p>
          <a:p>
            <a:pPr lvl="0">
              <a:buClrTx/>
              <a:defRPr/>
            </a:pPr>
            <a:r>
              <a:rPr lang="en-US" sz="1100" b="1">
                <a:solidFill>
                  <a:srgbClr val="E61E3C"/>
                </a:solidFill>
                <a:latin typeface="Times New Roman" panose="02020603050405020304" pitchFamily="18" charset="0"/>
                <a:cs typeface="Times New Roman" panose="02020603050405020304" pitchFamily="18" charset="0"/>
              </a:rPr>
              <a:t>Can I do an internship in a foreign company?</a:t>
            </a:r>
            <a:endParaRPr>
              <a:latin typeface="Times New Roman" panose="02020603050405020304" pitchFamily="18" charset="0"/>
              <a:cs typeface="Times New Roman" panose="02020603050405020304" pitchFamily="18" charset="0"/>
            </a:endParaRPr>
          </a:p>
          <a:p>
            <a:pPr lvl="0">
              <a:buClrTx/>
              <a:defRPr/>
            </a:pPr>
            <a:r>
              <a:rPr lang="en-US" sz="1100">
                <a:latin typeface="Times New Roman" panose="02020603050405020304" pitchFamily="18" charset="0"/>
                <a:cs typeface="Times New Roman" panose="02020603050405020304" pitchFamily="18" charset="0"/>
              </a:rPr>
              <a:t>Yes, you can. For other information, please come to office 4401</a:t>
            </a:r>
            <a:endParaRPr sz="110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b="1">
              <a:solidFill>
                <a:srgbClr val="C00000"/>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a:solidFill>
                  <a:srgbClr val="E61E3C"/>
                </a:solidFill>
                <a:latin typeface="Times New Roman" panose="02020603050405020304" pitchFamily="18" charset="0"/>
                <a:cs typeface="Times New Roman" panose="02020603050405020304" pitchFamily="18" charset="0"/>
              </a:rPr>
              <a:t>How do I know my supervisor?</a:t>
            </a:r>
            <a:endParaRPr>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a:solidFill>
                  <a:schemeClr val="tx1"/>
                </a:solidFill>
                <a:latin typeface="Times New Roman" panose="02020603050405020304" pitchFamily="18" charset="0"/>
                <a:cs typeface="Times New Roman" panose="02020603050405020304" pitchFamily="18" charset="0"/>
              </a:rPr>
              <a:t>They are assigned by your Program Office, contact them</a:t>
            </a:r>
            <a:endParaRPr>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b="1">
              <a:solidFill>
                <a:srgbClr val="C00000"/>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a:solidFill>
                  <a:srgbClr val="E61E3C"/>
                </a:solidFill>
                <a:latin typeface="Times New Roman" panose="02020603050405020304" pitchFamily="18" charset="0"/>
                <a:cs typeface="Times New Roman" panose="02020603050405020304" pitchFamily="18" charset="0"/>
              </a:rPr>
              <a:t>Does the internship imply that I need to get a job in a company/employment relationship between the student and the organisation?</a:t>
            </a:r>
            <a:endParaRPr>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a:solidFill>
                  <a:schemeClr val="tx1"/>
                </a:solidFill>
                <a:latin typeface="Times New Roman" panose="02020603050405020304" pitchFamily="18" charset="0"/>
                <a:cs typeface="Times New Roman" panose="02020603050405020304" pitchFamily="18" charset="0"/>
              </a:rPr>
              <a:t>No</a:t>
            </a:r>
            <a:endParaRPr>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b="1">
              <a:solidFill>
                <a:srgbClr val="C00000"/>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a:solidFill>
                  <a:srgbClr val="E61E3C"/>
                </a:solidFill>
                <a:latin typeface="Times New Roman" panose="02020603050405020304" pitchFamily="18" charset="0"/>
                <a:cs typeface="Times New Roman" panose="02020603050405020304" pitchFamily="18" charset="0"/>
              </a:rPr>
              <a:t>Who is the internship coordinator/ supervisor from the company?</a:t>
            </a:r>
            <a:endParaRPr>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a:solidFill>
                  <a:schemeClr val="tx1"/>
                </a:solidFill>
                <a:latin typeface="Times New Roman" panose="02020603050405020304" pitchFamily="18" charset="0"/>
                <a:cs typeface="Times New Roman" panose="02020603050405020304" pitchFamily="18" charset="0"/>
              </a:rPr>
              <a:t>The one who gives you the tasks, checks their fulfilment. Your supervisor</a:t>
            </a:r>
            <a:endParaRPr>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b="1">
              <a:solidFill>
                <a:srgbClr val="C00000"/>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a:solidFill>
                  <a:srgbClr val="E61E3C"/>
                </a:solidFill>
                <a:latin typeface="Times New Roman" panose="02020603050405020304" pitchFamily="18" charset="0"/>
                <a:cs typeface="Times New Roman" panose="02020603050405020304" pitchFamily="18" charset="0"/>
              </a:rPr>
              <a:t>Is it better to ask questions about internship to official of organization coordinating internship or to supervisor of internship?</a:t>
            </a:r>
            <a:endParaRPr>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a:solidFill>
                  <a:schemeClr val="tx1"/>
                </a:solidFill>
                <a:latin typeface="Times New Roman" panose="02020603050405020304" pitchFamily="18" charset="0"/>
                <a:cs typeface="Times New Roman" panose="02020603050405020304" pitchFamily="18" charset="0"/>
              </a:rPr>
              <a:t>If it is a question about the tasks and/or the internship itself, yes, at this stage it is better to contact a supervisor from the organization.</a:t>
            </a:r>
            <a:endParaRPr>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a:solidFill>
                  <a:schemeClr val="tx1"/>
                </a:solidFill>
                <a:latin typeface="Times New Roman" panose="02020603050405020304" pitchFamily="18" charset="0"/>
                <a:cs typeface="Times New Roman" panose="02020603050405020304" pitchFamily="18" charset="0"/>
              </a:rPr>
              <a:t>If it is a question about an individual task, then it is better to contact the supervisor from the HSE</a:t>
            </a:r>
            <a:endParaRPr>
              <a:latin typeface="Times New Roman" panose="02020603050405020304" pitchFamily="18" charset="0"/>
              <a:cs typeface="Times New Roman" panose="02020603050405020304" pitchFamily="18" charset="0"/>
            </a:endParaRPr>
          </a:p>
        </p:txBody>
      </p:sp>
      <p:sp>
        <p:nvSpPr>
          <p:cNvPr id="8" name="TextBox 7"/>
          <p:cNvSpPr txBox="1"/>
          <p:nvPr/>
        </p:nvSpPr>
        <p:spPr bwMode="auto">
          <a:xfrm>
            <a:off x="10447979" y="4835722"/>
            <a:ext cx="364202" cy="307777"/>
          </a:xfrm>
          <a:prstGeom prst="rect">
            <a:avLst/>
          </a:prstGeom>
          <a:noFill/>
        </p:spPr>
        <p:txBody>
          <a:bodyPr wrap="none" rtlCol="0">
            <a:spAutoFit/>
          </a:bodyPr>
          <a:lstStyle/>
          <a:p>
            <a:pPr>
              <a:defRPr/>
            </a:pPr>
            <a:r>
              <a:rPr lang="en-GB">
                <a:latin typeface="Times New Roman" panose="02020603050405020304" pitchFamily="18" charset="0"/>
                <a:cs typeface="Times New Roman" panose="02020603050405020304" pitchFamily="18" charset="0"/>
              </a:rPr>
              <a:t>12</a:t>
            </a:r>
            <a:endParaRPr lang="ru-RU">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bwMode="auto">
        <a:xfrm>
          <a:off x="0" y="0"/>
          <a:ext cx="0" cy="0"/>
          <a:chOff x="0" y="0"/>
          <a:chExt cx="0" cy="0"/>
        </a:xfrm>
      </p:grpSpPr>
      <p:sp>
        <p:nvSpPr>
          <p:cNvPr id="397" name="Google Shape;397;p30"/>
          <p:cNvSpPr/>
          <p:nvPr/>
        </p:nvSpPr>
        <p:spPr bwMode="auto">
          <a:xfrm>
            <a:off x="827881" y="0"/>
            <a:ext cx="9144000" cy="5143500"/>
          </a:xfrm>
          <a:custGeom>
            <a:avLst/>
            <a:gdLst/>
            <a:ahLst/>
            <a:cxnLst/>
            <a:rect l="l" t="t" r="r" b="b"/>
            <a:pathLst>
              <a:path w="16256000" h="9144000" extrusionOk="0">
                <a:moveTo>
                  <a:pt x="16256000" y="0"/>
                </a:moveTo>
                <a:lnTo>
                  <a:pt x="0" y="0"/>
                </a:lnTo>
                <a:lnTo>
                  <a:pt x="0" y="9144000"/>
                </a:lnTo>
                <a:lnTo>
                  <a:pt x="16256000" y="9144000"/>
                </a:lnTo>
                <a:lnTo>
                  <a:pt x="16256000" y="0"/>
                </a:lnTo>
                <a:close/>
              </a:path>
            </a:pathLst>
          </a:custGeom>
          <a:solidFill>
            <a:srgbClr val="E61E3C"/>
          </a:solidFill>
          <a:ln>
            <a:noFill/>
          </a:ln>
        </p:spPr>
        <p:txBody>
          <a:bodyPr spcFirstLastPara="1" wrap="square" lIns="0" tIns="0" rIns="0" bIns="0" anchor="t" anchorCtr="0">
            <a:noAutofit/>
          </a:bodyPr>
          <a:lstStyle/>
          <a:p>
            <a:pPr>
              <a:defRPr/>
            </a:pPr>
            <a:endParaRPr sz="1000">
              <a:solidFill>
                <a:schemeClr val="dk1"/>
              </a:solidFill>
              <a:latin typeface="Calibri"/>
              <a:ea typeface="Calibri"/>
              <a:cs typeface="Calibri"/>
            </a:endParaRPr>
          </a:p>
        </p:txBody>
      </p:sp>
      <p:sp>
        <p:nvSpPr>
          <p:cNvPr id="398" name="Google Shape;398;p30"/>
          <p:cNvSpPr txBox="1"/>
          <p:nvPr/>
        </p:nvSpPr>
        <p:spPr bwMode="auto">
          <a:xfrm>
            <a:off x="1392237" y="3751425"/>
            <a:ext cx="2816066" cy="856536"/>
          </a:xfrm>
          <a:prstGeom prst="rect">
            <a:avLst/>
          </a:prstGeom>
          <a:noFill/>
          <a:ln>
            <a:noFill/>
          </a:ln>
        </p:spPr>
        <p:txBody>
          <a:bodyPr spcFirstLastPara="1" wrap="square" lIns="0" tIns="7150" rIns="0" bIns="0" anchor="t" anchorCtr="0">
            <a:noAutofit/>
          </a:bodyPr>
          <a:lstStyle/>
          <a:p>
            <a:pPr marL="12700">
              <a:defRPr/>
            </a:pPr>
            <a:r>
              <a:rPr lang="en-US" sz="1500" b="1">
                <a:solidFill>
                  <a:srgbClr val="FFFFFF"/>
                </a:solidFill>
                <a:latin typeface="Open Sans"/>
                <a:ea typeface="Open Sans"/>
                <a:cs typeface="Open Sans"/>
              </a:rPr>
              <a:t>GSB Career Center</a:t>
            </a:r>
            <a:endParaRPr/>
          </a:p>
          <a:p>
            <a:pPr marL="12700">
              <a:defRPr/>
            </a:pPr>
            <a:endParaRPr lang="ru-RU" sz="1500" b="1">
              <a:solidFill>
                <a:srgbClr val="FFFFFF"/>
              </a:solidFill>
              <a:latin typeface="Open Sans"/>
              <a:ea typeface="Open Sans"/>
              <a:cs typeface="Open Sans"/>
            </a:endParaRPr>
          </a:p>
          <a:p>
            <a:pPr marL="12700">
              <a:defRPr/>
            </a:pPr>
            <a:r>
              <a:rPr lang="en-US" sz="1500">
                <a:solidFill>
                  <a:schemeClr val="dk1"/>
                </a:solidFill>
                <a:latin typeface="Open Sans"/>
                <a:ea typeface="Open Sans"/>
                <a:cs typeface="Open Sans"/>
              </a:rPr>
              <a:t>E-mail</a:t>
            </a:r>
            <a:r>
              <a:rPr lang="ru-RU" sz="1500">
                <a:solidFill>
                  <a:schemeClr val="dk1"/>
                </a:solidFill>
                <a:latin typeface="Open Sans"/>
                <a:ea typeface="Open Sans"/>
                <a:cs typeface="Open Sans"/>
              </a:rPr>
              <a:t>: </a:t>
            </a:r>
            <a:r>
              <a:rPr lang="en-US" sz="1500">
                <a:solidFill>
                  <a:schemeClr val="dk1"/>
                </a:solidFill>
                <a:latin typeface="Open Sans"/>
                <a:ea typeface="Open Sans"/>
                <a:cs typeface="Open Sans"/>
              </a:rPr>
              <a:t>careers@hse.ru</a:t>
            </a:r>
            <a:endParaRPr sz="1500">
              <a:solidFill>
                <a:schemeClr val="dk1"/>
              </a:solidFill>
              <a:latin typeface="Open Sans"/>
              <a:ea typeface="Open Sans"/>
              <a:cs typeface="Open Sans"/>
            </a:endParaRPr>
          </a:p>
          <a:p>
            <a:pPr>
              <a:defRPr/>
            </a:pPr>
            <a:endParaRPr sz="1700">
              <a:solidFill>
                <a:schemeClr val="dk1"/>
              </a:solidFill>
              <a:latin typeface="Open Sans"/>
              <a:ea typeface="Open Sans"/>
              <a:cs typeface="Open Sans"/>
            </a:endParaRPr>
          </a:p>
        </p:txBody>
      </p:sp>
      <p:pic>
        <p:nvPicPr>
          <p:cNvPr id="2" name="Рисунок 1">
            <a:hlinkClick r:id="rId2"/>
          </p:cNvPr>
          <p:cNvPicPr>
            <a:picLocks noChangeAspect="1"/>
          </p:cNvPicPr>
          <p:nvPr/>
        </p:nvPicPr>
        <p:blipFill>
          <a:blip r:embed="rId3"/>
          <a:stretch/>
        </p:blipFill>
        <p:spPr bwMode="auto">
          <a:xfrm>
            <a:off x="1776336" y="4571016"/>
            <a:ext cx="323183" cy="323183"/>
          </a:xfrm>
          <a:prstGeom prst="rect">
            <a:avLst/>
          </a:prstGeom>
        </p:spPr>
      </p:pic>
      <p:pic>
        <p:nvPicPr>
          <p:cNvPr id="3" name="Рисунок 2">
            <a:hlinkClick r:id="rId4"/>
          </p:cNvPr>
          <p:cNvPicPr>
            <a:picLocks noChangeAspect="1"/>
          </p:cNvPicPr>
          <p:nvPr/>
        </p:nvPicPr>
        <p:blipFill>
          <a:blip r:embed="rId5"/>
          <a:stretch/>
        </p:blipFill>
        <p:spPr bwMode="auto">
          <a:xfrm>
            <a:off x="1411801" y="4577366"/>
            <a:ext cx="316832" cy="316832"/>
          </a:xfrm>
          <a:prstGeom prst="rect">
            <a:avLst/>
          </a:prstGeom>
        </p:spPr>
      </p:pic>
      <p:pic>
        <p:nvPicPr>
          <p:cNvPr id="9" name="Рисунок 8"/>
          <p:cNvPicPr>
            <a:picLocks noChangeAspect="1"/>
          </p:cNvPicPr>
          <p:nvPr/>
        </p:nvPicPr>
        <p:blipFill>
          <a:blip r:embed="rId6"/>
          <a:stretch/>
        </p:blipFill>
        <p:spPr bwMode="auto">
          <a:xfrm>
            <a:off x="7881897" y="196049"/>
            <a:ext cx="2089984" cy="7599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7" name="Google Shape;135;p20"/>
          <p:cNvSpPr/>
          <p:nvPr/>
        </p:nvSpPr>
        <p:spPr bwMode="auto">
          <a:xfrm>
            <a:off x="454590" y="4397335"/>
            <a:ext cx="30936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defRPr/>
            </a:pPr>
            <a:endParaRPr>
              <a:latin typeface="Times New Roman" panose="02020603050405020304" pitchFamily="18" charset="0"/>
              <a:cs typeface="Times New Roman" panose="02020603050405020304" pitchFamily="18" charset="0"/>
            </a:endParaRPr>
          </a:p>
        </p:txBody>
      </p:sp>
      <p:grpSp>
        <p:nvGrpSpPr>
          <p:cNvPr id="8" name="Group 7"/>
          <p:cNvGrpSpPr/>
          <p:nvPr/>
        </p:nvGrpSpPr>
        <p:grpSpPr bwMode="auto">
          <a:xfrm>
            <a:off x="1578362" y="-13204"/>
            <a:ext cx="7444994" cy="5143500"/>
            <a:chOff x="4549775" y="1466849"/>
            <a:chExt cx="3092450" cy="3922713"/>
          </a:xfrm>
        </p:grpSpPr>
        <p:sp>
          <p:nvSpPr>
            <p:cNvPr id="6" name="Freeform 5"/>
            <p:cNvSpPr/>
            <p:nvPr/>
          </p:nvSpPr>
          <p:spPr bwMode="auto">
            <a:xfrm>
              <a:off x="4549775" y="1466849"/>
              <a:ext cx="3092450" cy="3922713"/>
            </a:xfrm>
            <a:custGeom>
              <a:avLst/>
              <a:gdLst>
                <a:gd name="T0" fmla="*/ 1387 w 4410"/>
                <a:gd name="T1" fmla="*/ 2798 h 2798"/>
                <a:gd name="T2" fmla="*/ 2876 w 4410"/>
                <a:gd name="T3" fmla="*/ 2392 h 2798"/>
                <a:gd name="T4" fmla="*/ 3712 w 4410"/>
                <a:gd name="T5" fmla="*/ 1825 h 2798"/>
                <a:gd name="T6" fmla="*/ 2634 w 4410"/>
                <a:gd name="T7" fmla="*/ 1144 h 2798"/>
                <a:gd name="T8" fmla="*/ 3364 w 4410"/>
                <a:gd name="T9" fmla="*/ 921 h 2798"/>
                <a:gd name="T10" fmla="*/ 4107 w 4410"/>
                <a:gd name="T11" fmla="*/ 631 h 2798"/>
                <a:gd name="T12" fmla="*/ 3500 w 4410"/>
                <a:gd name="T13" fmla="*/ 372 h 2798"/>
                <a:gd name="T14" fmla="*/ 3802 w 4410"/>
                <a:gd name="T15" fmla="*/ 184 h 2798"/>
                <a:gd name="T16" fmla="*/ 4410 w 4410"/>
                <a:gd name="T17" fmla="*/ 0 h 2798"/>
                <a:gd name="T18" fmla="*/ 4066 w 4410"/>
                <a:gd name="T19" fmla="*/ 0 h 2798"/>
                <a:gd name="T20" fmla="*/ 2835 w 4410"/>
                <a:gd name="T21" fmla="*/ 306 h 2798"/>
                <a:gd name="T22" fmla="*/ 3594 w 4410"/>
                <a:gd name="T23" fmla="*/ 621 h 2798"/>
                <a:gd name="T24" fmla="*/ 1949 w 4410"/>
                <a:gd name="T25" fmla="*/ 1104 h 2798"/>
                <a:gd name="T26" fmla="*/ 1939 w 4410"/>
                <a:gd name="T27" fmla="*/ 1191 h 2798"/>
                <a:gd name="T28" fmla="*/ 2829 w 4410"/>
                <a:gd name="T29" fmla="*/ 1822 h 2798"/>
                <a:gd name="T30" fmla="*/ 1136 w 4410"/>
                <a:gd name="T31" fmla="*/ 2243 h 2798"/>
                <a:gd name="T32" fmla="*/ 0 w 4410"/>
                <a:gd name="T33" fmla="*/ 2685 h 2798"/>
                <a:gd name="T34" fmla="*/ 0 w 4410"/>
                <a:gd name="T35" fmla="*/ 2798 h 2798"/>
                <a:gd name="T36" fmla="*/ 1387 w 4410"/>
                <a:gd name="T37" fmla="*/ 2798 h 2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10" h="2798" extrusionOk="0">
                  <a:moveTo>
                    <a:pt x="1387" y="2798"/>
                  </a:moveTo>
                  <a:cubicBezTo>
                    <a:pt x="1590" y="2615"/>
                    <a:pt x="2359" y="2534"/>
                    <a:pt x="2876" y="2392"/>
                  </a:cubicBezTo>
                  <a:cubicBezTo>
                    <a:pt x="3505" y="2220"/>
                    <a:pt x="3693" y="2022"/>
                    <a:pt x="3712" y="1825"/>
                  </a:cubicBezTo>
                  <a:cubicBezTo>
                    <a:pt x="3765" y="1299"/>
                    <a:pt x="2623" y="1305"/>
                    <a:pt x="2634" y="1144"/>
                  </a:cubicBezTo>
                  <a:cubicBezTo>
                    <a:pt x="2644" y="1007"/>
                    <a:pt x="3129" y="948"/>
                    <a:pt x="3364" y="921"/>
                  </a:cubicBezTo>
                  <a:cubicBezTo>
                    <a:pt x="3739" y="879"/>
                    <a:pt x="4086" y="784"/>
                    <a:pt x="4107" y="631"/>
                  </a:cubicBezTo>
                  <a:cubicBezTo>
                    <a:pt x="4143" y="377"/>
                    <a:pt x="3608" y="403"/>
                    <a:pt x="3500" y="372"/>
                  </a:cubicBezTo>
                  <a:cubicBezTo>
                    <a:pt x="3181" y="282"/>
                    <a:pt x="3396" y="234"/>
                    <a:pt x="3802" y="184"/>
                  </a:cubicBezTo>
                  <a:cubicBezTo>
                    <a:pt x="4172" y="138"/>
                    <a:pt x="4365" y="106"/>
                    <a:pt x="4410" y="0"/>
                  </a:cubicBezTo>
                  <a:cubicBezTo>
                    <a:pt x="4066" y="0"/>
                    <a:pt x="4066" y="0"/>
                    <a:pt x="4066" y="0"/>
                  </a:cubicBezTo>
                  <a:cubicBezTo>
                    <a:pt x="3945" y="129"/>
                    <a:pt x="2829" y="68"/>
                    <a:pt x="2835" y="306"/>
                  </a:cubicBezTo>
                  <a:cubicBezTo>
                    <a:pt x="2839" y="481"/>
                    <a:pt x="3599" y="506"/>
                    <a:pt x="3594" y="621"/>
                  </a:cubicBezTo>
                  <a:cubicBezTo>
                    <a:pt x="3587" y="771"/>
                    <a:pt x="2144" y="733"/>
                    <a:pt x="1949" y="1104"/>
                  </a:cubicBezTo>
                  <a:cubicBezTo>
                    <a:pt x="1934" y="1133"/>
                    <a:pt x="1938" y="1156"/>
                    <a:pt x="1939" y="1191"/>
                  </a:cubicBezTo>
                  <a:cubicBezTo>
                    <a:pt x="1952" y="1468"/>
                    <a:pt x="2882" y="1583"/>
                    <a:pt x="2829" y="1822"/>
                  </a:cubicBezTo>
                  <a:cubicBezTo>
                    <a:pt x="2783" y="2029"/>
                    <a:pt x="2384" y="1941"/>
                    <a:pt x="1136" y="2243"/>
                  </a:cubicBezTo>
                  <a:cubicBezTo>
                    <a:pt x="939" y="2291"/>
                    <a:pt x="246" y="2452"/>
                    <a:pt x="0" y="2685"/>
                  </a:cubicBezTo>
                  <a:cubicBezTo>
                    <a:pt x="0" y="2798"/>
                    <a:pt x="0" y="2798"/>
                    <a:pt x="0" y="2798"/>
                  </a:cubicBezTo>
                  <a:lnTo>
                    <a:pt x="1387" y="2798"/>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7" name="Freeform 6"/>
            <p:cNvSpPr/>
            <p:nvPr/>
          </p:nvSpPr>
          <p:spPr bwMode="auto">
            <a:xfrm>
              <a:off x="4549775" y="1466849"/>
              <a:ext cx="3081338" cy="3763674"/>
            </a:xfrm>
            <a:custGeom>
              <a:avLst/>
              <a:gdLst>
                <a:gd name="T0" fmla="*/ 1387 w 4395"/>
                <a:gd name="T1" fmla="*/ 2685 h 2685"/>
                <a:gd name="T2" fmla="*/ 2876 w 4395"/>
                <a:gd name="T3" fmla="*/ 2292 h 2685"/>
                <a:gd name="T4" fmla="*/ 3712 w 4395"/>
                <a:gd name="T5" fmla="*/ 1742 h 2685"/>
                <a:gd name="T6" fmla="*/ 2634 w 4395"/>
                <a:gd name="T7" fmla="*/ 1082 h 2685"/>
                <a:gd name="T8" fmla="*/ 3364 w 4395"/>
                <a:gd name="T9" fmla="*/ 866 h 2685"/>
                <a:gd name="T10" fmla="*/ 4107 w 4395"/>
                <a:gd name="T11" fmla="*/ 585 h 2685"/>
                <a:gd name="T12" fmla="*/ 3500 w 4395"/>
                <a:gd name="T13" fmla="*/ 334 h 2685"/>
                <a:gd name="T14" fmla="*/ 3802 w 4395"/>
                <a:gd name="T15" fmla="*/ 152 h 2685"/>
                <a:gd name="T16" fmla="*/ 4395 w 4395"/>
                <a:gd name="T17" fmla="*/ 0 h 2685"/>
                <a:gd name="T18" fmla="*/ 4033 w 4395"/>
                <a:gd name="T19" fmla="*/ 0 h 2685"/>
                <a:gd name="T20" fmla="*/ 2840 w 4395"/>
                <a:gd name="T21" fmla="*/ 270 h 2685"/>
                <a:gd name="T22" fmla="*/ 3594 w 4395"/>
                <a:gd name="T23" fmla="*/ 575 h 2685"/>
                <a:gd name="T24" fmla="*/ 1940 w 4395"/>
                <a:gd name="T25" fmla="*/ 1122 h 2685"/>
                <a:gd name="T26" fmla="*/ 2829 w 4395"/>
                <a:gd name="T27" fmla="*/ 1739 h 2685"/>
                <a:gd name="T28" fmla="*/ 1136 w 4395"/>
                <a:gd name="T29" fmla="*/ 2147 h 2685"/>
                <a:gd name="T30" fmla="*/ 0 w 4395"/>
                <a:gd name="T31" fmla="*/ 2685 h 2685"/>
                <a:gd name="T32" fmla="*/ 1387 w 4395"/>
                <a:gd name="T33" fmla="*/ 2685 h 2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95" h="2685" extrusionOk="0">
                  <a:moveTo>
                    <a:pt x="1387" y="2685"/>
                  </a:moveTo>
                  <a:cubicBezTo>
                    <a:pt x="1590" y="2508"/>
                    <a:pt x="2359" y="2429"/>
                    <a:pt x="2876" y="2292"/>
                  </a:cubicBezTo>
                  <a:cubicBezTo>
                    <a:pt x="3505" y="2125"/>
                    <a:pt x="3714" y="1934"/>
                    <a:pt x="3712" y="1742"/>
                  </a:cubicBezTo>
                  <a:cubicBezTo>
                    <a:pt x="3708" y="1359"/>
                    <a:pt x="2623" y="1238"/>
                    <a:pt x="2634" y="1082"/>
                  </a:cubicBezTo>
                  <a:cubicBezTo>
                    <a:pt x="2644" y="949"/>
                    <a:pt x="3129" y="892"/>
                    <a:pt x="3364" y="866"/>
                  </a:cubicBezTo>
                  <a:cubicBezTo>
                    <a:pt x="3739" y="825"/>
                    <a:pt x="4110" y="735"/>
                    <a:pt x="4107" y="585"/>
                  </a:cubicBezTo>
                  <a:cubicBezTo>
                    <a:pt x="4104" y="397"/>
                    <a:pt x="3608" y="364"/>
                    <a:pt x="3500" y="334"/>
                  </a:cubicBezTo>
                  <a:cubicBezTo>
                    <a:pt x="3181" y="247"/>
                    <a:pt x="3396" y="202"/>
                    <a:pt x="3802" y="152"/>
                  </a:cubicBezTo>
                  <a:cubicBezTo>
                    <a:pt x="4266" y="94"/>
                    <a:pt x="4362" y="62"/>
                    <a:pt x="4395" y="0"/>
                  </a:cubicBezTo>
                  <a:cubicBezTo>
                    <a:pt x="4033" y="0"/>
                    <a:pt x="4033" y="0"/>
                    <a:pt x="4033" y="0"/>
                  </a:cubicBezTo>
                  <a:cubicBezTo>
                    <a:pt x="3907" y="77"/>
                    <a:pt x="2921" y="89"/>
                    <a:pt x="2840" y="270"/>
                  </a:cubicBezTo>
                  <a:cubicBezTo>
                    <a:pt x="2773" y="419"/>
                    <a:pt x="3599" y="464"/>
                    <a:pt x="3594" y="575"/>
                  </a:cubicBezTo>
                  <a:cubicBezTo>
                    <a:pt x="3585" y="751"/>
                    <a:pt x="2014" y="702"/>
                    <a:pt x="1940" y="1122"/>
                  </a:cubicBezTo>
                  <a:cubicBezTo>
                    <a:pt x="1893" y="1387"/>
                    <a:pt x="2882" y="1508"/>
                    <a:pt x="2829" y="1739"/>
                  </a:cubicBezTo>
                  <a:cubicBezTo>
                    <a:pt x="2783" y="1940"/>
                    <a:pt x="2384" y="1854"/>
                    <a:pt x="1136" y="2147"/>
                  </a:cubicBezTo>
                  <a:cubicBezTo>
                    <a:pt x="907" y="2200"/>
                    <a:pt x="169" y="2442"/>
                    <a:pt x="0" y="2685"/>
                  </a:cubicBezTo>
                  <a:lnTo>
                    <a:pt x="1387" y="2685"/>
                  </a:lnTo>
                  <a:close/>
                </a:path>
              </a:pathLst>
            </a:custGeom>
            <a:solidFill>
              <a:schemeClr val="bg1">
                <a:lumMod val="65000"/>
              </a:schemeClr>
            </a:solid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grpSp>
      <p:grpSp>
        <p:nvGrpSpPr>
          <p:cNvPr id="10" name="Group 9"/>
          <p:cNvGrpSpPr/>
          <p:nvPr/>
        </p:nvGrpSpPr>
        <p:grpSpPr bwMode="auto">
          <a:xfrm>
            <a:off x="2659047" y="2895566"/>
            <a:ext cx="1097238" cy="1696370"/>
            <a:chOff x="7478257" y="2193205"/>
            <a:chExt cx="452893" cy="700189"/>
          </a:xfrm>
          <a:solidFill>
            <a:srgbClr val="CB2F0D"/>
          </a:solidFill>
        </p:grpSpPr>
        <p:sp>
          <p:nvSpPr>
            <p:cNvPr id="11" name="Oval 10"/>
            <p:cNvSpPr/>
            <p:nvPr/>
          </p:nvSpPr>
          <p:spPr bwMode="auto">
            <a:xfrm>
              <a:off x="7478257" y="2786413"/>
              <a:ext cx="452893" cy="106981"/>
            </a:xfrm>
            <a:prstGeom prst="ellipse">
              <a:avLst/>
            </a:prstGeom>
            <a:solidFill>
              <a:srgbClr val="BCB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50">
                <a:solidFill>
                  <a:srgbClr val="CB2F0D"/>
                </a:solidFill>
                <a:latin typeface="Times New Roman" panose="02020603050405020304" pitchFamily="18" charset="0"/>
                <a:cs typeface="Times New Roman" panose="02020603050405020304" pitchFamily="18" charset="0"/>
              </a:endParaRPr>
            </a:p>
          </p:txBody>
        </p:sp>
        <p:sp>
          <p:nvSpPr>
            <p:cNvPr id="12" name="Freeform 17"/>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extrusionOk="0">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E61E3C"/>
            </a:solidFill>
            <a:ln>
              <a:noFill/>
            </a:ln>
          </p:spPr>
          <p:txBody>
            <a:bodyPr vert="horz" wrap="square" lIns="68580" tIns="34290" rIns="68580" bIns="34290" numCol="1" anchor="t" anchorCtr="0" compatLnSpc="1">
              <a:prstTxWarp prst="textNoShape">
                <a:avLst/>
              </a:prstTxWarp>
            </a:bodyPr>
            <a:lstStyle/>
            <a:p>
              <a:pPr>
                <a:defRPr/>
              </a:pPr>
              <a:endParaRPr lang="en-US" sz="1050">
                <a:solidFill>
                  <a:srgbClr val="CB2F0D"/>
                </a:solidFill>
                <a:latin typeface="Times New Roman" panose="02020603050405020304" pitchFamily="18" charset="0"/>
                <a:cs typeface="Times New Roman" panose="02020603050405020304" pitchFamily="18" charset="0"/>
              </a:endParaRPr>
            </a:p>
          </p:txBody>
        </p:sp>
      </p:grpSp>
      <p:grpSp>
        <p:nvGrpSpPr>
          <p:cNvPr id="102" name="Group 101"/>
          <p:cNvGrpSpPr/>
          <p:nvPr/>
        </p:nvGrpSpPr>
        <p:grpSpPr bwMode="auto">
          <a:xfrm>
            <a:off x="1302543" y="50800"/>
            <a:ext cx="8129588" cy="5026025"/>
            <a:chOff x="2943225" y="38100"/>
            <a:chExt cx="6305550" cy="6818313"/>
          </a:xfrm>
          <a:solidFill>
            <a:schemeClr val="bg1"/>
          </a:solidFill>
        </p:grpSpPr>
        <p:sp>
          <p:nvSpPr>
            <p:cNvPr id="103" name="Freeform 86"/>
            <p:cNvSpPr/>
            <p:nvPr/>
          </p:nvSpPr>
          <p:spPr bwMode="auto">
            <a:xfrm>
              <a:off x="2943225" y="6856413"/>
              <a:ext cx="6305550" cy="0"/>
            </a:xfrm>
            <a:custGeom>
              <a:avLst/>
              <a:gdLst>
                <a:gd name="T0" fmla="*/ 0 w 15350"/>
                <a:gd name="T1" fmla="*/ 15350 w 15350"/>
              </a:gdLst>
              <a:ahLst/>
              <a:cxnLst>
                <a:cxn ang="0">
                  <a:pos x="T0" y="0"/>
                </a:cxn>
                <a:cxn ang="0">
                  <a:pos x="T1" y="0"/>
                </a:cxn>
              </a:cxnLst>
              <a:rect l="0" t="0" r="r" b="b"/>
              <a:pathLst>
                <a:path w="15350" extrusionOk="0">
                  <a:moveTo>
                    <a:pt x="0" y="0"/>
                  </a:moveTo>
                  <a:cubicBezTo>
                    <a:pt x="5120" y="0"/>
                    <a:pt x="10235" y="0"/>
                    <a:pt x="15350" y="0"/>
                  </a:cubicBezTo>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04" name="Freeform 89"/>
            <p:cNvSpPr/>
            <p:nvPr/>
          </p:nvSpPr>
          <p:spPr bwMode="auto">
            <a:xfrm>
              <a:off x="6410325" y="5073650"/>
              <a:ext cx="330200" cy="195263"/>
            </a:xfrm>
            <a:custGeom>
              <a:avLst/>
              <a:gdLst>
                <a:gd name="T0" fmla="*/ 15 w 803"/>
                <a:gd name="T1" fmla="*/ 238 h 238"/>
                <a:gd name="T2" fmla="*/ 0 w 803"/>
                <a:gd name="T3" fmla="*/ 176 h 238"/>
                <a:gd name="T4" fmla="*/ 789 w 803"/>
                <a:gd name="T5" fmla="*/ 0 h 238"/>
                <a:gd name="T6" fmla="*/ 803 w 803"/>
                <a:gd name="T7" fmla="*/ 56 h 238"/>
                <a:gd name="T8" fmla="*/ 15 w 803"/>
                <a:gd name="T9" fmla="*/ 238 h 238"/>
              </a:gdLst>
              <a:ahLst/>
              <a:cxnLst>
                <a:cxn ang="0">
                  <a:pos x="T0" y="T1"/>
                </a:cxn>
                <a:cxn ang="0">
                  <a:pos x="T2" y="T3"/>
                </a:cxn>
                <a:cxn ang="0">
                  <a:pos x="T4" y="T5"/>
                </a:cxn>
                <a:cxn ang="0">
                  <a:pos x="T6" y="T7"/>
                </a:cxn>
                <a:cxn ang="0">
                  <a:pos x="T8" y="T9"/>
                </a:cxn>
              </a:cxnLst>
              <a:rect l="0" t="0" r="r" b="b"/>
              <a:pathLst>
                <a:path w="803" h="238" extrusionOk="0">
                  <a:moveTo>
                    <a:pt x="15" y="238"/>
                  </a:moveTo>
                  <a:cubicBezTo>
                    <a:pt x="10" y="218"/>
                    <a:pt x="5" y="199"/>
                    <a:pt x="0" y="176"/>
                  </a:cubicBezTo>
                  <a:cubicBezTo>
                    <a:pt x="264" y="117"/>
                    <a:pt x="525" y="59"/>
                    <a:pt x="789" y="0"/>
                  </a:cubicBezTo>
                  <a:cubicBezTo>
                    <a:pt x="795" y="22"/>
                    <a:pt x="799" y="40"/>
                    <a:pt x="803" y="56"/>
                  </a:cubicBezTo>
                  <a:cubicBezTo>
                    <a:pt x="769" y="77"/>
                    <a:pt x="175" y="214"/>
                    <a:pt x="15" y="238"/>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05" name="Freeform 90"/>
            <p:cNvSpPr/>
            <p:nvPr/>
          </p:nvSpPr>
          <p:spPr bwMode="auto">
            <a:xfrm>
              <a:off x="5848350" y="5321300"/>
              <a:ext cx="330200" cy="184150"/>
            </a:xfrm>
            <a:custGeom>
              <a:avLst/>
              <a:gdLst>
                <a:gd name="T0" fmla="*/ 792 w 804"/>
                <a:gd name="T1" fmla="*/ 4 h 224"/>
                <a:gd name="T2" fmla="*/ 804 w 804"/>
                <a:gd name="T3" fmla="*/ 61 h 224"/>
                <a:gd name="T4" fmla="*/ 13 w 804"/>
                <a:gd name="T5" fmla="*/ 224 h 224"/>
                <a:gd name="T6" fmla="*/ 2 w 804"/>
                <a:gd name="T7" fmla="*/ 184 h 224"/>
                <a:gd name="T8" fmla="*/ 0 w 804"/>
                <a:gd name="T9" fmla="*/ 166 h 224"/>
                <a:gd name="T10" fmla="*/ 792 w 804"/>
                <a:gd name="T11" fmla="*/ 4 h 224"/>
              </a:gdLst>
              <a:ahLst/>
              <a:cxnLst>
                <a:cxn ang="0">
                  <a:pos x="T0" y="T1"/>
                </a:cxn>
                <a:cxn ang="0">
                  <a:pos x="T2" y="T3"/>
                </a:cxn>
                <a:cxn ang="0">
                  <a:pos x="T4" y="T5"/>
                </a:cxn>
                <a:cxn ang="0">
                  <a:pos x="T6" y="T7"/>
                </a:cxn>
                <a:cxn ang="0">
                  <a:pos x="T8" y="T9"/>
                </a:cxn>
                <a:cxn ang="0">
                  <a:pos x="T10" y="T11"/>
                </a:cxn>
              </a:cxnLst>
              <a:rect l="0" t="0" r="r" b="b"/>
              <a:pathLst>
                <a:path w="804" h="224" extrusionOk="0">
                  <a:moveTo>
                    <a:pt x="792" y="4"/>
                  </a:moveTo>
                  <a:cubicBezTo>
                    <a:pt x="795" y="20"/>
                    <a:pt x="799" y="38"/>
                    <a:pt x="804" y="61"/>
                  </a:cubicBezTo>
                  <a:cubicBezTo>
                    <a:pt x="539" y="118"/>
                    <a:pt x="277" y="171"/>
                    <a:pt x="13" y="224"/>
                  </a:cubicBezTo>
                  <a:cubicBezTo>
                    <a:pt x="8" y="207"/>
                    <a:pt x="4" y="196"/>
                    <a:pt x="2" y="184"/>
                  </a:cubicBezTo>
                  <a:cubicBezTo>
                    <a:pt x="0" y="178"/>
                    <a:pt x="1" y="171"/>
                    <a:pt x="0" y="166"/>
                  </a:cubicBezTo>
                  <a:cubicBezTo>
                    <a:pt x="32" y="149"/>
                    <a:pt x="757" y="0"/>
                    <a:pt x="792" y="4"/>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06" name="Freeform 91"/>
            <p:cNvSpPr/>
            <p:nvPr/>
          </p:nvSpPr>
          <p:spPr bwMode="auto">
            <a:xfrm>
              <a:off x="5286375" y="5554663"/>
              <a:ext cx="331788" cy="204788"/>
            </a:xfrm>
            <a:custGeom>
              <a:avLst/>
              <a:gdLst>
                <a:gd name="T0" fmla="*/ 781 w 807"/>
                <a:gd name="T1" fmla="*/ 0 h 250"/>
                <a:gd name="T2" fmla="*/ 790 w 807"/>
                <a:gd name="T3" fmla="*/ 12 h 250"/>
                <a:gd name="T4" fmla="*/ 758 w 807"/>
                <a:gd name="T5" fmla="*/ 75 h 250"/>
                <a:gd name="T6" fmla="*/ 56 w 807"/>
                <a:gd name="T7" fmla="*/ 244 h 250"/>
                <a:gd name="T8" fmla="*/ 17 w 807"/>
                <a:gd name="T9" fmla="*/ 250 h 250"/>
                <a:gd name="T10" fmla="*/ 0 w 807"/>
                <a:gd name="T11" fmla="*/ 189 h 250"/>
                <a:gd name="T12" fmla="*/ 781 w 807"/>
                <a:gd name="T13" fmla="*/ 0 h 250"/>
              </a:gdLst>
              <a:ahLst/>
              <a:cxnLst>
                <a:cxn ang="0">
                  <a:pos x="T0" y="T1"/>
                </a:cxn>
                <a:cxn ang="0">
                  <a:pos x="T2" y="T3"/>
                </a:cxn>
                <a:cxn ang="0">
                  <a:pos x="T4" y="T5"/>
                </a:cxn>
                <a:cxn ang="0">
                  <a:pos x="T6" y="T7"/>
                </a:cxn>
                <a:cxn ang="0">
                  <a:pos x="T8" y="T9"/>
                </a:cxn>
                <a:cxn ang="0">
                  <a:pos x="T10" y="T11"/>
                </a:cxn>
                <a:cxn ang="0">
                  <a:pos x="T12" y="T13"/>
                </a:cxn>
              </a:cxnLst>
              <a:rect l="0" t="0" r="r" b="b"/>
              <a:pathLst>
                <a:path w="807" h="250" extrusionOk="0">
                  <a:moveTo>
                    <a:pt x="781" y="0"/>
                  </a:moveTo>
                  <a:cubicBezTo>
                    <a:pt x="787" y="8"/>
                    <a:pt x="789" y="10"/>
                    <a:pt x="790" y="12"/>
                  </a:cubicBezTo>
                  <a:cubicBezTo>
                    <a:pt x="807" y="59"/>
                    <a:pt x="805" y="63"/>
                    <a:pt x="758" y="75"/>
                  </a:cubicBezTo>
                  <a:cubicBezTo>
                    <a:pt x="524" y="131"/>
                    <a:pt x="290" y="188"/>
                    <a:pt x="56" y="244"/>
                  </a:cubicBezTo>
                  <a:cubicBezTo>
                    <a:pt x="44" y="247"/>
                    <a:pt x="33" y="248"/>
                    <a:pt x="17" y="250"/>
                  </a:cubicBezTo>
                  <a:cubicBezTo>
                    <a:pt x="11" y="231"/>
                    <a:pt x="6" y="212"/>
                    <a:pt x="0" y="189"/>
                  </a:cubicBezTo>
                  <a:cubicBezTo>
                    <a:pt x="261" y="120"/>
                    <a:pt x="521" y="58"/>
                    <a:pt x="781" y="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07" name="Freeform 92"/>
            <p:cNvSpPr/>
            <p:nvPr/>
          </p:nvSpPr>
          <p:spPr bwMode="auto">
            <a:xfrm>
              <a:off x="6969125" y="4754563"/>
              <a:ext cx="323850" cy="255588"/>
            </a:xfrm>
            <a:custGeom>
              <a:avLst/>
              <a:gdLst>
                <a:gd name="T0" fmla="*/ 765 w 790"/>
                <a:gd name="T1" fmla="*/ 0 h 311"/>
                <a:gd name="T2" fmla="*/ 790 w 790"/>
                <a:gd name="T3" fmla="*/ 58 h 311"/>
                <a:gd name="T4" fmla="*/ 749 w 790"/>
                <a:gd name="T5" fmla="*/ 78 h 311"/>
                <a:gd name="T6" fmla="*/ 200 w 790"/>
                <a:gd name="T7" fmla="*/ 261 h 311"/>
                <a:gd name="T8" fmla="*/ 19 w 790"/>
                <a:gd name="T9" fmla="*/ 311 h 311"/>
                <a:gd name="T10" fmla="*/ 0 w 790"/>
                <a:gd name="T11" fmla="*/ 246 h 311"/>
                <a:gd name="T12" fmla="*/ 765 w 790"/>
                <a:gd name="T13" fmla="*/ 0 h 311"/>
              </a:gdLst>
              <a:ahLst/>
              <a:cxnLst>
                <a:cxn ang="0">
                  <a:pos x="T0" y="T1"/>
                </a:cxn>
                <a:cxn ang="0">
                  <a:pos x="T2" y="T3"/>
                </a:cxn>
                <a:cxn ang="0">
                  <a:pos x="T4" y="T5"/>
                </a:cxn>
                <a:cxn ang="0">
                  <a:pos x="T6" y="T7"/>
                </a:cxn>
                <a:cxn ang="0">
                  <a:pos x="T8" y="T9"/>
                </a:cxn>
                <a:cxn ang="0">
                  <a:pos x="T10" y="T11"/>
                </a:cxn>
                <a:cxn ang="0">
                  <a:pos x="T12" y="T13"/>
                </a:cxn>
              </a:cxnLst>
              <a:rect l="0" t="0" r="r" b="b"/>
              <a:pathLst>
                <a:path w="790" h="311" extrusionOk="0">
                  <a:moveTo>
                    <a:pt x="765" y="0"/>
                  </a:moveTo>
                  <a:cubicBezTo>
                    <a:pt x="774" y="21"/>
                    <a:pt x="781" y="38"/>
                    <a:pt x="790" y="58"/>
                  </a:cubicBezTo>
                  <a:cubicBezTo>
                    <a:pt x="775" y="66"/>
                    <a:pt x="762" y="73"/>
                    <a:pt x="749" y="78"/>
                  </a:cubicBezTo>
                  <a:cubicBezTo>
                    <a:pt x="570" y="151"/>
                    <a:pt x="386" y="208"/>
                    <a:pt x="200" y="261"/>
                  </a:cubicBezTo>
                  <a:cubicBezTo>
                    <a:pt x="142" y="277"/>
                    <a:pt x="83" y="293"/>
                    <a:pt x="19" y="311"/>
                  </a:cubicBezTo>
                  <a:cubicBezTo>
                    <a:pt x="12" y="289"/>
                    <a:pt x="7" y="270"/>
                    <a:pt x="0" y="246"/>
                  </a:cubicBezTo>
                  <a:cubicBezTo>
                    <a:pt x="260" y="175"/>
                    <a:pt x="515" y="103"/>
                    <a:pt x="765" y="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08" name="Freeform 93"/>
            <p:cNvSpPr/>
            <p:nvPr/>
          </p:nvSpPr>
          <p:spPr bwMode="auto">
            <a:xfrm>
              <a:off x="4735513" y="5840413"/>
              <a:ext cx="323850" cy="257175"/>
            </a:xfrm>
            <a:custGeom>
              <a:avLst/>
              <a:gdLst>
                <a:gd name="T0" fmla="*/ 22 w 787"/>
                <a:gd name="T1" fmla="*/ 314 h 314"/>
                <a:gd name="T2" fmla="*/ 0 w 787"/>
                <a:gd name="T3" fmla="*/ 257 h 314"/>
                <a:gd name="T4" fmla="*/ 770 w 787"/>
                <a:gd name="T5" fmla="*/ 0 h 314"/>
                <a:gd name="T6" fmla="*/ 787 w 787"/>
                <a:gd name="T7" fmla="*/ 59 h 314"/>
                <a:gd name="T8" fmla="*/ 22 w 787"/>
                <a:gd name="T9" fmla="*/ 314 h 314"/>
              </a:gdLst>
              <a:ahLst/>
              <a:cxnLst>
                <a:cxn ang="0">
                  <a:pos x="T0" y="T1"/>
                </a:cxn>
                <a:cxn ang="0">
                  <a:pos x="T2" y="T3"/>
                </a:cxn>
                <a:cxn ang="0">
                  <a:pos x="T4" y="T5"/>
                </a:cxn>
                <a:cxn ang="0">
                  <a:pos x="T6" y="T7"/>
                </a:cxn>
                <a:cxn ang="0">
                  <a:pos x="T8" y="T9"/>
                </a:cxn>
              </a:cxnLst>
              <a:rect l="0" t="0" r="r" b="b"/>
              <a:pathLst>
                <a:path w="787" h="314" extrusionOk="0">
                  <a:moveTo>
                    <a:pt x="22" y="314"/>
                  </a:moveTo>
                  <a:cubicBezTo>
                    <a:pt x="15" y="295"/>
                    <a:pt x="8" y="278"/>
                    <a:pt x="0" y="257"/>
                  </a:cubicBezTo>
                  <a:cubicBezTo>
                    <a:pt x="254" y="159"/>
                    <a:pt x="509" y="76"/>
                    <a:pt x="770" y="0"/>
                  </a:cubicBezTo>
                  <a:cubicBezTo>
                    <a:pt x="777" y="23"/>
                    <a:pt x="782" y="41"/>
                    <a:pt x="787" y="59"/>
                  </a:cubicBezTo>
                  <a:cubicBezTo>
                    <a:pt x="531" y="145"/>
                    <a:pt x="279" y="229"/>
                    <a:pt x="22" y="314"/>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09" name="Freeform 94"/>
            <p:cNvSpPr/>
            <p:nvPr/>
          </p:nvSpPr>
          <p:spPr bwMode="auto">
            <a:xfrm>
              <a:off x="6248400" y="2874963"/>
              <a:ext cx="130175" cy="155575"/>
            </a:xfrm>
            <a:custGeom>
              <a:avLst/>
              <a:gdLst>
                <a:gd name="T0" fmla="*/ 23 w 316"/>
                <a:gd name="T1" fmla="*/ 0 h 190"/>
                <a:gd name="T2" fmla="*/ 316 w 316"/>
                <a:gd name="T3" fmla="*/ 147 h 190"/>
                <a:gd name="T4" fmla="*/ 296 w 316"/>
                <a:gd name="T5" fmla="*/ 190 h 190"/>
                <a:gd name="T6" fmla="*/ 0 w 316"/>
                <a:gd name="T7" fmla="*/ 40 h 190"/>
                <a:gd name="T8" fmla="*/ 23 w 316"/>
                <a:gd name="T9" fmla="*/ 0 h 190"/>
              </a:gdLst>
              <a:ahLst/>
              <a:cxnLst>
                <a:cxn ang="0">
                  <a:pos x="T0" y="T1"/>
                </a:cxn>
                <a:cxn ang="0">
                  <a:pos x="T2" y="T3"/>
                </a:cxn>
                <a:cxn ang="0">
                  <a:pos x="T4" y="T5"/>
                </a:cxn>
                <a:cxn ang="0">
                  <a:pos x="T6" y="T7"/>
                </a:cxn>
                <a:cxn ang="0">
                  <a:pos x="T8" y="T9"/>
                </a:cxn>
              </a:cxnLst>
              <a:rect l="0" t="0" r="r" b="b"/>
              <a:pathLst>
                <a:path w="316" h="190" extrusionOk="0">
                  <a:moveTo>
                    <a:pt x="23" y="0"/>
                  </a:moveTo>
                  <a:cubicBezTo>
                    <a:pt x="124" y="50"/>
                    <a:pt x="218" y="98"/>
                    <a:pt x="316" y="147"/>
                  </a:cubicBezTo>
                  <a:cubicBezTo>
                    <a:pt x="309" y="161"/>
                    <a:pt x="303" y="173"/>
                    <a:pt x="296" y="190"/>
                  </a:cubicBezTo>
                  <a:cubicBezTo>
                    <a:pt x="194" y="145"/>
                    <a:pt x="96" y="99"/>
                    <a:pt x="0" y="40"/>
                  </a:cubicBezTo>
                  <a:cubicBezTo>
                    <a:pt x="8" y="26"/>
                    <a:pt x="15" y="14"/>
                    <a:pt x="23" y="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10" name="Freeform 95"/>
            <p:cNvSpPr/>
            <p:nvPr/>
          </p:nvSpPr>
          <p:spPr bwMode="auto">
            <a:xfrm>
              <a:off x="7210425" y="3732213"/>
              <a:ext cx="128587" cy="165100"/>
            </a:xfrm>
            <a:custGeom>
              <a:avLst/>
              <a:gdLst>
                <a:gd name="T0" fmla="*/ 0 w 312"/>
                <a:gd name="T1" fmla="*/ 42 h 202"/>
                <a:gd name="T2" fmla="*/ 22 w 312"/>
                <a:gd name="T3" fmla="*/ 0 h 202"/>
                <a:gd name="T4" fmla="*/ 312 w 312"/>
                <a:gd name="T5" fmla="*/ 160 h 202"/>
                <a:gd name="T6" fmla="*/ 286 w 312"/>
                <a:gd name="T7" fmla="*/ 202 h 202"/>
                <a:gd name="T8" fmla="*/ 0 w 312"/>
                <a:gd name="T9" fmla="*/ 42 h 202"/>
              </a:gdLst>
              <a:ahLst/>
              <a:cxnLst>
                <a:cxn ang="0">
                  <a:pos x="T0" y="T1"/>
                </a:cxn>
                <a:cxn ang="0">
                  <a:pos x="T2" y="T3"/>
                </a:cxn>
                <a:cxn ang="0">
                  <a:pos x="T4" y="T5"/>
                </a:cxn>
                <a:cxn ang="0">
                  <a:pos x="T6" y="T7"/>
                </a:cxn>
                <a:cxn ang="0">
                  <a:pos x="T8" y="T9"/>
                </a:cxn>
              </a:cxnLst>
              <a:rect l="0" t="0" r="r" b="b"/>
              <a:pathLst>
                <a:path w="312" h="202" extrusionOk="0">
                  <a:moveTo>
                    <a:pt x="0" y="42"/>
                  </a:moveTo>
                  <a:cubicBezTo>
                    <a:pt x="8" y="27"/>
                    <a:pt x="14" y="16"/>
                    <a:pt x="22" y="0"/>
                  </a:cubicBezTo>
                  <a:cubicBezTo>
                    <a:pt x="122" y="48"/>
                    <a:pt x="215" y="103"/>
                    <a:pt x="312" y="160"/>
                  </a:cubicBezTo>
                  <a:cubicBezTo>
                    <a:pt x="302" y="175"/>
                    <a:pt x="295" y="187"/>
                    <a:pt x="286" y="202"/>
                  </a:cubicBezTo>
                  <a:cubicBezTo>
                    <a:pt x="190" y="148"/>
                    <a:pt x="97" y="97"/>
                    <a:pt x="0" y="42"/>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11" name="Freeform 96"/>
            <p:cNvSpPr/>
            <p:nvPr/>
          </p:nvSpPr>
          <p:spPr bwMode="auto">
            <a:xfrm>
              <a:off x="6731000" y="3297238"/>
              <a:ext cx="133350" cy="142875"/>
            </a:xfrm>
            <a:custGeom>
              <a:avLst/>
              <a:gdLst>
                <a:gd name="T0" fmla="*/ 322 w 322"/>
                <a:gd name="T1" fmla="*/ 127 h 174"/>
                <a:gd name="T2" fmla="*/ 304 w 322"/>
                <a:gd name="T3" fmla="*/ 174 h 174"/>
                <a:gd name="T4" fmla="*/ 0 w 322"/>
                <a:gd name="T5" fmla="*/ 47 h 174"/>
                <a:gd name="T6" fmla="*/ 19 w 322"/>
                <a:gd name="T7" fmla="*/ 0 h 174"/>
                <a:gd name="T8" fmla="*/ 322 w 322"/>
                <a:gd name="T9" fmla="*/ 127 h 174"/>
              </a:gdLst>
              <a:ahLst/>
              <a:cxnLst>
                <a:cxn ang="0">
                  <a:pos x="T0" y="T1"/>
                </a:cxn>
                <a:cxn ang="0">
                  <a:pos x="T2" y="T3"/>
                </a:cxn>
                <a:cxn ang="0">
                  <a:pos x="T4" y="T5"/>
                </a:cxn>
                <a:cxn ang="0">
                  <a:pos x="T6" y="T7"/>
                </a:cxn>
                <a:cxn ang="0">
                  <a:pos x="T8" y="T9"/>
                </a:cxn>
              </a:cxnLst>
              <a:rect l="0" t="0" r="r" b="b"/>
              <a:pathLst>
                <a:path w="322" h="174" extrusionOk="0">
                  <a:moveTo>
                    <a:pt x="322" y="127"/>
                  </a:moveTo>
                  <a:cubicBezTo>
                    <a:pt x="316" y="143"/>
                    <a:pt x="311" y="156"/>
                    <a:pt x="304" y="174"/>
                  </a:cubicBezTo>
                  <a:cubicBezTo>
                    <a:pt x="201" y="131"/>
                    <a:pt x="103" y="90"/>
                    <a:pt x="0" y="47"/>
                  </a:cubicBezTo>
                  <a:cubicBezTo>
                    <a:pt x="7" y="31"/>
                    <a:pt x="12" y="18"/>
                    <a:pt x="19" y="0"/>
                  </a:cubicBezTo>
                  <a:cubicBezTo>
                    <a:pt x="121" y="42"/>
                    <a:pt x="220" y="84"/>
                    <a:pt x="322" y="127"/>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12" name="Freeform 97"/>
            <p:cNvSpPr/>
            <p:nvPr/>
          </p:nvSpPr>
          <p:spPr bwMode="auto">
            <a:xfrm>
              <a:off x="6488113" y="3095625"/>
              <a:ext cx="133350" cy="142875"/>
            </a:xfrm>
            <a:custGeom>
              <a:avLst/>
              <a:gdLst>
                <a:gd name="T0" fmla="*/ 0 w 323"/>
                <a:gd name="T1" fmla="*/ 47 h 174"/>
                <a:gd name="T2" fmla="*/ 20 w 323"/>
                <a:gd name="T3" fmla="*/ 0 h 174"/>
                <a:gd name="T4" fmla="*/ 323 w 323"/>
                <a:gd name="T5" fmla="*/ 126 h 174"/>
                <a:gd name="T6" fmla="*/ 305 w 323"/>
                <a:gd name="T7" fmla="*/ 174 h 174"/>
                <a:gd name="T8" fmla="*/ 0 w 323"/>
                <a:gd name="T9" fmla="*/ 47 h 174"/>
              </a:gdLst>
              <a:ahLst/>
              <a:cxnLst>
                <a:cxn ang="0">
                  <a:pos x="T0" y="T1"/>
                </a:cxn>
                <a:cxn ang="0">
                  <a:pos x="T2" y="T3"/>
                </a:cxn>
                <a:cxn ang="0">
                  <a:pos x="T4" y="T5"/>
                </a:cxn>
                <a:cxn ang="0">
                  <a:pos x="T6" y="T7"/>
                </a:cxn>
                <a:cxn ang="0">
                  <a:pos x="T8" y="T9"/>
                </a:cxn>
              </a:cxnLst>
              <a:rect l="0" t="0" r="r" b="b"/>
              <a:pathLst>
                <a:path w="323" h="174" extrusionOk="0">
                  <a:moveTo>
                    <a:pt x="0" y="47"/>
                  </a:moveTo>
                  <a:cubicBezTo>
                    <a:pt x="8" y="29"/>
                    <a:pt x="13" y="17"/>
                    <a:pt x="20" y="0"/>
                  </a:cubicBezTo>
                  <a:cubicBezTo>
                    <a:pt x="121" y="42"/>
                    <a:pt x="219" y="83"/>
                    <a:pt x="323" y="126"/>
                  </a:cubicBezTo>
                  <a:cubicBezTo>
                    <a:pt x="317" y="142"/>
                    <a:pt x="311" y="156"/>
                    <a:pt x="305" y="174"/>
                  </a:cubicBezTo>
                  <a:cubicBezTo>
                    <a:pt x="202" y="131"/>
                    <a:pt x="104" y="90"/>
                    <a:pt x="0" y="47"/>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13" name="Freeform 98"/>
            <p:cNvSpPr/>
            <p:nvPr/>
          </p:nvSpPr>
          <p:spPr bwMode="auto">
            <a:xfrm>
              <a:off x="7419975" y="4445000"/>
              <a:ext cx="120650" cy="185738"/>
            </a:xfrm>
            <a:custGeom>
              <a:avLst/>
              <a:gdLst>
                <a:gd name="T0" fmla="*/ 19 w 291"/>
                <a:gd name="T1" fmla="*/ 226 h 226"/>
                <a:gd name="T2" fmla="*/ 6 w 291"/>
                <a:gd name="T3" fmla="*/ 204 h 226"/>
                <a:gd name="T4" fmla="*/ 0 w 291"/>
                <a:gd name="T5" fmla="*/ 180 h 226"/>
                <a:gd name="T6" fmla="*/ 251 w 291"/>
                <a:gd name="T7" fmla="*/ 0 h 226"/>
                <a:gd name="T8" fmla="*/ 291 w 291"/>
                <a:gd name="T9" fmla="*/ 28 h 226"/>
                <a:gd name="T10" fmla="*/ 19 w 291"/>
                <a:gd name="T11" fmla="*/ 226 h 226"/>
              </a:gdLst>
              <a:ahLst/>
              <a:cxnLst>
                <a:cxn ang="0">
                  <a:pos x="T0" y="T1"/>
                </a:cxn>
                <a:cxn ang="0">
                  <a:pos x="T2" y="T3"/>
                </a:cxn>
                <a:cxn ang="0">
                  <a:pos x="T4" y="T5"/>
                </a:cxn>
                <a:cxn ang="0">
                  <a:pos x="T6" y="T7"/>
                </a:cxn>
                <a:cxn ang="0">
                  <a:pos x="T8" y="T9"/>
                </a:cxn>
                <a:cxn ang="0">
                  <a:pos x="T10" y="T11"/>
                </a:cxn>
              </a:cxnLst>
              <a:rect l="0" t="0" r="r" b="b"/>
              <a:pathLst>
                <a:path w="291" h="226" extrusionOk="0">
                  <a:moveTo>
                    <a:pt x="19" y="226"/>
                  </a:moveTo>
                  <a:cubicBezTo>
                    <a:pt x="13" y="215"/>
                    <a:pt x="8" y="210"/>
                    <a:pt x="6" y="204"/>
                  </a:cubicBezTo>
                  <a:cubicBezTo>
                    <a:pt x="3" y="198"/>
                    <a:pt x="2" y="192"/>
                    <a:pt x="0" y="180"/>
                  </a:cubicBezTo>
                  <a:cubicBezTo>
                    <a:pt x="91" y="134"/>
                    <a:pt x="182" y="84"/>
                    <a:pt x="251" y="0"/>
                  </a:cubicBezTo>
                  <a:cubicBezTo>
                    <a:pt x="264" y="9"/>
                    <a:pt x="276" y="17"/>
                    <a:pt x="291" y="28"/>
                  </a:cubicBezTo>
                  <a:cubicBezTo>
                    <a:pt x="219" y="122"/>
                    <a:pt x="123" y="176"/>
                    <a:pt x="19" y="226"/>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14" name="Freeform 99"/>
            <p:cNvSpPr/>
            <p:nvPr/>
          </p:nvSpPr>
          <p:spPr bwMode="auto">
            <a:xfrm>
              <a:off x="6973888" y="3505199"/>
              <a:ext cx="131763" cy="149225"/>
            </a:xfrm>
            <a:custGeom>
              <a:avLst/>
              <a:gdLst>
                <a:gd name="T0" fmla="*/ 0 w 320"/>
                <a:gd name="T1" fmla="*/ 45 h 181"/>
                <a:gd name="T2" fmla="*/ 11 w 320"/>
                <a:gd name="T3" fmla="*/ 16 h 181"/>
                <a:gd name="T4" fmla="*/ 24 w 320"/>
                <a:gd name="T5" fmla="*/ 0 h 181"/>
                <a:gd name="T6" fmla="*/ 320 w 320"/>
                <a:gd name="T7" fmla="*/ 135 h 181"/>
                <a:gd name="T8" fmla="*/ 298 w 320"/>
                <a:gd name="T9" fmla="*/ 181 h 181"/>
                <a:gd name="T10" fmla="*/ 0 w 320"/>
                <a:gd name="T11" fmla="*/ 45 h 181"/>
              </a:gdLst>
              <a:ahLst/>
              <a:cxnLst>
                <a:cxn ang="0">
                  <a:pos x="T0" y="T1"/>
                </a:cxn>
                <a:cxn ang="0">
                  <a:pos x="T2" y="T3"/>
                </a:cxn>
                <a:cxn ang="0">
                  <a:pos x="T4" y="T5"/>
                </a:cxn>
                <a:cxn ang="0">
                  <a:pos x="T6" y="T7"/>
                </a:cxn>
                <a:cxn ang="0">
                  <a:pos x="T8" y="T9"/>
                </a:cxn>
                <a:cxn ang="0">
                  <a:pos x="T10" y="T11"/>
                </a:cxn>
              </a:cxnLst>
              <a:rect l="0" t="0" r="r" b="b"/>
              <a:pathLst>
                <a:path w="320" h="181" extrusionOk="0">
                  <a:moveTo>
                    <a:pt x="0" y="45"/>
                  </a:moveTo>
                  <a:cubicBezTo>
                    <a:pt x="5" y="31"/>
                    <a:pt x="7" y="23"/>
                    <a:pt x="11" y="16"/>
                  </a:cubicBezTo>
                  <a:cubicBezTo>
                    <a:pt x="13" y="12"/>
                    <a:pt x="17" y="8"/>
                    <a:pt x="24" y="0"/>
                  </a:cubicBezTo>
                  <a:cubicBezTo>
                    <a:pt x="121" y="44"/>
                    <a:pt x="218" y="89"/>
                    <a:pt x="320" y="135"/>
                  </a:cubicBezTo>
                  <a:cubicBezTo>
                    <a:pt x="312" y="152"/>
                    <a:pt x="306" y="164"/>
                    <a:pt x="298" y="181"/>
                  </a:cubicBezTo>
                  <a:cubicBezTo>
                    <a:pt x="198" y="135"/>
                    <a:pt x="101" y="91"/>
                    <a:pt x="0" y="45"/>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15" name="Freeform 100"/>
            <p:cNvSpPr/>
            <p:nvPr/>
          </p:nvSpPr>
          <p:spPr bwMode="auto">
            <a:xfrm>
              <a:off x="7432675" y="4010025"/>
              <a:ext cx="107949" cy="217488"/>
            </a:xfrm>
            <a:custGeom>
              <a:avLst/>
              <a:gdLst>
                <a:gd name="T0" fmla="*/ 0 w 262"/>
                <a:gd name="T1" fmla="*/ 37 h 266"/>
                <a:gd name="T2" fmla="*/ 32 w 262"/>
                <a:gd name="T3" fmla="*/ 0 h 266"/>
                <a:gd name="T4" fmla="*/ 262 w 262"/>
                <a:gd name="T5" fmla="*/ 238 h 266"/>
                <a:gd name="T6" fmla="*/ 242 w 262"/>
                <a:gd name="T7" fmla="*/ 256 h 266"/>
                <a:gd name="T8" fmla="*/ 221 w 262"/>
                <a:gd name="T9" fmla="*/ 266 h 266"/>
                <a:gd name="T10" fmla="*/ 0 w 262"/>
                <a:gd name="T11" fmla="*/ 37 h 266"/>
              </a:gdLst>
              <a:ahLst/>
              <a:cxnLst>
                <a:cxn ang="0">
                  <a:pos x="T0" y="T1"/>
                </a:cxn>
                <a:cxn ang="0">
                  <a:pos x="T2" y="T3"/>
                </a:cxn>
                <a:cxn ang="0">
                  <a:pos x="T4" y="T5"/>
                </a:cxn>
                <a:cxn ang="0">
                  <a:pos x="T6" y="T7"/>
                </a:cxn>
                <a:cxn ang="0">
                  <a:pos x="T8" y="T9"/>
                </a:cxn>
                <a:cxn ang="0">
                  <a:pos x="T10" y="T11"/>
                </a:cxn>
              </a:cxnLst>
              <a:rect l="0" t="0" r="r" b="b"/>
              <a:pathLst>
                <a:path w="262" h="266" extrusionOk="0">
                  <a:moveTo>
                    <a:pt x="0" y="37"/>
                  </a:moveTo>
                  <a:cubicBezTo>
                    <a:pt x="13" y="22"/>
                    <a:pt x="21" y="13"/>
                    <a:pt x="32" y="0"/>
                  </a:cubicBezTo>
                  <a:cubicBezTo>
                    <a:pt x="122" y="69"/>
                    <a:pt x="202" y="142"/>
                    <a:pt x="262" y="238"/>
                  </a:cubicBezTo>
                  <a:cubicBezTo>
                    <a:pt x="253" y="246"/>
                    <a:pt x="248" y="252"/>
                    <a:pt x="242" y="256"/>
                  </a:cubicBezTo>
                  <a:cubicBezTo>
                    <a:pt x="236" y="259"/>
                    <a:pt x="230" y="261"/>
                    <a:pt x="221" y="266"/>
                  </a:cubicBezTo>
                  <a:cubicBezTo>
                    <a:pt x="162" y="177"/>
                    <a:pt x="85" y="106"/>
                    <a:pt x="0" y="37"/>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16" name="Freeform 101"/>
            <p:cNvSpPr/>
            <p:nvPr/>
          </p:nvSpPr>
          <p:spPr bwMode="auto">
            <a:xfrm>
              <a:off x="7256463" y="1908175"/>
              <a:ext cx="103188" cy="61913"/>
            </a:xfrm>
            <a:custGeom>
              <a:avLst/>
              <a:gdLst>
                <a:gd name="T0" fmla="*/ 248 w 251"/>
                <a:gd name="T1" fmla="*/ 34 h 76"/>
                <a:gd name="T2" fmla="*/ 98 w 251"/>
                <a:gd name="T3" fmla="*/ 59 h 76"/>
                <a:gd name="T4" fmla="*/ 36 w 251"/>
                <a:gd name="T5" fmla="*/ 68 h 76"/>
                <a:gd name="T6" fmla="*/ 3 w 251"/>
                <a:gd name="T7" fmla="*/ 56 h 76"/>
                <a:gd name="T8" fmla="*/ 33 w 251"/>
                <a:gd name="T9" fmla="*/ 33 h 76"/>
                <a:gd name="T10" fmla="*/ 135 w 251"/>
                <a:gd name="T11" fmla="*/ 16 h 76"/>
                <a:gd name="T12" fmla="*/ 225 w 251"/>
                <a:gd name="T13" fmla="*/ 3 h 76"/>
                <a:gd name="T14" fmla="*/ 248 w 251"/>
                <a:gd name="T15" fmla="*/ 34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1" h="76" extrusionOk="0">
                  <a:moveTo>
                    <a:pt x="248" y="34"/>
                  </a:moveTo>
                  <a:cubicBezTo>
                    <a:pt x="197" y="43"/>
                    <a:pt x="148" y="51"/>
                    <a:pt x="98" y="59"/>
                  </a:cubicBezTo>
                  <a:cubicBezTo>
                    <a:pt x="77" y="62"/>
                    <a:pt x="57" y="66"/>
                    <a:pt x="36" y="68"/>
                  </a:cubicBezTo>
                  <a:cubicBezTo>
                    <a:pt x="23" y="69"/>
                    <a:pt x="7" y="76"/>
                    <a:pt x="3" y="56"/>
                  </a:cubicBezTo>
                  <a:cubicBezTo>
                    <a:pt x="0" y="34"/>
                    <a:pt x="20" y="35"/>
                    <a:pt x="33" y="33"/>
                  </a:cubicBezTo>
                  <a:cubicBezTo>
                    <a:pt x="67" y="26"/>
                    <a:pt x="101" y="22"/>
                    <a:pt x="135" y="16"/>
                  </a:cubicBezTo>
                  <a:cubicBezTo>
                    <a:pt x="165" y="12"/>
                    <a:pt x="195" y="7"/>
                    <a:pt x="225" y="3"/>
                  </a:cubicBezTo>
                  <a:cubicBezTo>
                    <a:pt x="244" y="0"/>
                    <a:pt x="251" y="10"/>
                    <a:pt x="248" y="34"/>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17" name="Freeform 102"/>
            <p:cNvSpPr/>
            <p:nvPr/>
          </p:nvSpPr>
          <p:spPr bwMode="auto">
            <a:xfrm>
              <a:off x="7451725" y="1847850"/>
              <a:ext cx="103188" cy="57150"/>
            </a:xfrm>
            <a:custGeom>
              <a:avLst/>
              <a:gdLst>
                <a:gd name="T0" fmla="*/ 19 w 252"/>
                <a:gd name="T1" fmla="*/ 71 h 71"/>
                <a:gd name="T2" fmla="*/ 3 w 252"/>
                <a:gd name="T3" fmla="*/ 53 h 71"/>
                <a:gd name="T4" fmla="*/ 23 w 252"/>
                <a:gd name="T5" fmla="*/ 34 h 71"/>
                <a:gd name="T6" fmla="*/ 220 w 252"/>
                <a:gd name="T7" fmla="*/ 2 h 71"/>
                <a:gd name="T8" fmla="*/ 248 w 252"/>
                <a:gd name="T9" fmla="*/ 15 h 71"/>
                <a:gd name="T10" fmla="*/ 226 w 252"/>
                <a:gd name="T11" fmla="*/ 37 h 71"/>
                <a:gd name="T12" fmla="*/ 77 w 252"/>
                <a:gd name="T13" fmla="*/ 61 h 71"/>
                <a:gd name="T14" fmla="*/ 19 w 252"/>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71" extrusionOk="0">
                  <a:moveTo>
                    <a:pt x="19" y="71"/>
                  </a:moveTo>
                  <a:cubicBezTo>
                    <a:pt x="15" y="66"/>
                    <a:pt x="5" y="61"/>
                    <a:pt x="3" y="53"/>
                  </a:cubicBezTo>
                  <a:cubicBezTo>
                    <a:pt x="0" y="39"/>
                    <a:pt x="13" y="36"/>
                    <a:pt x="23" y="34"/>
                  </a:cubicBezTo>
                  <a:cubicBezTo>
                    <a:pt x="89" y="23"/>
                    <a:pt x="154" y="12"/>
                    <a:pt x="220" y="2"/>
                  </a:cubicBezTo>
                  <a:cubicBezTo>
                    <a:pt x="232" y="0"/>
                    <a:pt x="245" y="0"/>
                    <a:pt x="248" y="15"/>
                  </a:cubicBezTo>
                  <a:cubicBezTo>
                    <a:pt x="252" y="32"/>
                    <a:pt x="239" y="35"/>
                    <a:pt x="226" y="37"/>
                  </a:cubicBezTo>
                  <a:cubicBezTo>
                    <a:pt x="177" y="45"/>
                    <a:pt x="127" y="53"/>
                    <a:pt x="77" y="61"/>
                  </a:cubicBezTo>
                  <a:cubicBezTo>
                    <a:pt x="60" y="64"/>
                    <a:pt x="43" y="67"/>
                    <a:pt x="19" y="71"/>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18" name="Freeform 103"/>
            <p:cNvSpPr/>
            <p:nvPr/>
          </p:nvSpPr>
          <p:spPr bwMode="auto">
            <a:xfrm>
              <a:off x="6484938" y="2205038"/>
              <a:ext cx="100013" cy="77788"/>
            </a:xfrm>
            <a:custGeom>
              <a:avLst/>
              <a:gdLst>
                <a:gd name="T0" fmla="*/ 242 w 242"/>
                <a:gd name="T1" fmla="*/ 29 h 95"/>
                <a:gd name="T2" fmla="*/ 219 w 242"/>
                <a:gd name="T3" fmla="*/ 39 h 95"/>
                <a:gd name="T4" fmla="*/ 31 w 242"/>
                <a:gd name="T5" fmla="*/ 91 h 95"/>
                <a:gd name="T6" fmla="*/ 16 w 242"/>
                <a:gd name="T7" fmla="*/ 94 h 95"/>
                <a:gd name="T8" fmla="*/ 1 w 242"/>
                <a:gd name="T9" fmla="*/ 85 h 95"/>
                <a:gd name="T10" fmla="*/ 6 w 242"/>
                <a:gd name="T11" fmla="*/ 64 h 95"/>
                <a:gd name="T12" fmla="*/ 20 w 242"/>
                <a:gd name="T13" fmla="*/ 58 h 95"/>
                <a:gd name="T14" fmla="*/ 207 w 242"/>
                <a:gd name="T15" fmla="*/ 5 h 95"/>
                <a:gd name="T16" fmla="*/ 242 w 242"/>
                <a:gd name="T17"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95" extrusionOk="0">
                  <a:moveTo>
                    <a:pt x="242" y="29"/>
                  </a:moveTo>
                  <a:cubicBezTo>
                    <a:pt x="233" y="33"/>
                    <a:pt x="226" y="37"/>
                    <a:pt x="219" y="39"/>
                  </a:cubicBezTo>
                  <a:cubicBezTo>
                    <a:pt x="156" y="57"/>
                    <a:pt x="94" y="74"/>
                    <a:pt x="31" y="91"/>
                  </a:cubicBezTo>
                  <a:cubicBezTo>
                    <a:pt x="26" y="92"/>
                    <a:pt x="21" y="95"/>
                    <a:pt x="16" y="94"/>
                  </a:cubicBezTo>
                  <a:cubicBezTo>
                    <a:pt x="10" y="93"/>
                    <a:pt x="2" y="89"/>
                    <a:pt x="1" y="85"/>
                  </a:cubicBezTo>
                  <a:cubicBezTo>
                    <a:pt x="0" y="78"/>
                    <a:pt x="2" y="70"/>
                    <a:pt x="6" y="64"/>
                  </a:cubicBezTo>
                  <a:cubicBezTo>
                    <a:pt x="8" y="60"/>
                    <a:pt x="15" y="59"/>
                    <a:pt x="20" y="58"/>
                  </a:cubicBezTo>
                  <a:cubicBezTo>
                    <a:pt x="82" y="40"/>
                    <a:pt x="145" y="23"/>
                    <a:pt x="207" y="5"/>
                  </a:cubicBezTo>
                  <a:cubicBezTo>
                    <a:pt x="224" y="1"/>
                    <a:pt x="239" y="0"/>
                    <a:pt x="242" y="29"/>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19" name="Freeform 104"/>
            <p:cNvSpPr/>
            <p:nvPr/>
          </p:nvSpPr>
          <p:spPr bwMode="auto">
            <a:xfrm>
              <a:off x="7645400" y="1778000"/>
              <a:ext cx="103188" cy="61913"/>
            </a:xfrm>
            <a:custGeom>
              <a:avLst/>
              <a:gdLst>
                <a:gd name="T0" fmla="*/ 20 w 248"/>
                <a:gd name="T1" fmla="*/ 77 h 77"/>
                <a:gd name="T2" fmla="*/ 4 w 248"/>
                <a:gd name="T3" fmla="*/ 60 h 77"/>
                <a:gd name="T4" fmla="*/ 22 w 248"/>
                <a:gd name="T5" fmla="*/ 39 h 77"/>
                <a:gd name="T6" fmla="*/ 155 w 248"/>
                <a:gd name="T7" fmla="*/ 14 h 77"/>
                <a:gd name="T8" fmla="*/ 226 w 248"/>
                <a:gd name="T9" fmla="*/ 1 h 77"/>
                <a:gd name="T10" fmla="*/ 246 w 248"/>
                <a:gd name="T11" fmla="*/ 13 h 77"/>
                <a:gd name="T12" fmla="*/ 235 w 248"/>
                <a:gd name="T13" fmla="*/ 33 h 77"/>
                <a:gd name="T14" fmla="*/ 20 w 248"/>
                <a:gd name="T15" fmla="*/ 77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8" h="77" extrusionOk="0">
                  <a:moveTo>
                    <a:pt x="20" y="77"/>
                  </a:moveTo>
                  <a:cubicBezTo>
                    <a:pt x="15" y="72"/>
                    <a:pt x="6" y="67"/>
                    <a:pt x="4" y="60"/>
                  </a:cubicBezTo>
                  <a:cubicBezTo>
                    <a:pt x="0" y="47"/>
                    <a:pt x="11" y="41"/>
                    <a:pt x="22" y="39"/>
                  </a:cubicBezTo>
                  <a:cubicBezTo>
                    <a:pt x="66" y="30"/>
                    <a:pt x="111" y="22"/>
                    <a:pt x="155" y="14"/>
                  </a:cubicBezTo>
                  <a:cubicBezTo>
                    <a:pt x="179" y="9"/>
                    <a:pt x="202" y="4"/>
                    <a:pt x="226" y="1"/>
                  </a:cubicBezTo>
                  <a:cubicBezTo>
                    <a:pt x="232" y="0"/>
                    <a:pt x="244" y="7"/>
                    <a:pt x="246" y="13"/>
                  </a:cubicBezTo>
                  <a:cubicBezTo>
                    <a:pt x="248" y="18"/>
                    <a:pt x="241" y="32"/>
                    <a:pt x="235" y="33"/>
                  </a:cubicBezTo>
                  <a:cubicBezTo>
                    <a:pt x="165" y="48"/>
                    <a:pt x="95" y="62"/>
                    <a:pt x="20" y="77"/>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20" name="Freeform 105"/>
            <p:cNvSpPr/>
            <p:nvPr/>
          </p:nvSpPr>
          <p:spPr bwMode="auto">
            <a:xfrm>
              <a:off x="7061200" y="1970088"/>
              <a:ext cx="104775" cy="61913"/>
            </a:xfrm>
            <a:custGeom>
              <a:avLst/>
              <a:gdLst>
                <a:gd name="T0" fmla="*/ 243 w 253"/>
                <a:gd name="T1" fmla="*/ 0 h 75"/>
                <a:gd name="T2" fmla="*/ 234 w 253"/>
                <a:gd name="T3" fmla="*/ 37 h 75"/>
                <a:gd name="T4" fmla="*/ 12 w 253"/>
                <a:gd name="T5" fmla="*/ 75 h 75"/>
                <a:gd name="T6" fmla="*/ 20 w 253"/>
                <a:gd name="T7" fmla="*/ 38 h 75"/>
                <a:gd name="T8" fmla="*/ 243 w 253"/>
                <a:gd name="T9" fmla="*/ 0 h 75"/>
              </a:gdLst>
              <a:ahLst/>
              <a:cxnLst>
                <a:cxn ang="0">
                  <a:pos x="T0" y="T1"/>
                </a:cxn>
                <a:cxn ang="0">
                  <a:pos x="T2" y="T3"/>
                </a:cxn>
                <a:cxn ang="0">
                  <a:pos x="T4" y="T5"/>
                </a:cxn>
                <a:cxn ang="0">
                  <a:pos x="T6" y="T7"/>
                </a:cxn>
                <a:cxn ang="0">
                  <a:pos x="T8" y="T9"/>
                </a:cxn>
              </a:cxnLst>
              <a:rect l="0" t="0" r="r" b="b"/>
              <a:pathLst>
                <a:path w="253" h="75" extrusionOk="0">
                  <a:moveTo>
                    <a:pt x="243" y="0"/>
                  </a:moveTo>
                  <a:cubicBezTo>
                    <a:pt x="253" y="22"/>
                    <a:pt x="252" y="34"/>
                    <a:pt x="234" y="37"/>
                  </a:cubicBezTo>
                  <a:cubicBezTo>
                    <a:pt x="160" y="50"/>
                    <a:pt x="86" y="62"/>
                    <a:pt x="12" y="75"/>
                  </a:cubicBezTo>
                  <a:cubicBezTo>
                    <a:pt x="1" y="56"/>
                    <a:pt x="0" y="42"/>
                    <a:pt x="20" y="38"/>
                  </a:cubicBezTo>
                  <a:cubicBezTo>
                    <a:pt x="94" y="25"/>
                    <a:pt x="168" y="13"/>
                    <a:pt x="243" y="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21" name="Freeform 106"/>
            <p:cNvSpPr/>
            <p:nvPr/>
          </p:nvSpPr>
          <p:spPr bwMode="auto">
            <a:xfrm>
              <a:off x="6165850" y="2497138"/>
              <a:ext cx="57150" cy="184150"/>
            </a:xfrm>
            <a:custGeom>
              <a:avLst/>
              <a:gdLst>
                <a:gd name="T0" fmla="*/ 139 w 139"/>
                <a:gd name="T1" fmla="*/ 29 h 223"/>
                <a:gd name="T2" fmla="*/ 36 w 139"/>
                <a:gd name="T3" fmla="*/ 216 h 223"/>
                <a:gd name="T4" fmla="*/ 2 w 139"/>
                <a:gd name="T5" fmla="*/ 198 h 223"/>
                <a:gd name="T6" fmla="*/ 16 w 139"/>
                <a:gd name="T7" fmla="*/ 133 h 223"/>
                <a:gd name="T8" fmla="*/ 103 w 139"/>
                <a:gd name="T9" fmla="*/ 16 h 223"/>
                <a:gd name="T10" fmla="*/ 139 w 139"/>
                <a:gd name="T11" fmla="*/ 29 h 223"/>
              </a:gdLst>
              <a:ahLst/>
              <a:cxnLst>
                <a:cxn ang="0">
                  <a:pos x="T0" y="T1"/>
                </a:cxn>
                <a:cxn ang="0">
                  <a:pos x="T2" y="T3"/>
                </a:cxn>
                <a:cxn ang="0">
                  <a:pos x="T4" y="T5"/>
                </a:cxn>
                <a:cxn ang="0">
                  <a:pos x="T6" y="T7"/>
                </a:cxn>
                <a:cxn ang="0">
                  <a:pos x="T8" y="T9"/>
                </a:cxn>
                <a:cxn ang="0">
                  <a:pos x="T10" y="T11"/>
                </a:cxn>
              </a:cxnLst>
              <a:rect l="0" t="0" r="r" b="b"/>
              <a:pathLst>
                <a:path w="139" h="223" extrusionOk="0">
                  <a:moveTo>
                    <a:pt x="139" y="29"/>
                  </a:moveTo>
                  <a:cubicBezTo>
                    <a:pt x="84" y="79"/>
                    <a:pt x="33" y="134"/>
                    <a:pt x="36" y="216"/>
                  </a:cubicBezTo>
                  <a:cubicBezTo>
                    <a:pt x="6" y="223"/>
                    <a:pt x="0" y="221"/>
                    <a:pt x="2" y="198"/>
                  </a:cubicBezTo>
                  <a:cubicBezTo>
                    <a:pt x="4" y="176"/>
                    <a:pt x="9" y="154"/>
                    <a:pt x="16" y="133"/>
                  </a:cubicBezTo>
                  <a:cubicBezTo>
                    <a:pt x="33" y="85"/>
                    <a:pt x="66" y="49"/>
                    <a:pt x="103" y="16"/>
                  </a:cubicBezTo>
                  <a:cubicBezTo>
                    <a:pt x="120" y="0"/>
                    <a:pt x="130" y="6"/>
                    <a:pt x="139" y="29"/>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22" name="Freeform 107"/>
            <p:cNvSpPr/>
            <p:nvPr/>
          </p:nvSpPr>
          <p:spPr bwMode="auto">
            <a:xfrm>
              <a:off x="6677025" y="2116138"/>
              <a:ext cx="100013" cy="66675"/>
            </a:xfrm>
            <a:custGeom>
              <a:avLst/>
              <a:gdLst>
                <a:gd name="T0" fmla="*/ 228 w 246"/>
                <a:gd name="T1" fmla="*/ 0 h 82"/>
                <a:gd name="T2" fmla="*/ 242 w 246"/>
                <a:gd name="T3" fmla="*/ 17 h 82"/>
                <a:gd name="T4" fmla="*/ 224 w 246"/>
                <a:gd name="T5" fmla="*/ 37 h 82"/>
                <a:gd name="T6" fmla="*/ 72 w 246"/>
                <a:gd name="T7" fmla="*/ 71 h 82"/>
                <a:gd name="T8" fmla="*/ 21 w 246"/>
                <a:gd name="T9" fmla="*/ 81 h 82"/>
                <a:gd name="T10" fmla="*/ 0 w 246"/>
                <a:gd name="T11" fmla="*/ 69 h 82"/>
                <a:gd name="T12" fmla="*/ 14 w 246"/>
                <a:gd name="T13" fmla="*/ 49 h 82"/>
                <a:gd name="T14" fmla="*/ 44 w 246"/>
                <a:gd name="T15" fmla="*/ 41 h 82"/>
                <a:gd name="T16" fmla="*/ 199 w 246"/>
                <a:gd name="T17" fmla="*/ 6 h 82"/>
                <a:gd name="T18" fmla="*/ 228 w 246"/>
                <a:gd name="T1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6" h="82" extrusionOk="0">
                  <a:moveTo>
                    <a:pt x="228" y="0"/>
                  </a:moveTo>
                  <a:cubicBezTo>
                    <a:pt x="232" y="5"/>
                    <a:pt x="240" y="10"/>
                    <a:pt x="242" y="17"/>
                  </a:cubicBezTo>
                  <a:cubicBezTo>
                    <a:pt x="246" y="30"/>
                    <a:pt x="235" y="35"/>
                    <a:pt x="224" y="37"/>
                  </a:cubicBezTo>
                  <a:cubicBezTo>
                    <a:pt x="173" y="48"/>
                    <a:pt x="123" y="59"/>
                    <a:pt x="72" y="71"/>
                  </a:cubicBezTo>
                  <a:cubicBezTo>
                    <a:pt x="55" y="74"/>
                    <a:pt x="38" y="80"/>
                    <a:pt x="21" y="81"/>
                  </a:cubicBezTo>
                  <a:cubicBezTo>
                    <a:pt x="15" y="82"/>
                    <a:pt x="7" y="74"/>
                    <a:pt x="0" y="69"/>
                  </a:cubicBezTo>
                  <a:cubicBezTo>
                    <a:pt x="4" y="63"/>
                    <a:pt x="7" y="53"/>
                    <a:pt x="14" y="49"/>
                  </a:cubicBezTo>
                  <a:cubicBezTo>
                    <a:pt x="22" y="44"/>
                    <a:pt x="34" y="43"/>
                    <a:pt x="44" y="41"/>
                  </a:cubicBezTo>
                  <a:cubicBezTo>
                    <a:pt x="96" y="29"/>
                    <a:pt x="148" y="18"/>
                    <a:pt x="199" y="6"/>
                  </a:cubicBezTo>
                  <a:cubicBezTo>
                    <a:pt x="207" y="4"/>
                    <a:pt x="215" y="3"/>
                    <a:pt x="228" y="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23" name="Freeform 108"/>
            <p:cNvSpPr/>
            <p:nvPr/>
          </p:nvSpPr>
          <p:spPr bwMode="auto">
            <a:xfrm>
              <a:off x="6867524" y="2039938"/>
              <a:ext cx="103188" cy="61913"/>
            </a:xfrm>
            <a:custGeom>
              <a:avLst/>
              <a:gdLst>
                <a:gd name="T0" fmla="*/ 11 w 252"/>
                <a:gd name="T1" fmla="*/ 76 h 76"/>
                <a:gd name="T2" fmla="*/ 20 w 252"/>
                <a:gd name="T3" fmla="*/ 40 h 76"/>
                <a:gd name="T4" fmla="*/ 227 w 252"/>
                <a:gd name="T5" fmla="*/ 1 h 76"/>
                <a:gd name="T6" fmla="*/ 247 w 252"/>
                <a:gd name="T7" fmla="*/ 13 h 76"/>
                <a:gd name="T8" fmla="*/ 232 w 252"/>
                <a:gd name="T9" fmla="*/ 35 h 76"/>
                <a:gd name="T10" fmla="*/ 69 w 252"/>
                <a:gd name="T11" fmla="*/ 66 h 76"/>
                <a:gd name="T12" fmla="*/ 11 w 252"/>
                <a:gd name="T13" fmla="*/ 76 h 76"/>
              </a:gdLst>
              <a:ahLst/>
              <a:cxnLst>
                <a:cxn ang="0">
                  <a:pos x="T0" y="T1"/>
                </a:cxn>
                <a:cxn ang="0">
                  <a:pos x="T2" y="T3"/>
                </a:cxn>
                <a:cxn ang="0">
                  <a:pos x="T4" y="T5"/>
                </a:cxn>
                <a:cxn ang="0">
                  <a:pos x="T6" y="T7"/>
                </a:cxn>
                <a:cxn ang="0">
                  <a:pos x="T8" y="T9"/>
                </a:cxn>
                <a:cxn ang="0">
                  <a:pos x="T10" y="T11"/>
                </a:cxn>
                <a:cxn ang="0">
                  <a:pos x="T12" y="T13"/>
                </a:cxn>
              </a:cxnLst>
              <a:rect l="0" t="0" r="r" b="b"/>
              <a:pathLst>
                <a:path w="252" h="76" extrusionOk="0">
                  <a:moveTo>
                    <a:pt x="11" y="76"/>
                  </a:moveTo>
                  <a:cubicBezTo>
                    <a:pt x="0" y="57"/>
                    <a:pt x="0" y="44"/>
                    <a:pt x="20" y="40"/>
                  </a:cubicBezTo>
                  <a:cubicBezTo>
                    <a:pt x="89" y="26"/>
                    <a:pt x="158" y="13"/>
                    <a:pt x="227" y="1"/>
                  </a:cubicBezTo>
                  <a:cubicBezTo>
                    <a:pt x="233" y="0"/>
                    <a:pt x="245" y="7"/>
                    <a:pt x="247" y="13"/>
                  </a:cubicBezTo>
                  <a:cubicBezTo>
                    <a:pt x="252" y="24"/>
                    <a:pt x="245" y="32"/>
                    <a:pt x="232" y="35"/>
                  </a:cubicBezTo>
                  <a:cubicBezTo>
                    <a:pt x="178" y="45"/>
                    <a:pt x="123" y="56"/>
                    <a:pt x="69" y="66"/>
                  </a:cubicBezTo>
                  <a:cubicBezTo>
                    <a:pt x="50" y="70"/>
                    <a:pt x="30" y="73"/>
                    <a:pt x="11" y="76"/>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24" name="Freeform 109"/>
            <p:cNvSpPr/>
            <p:nvPr/>
          </p:nvSpPr>
          <p:spPr bwMode="auto">
            <a:xfrm>
              <a:off x="6296024" y="2322513"/>
              <a:ext cx="101600" cy="98425"/>
            </a:xfrm>
            <a:custGeom>
              <a:avLst/>
              <a:gdLst>
                <a:gd name="T0" fmla="*/ 19 w 245"/>
                <a:gd name="T1" fmla="*/ 120 h 120"/>
                <a:gd name="T2" fmla="*/ 18 w 245"/>
                <a:gd name="T3" fmla="*/ 84 h 120"/>
                <a:gd name="T4" fmla="*/ 217 w 245"/>
                <a:gd name="T5" fmla="*/ 2 h 120"/>
                <a:gd name="T6" fmla="*/ 239 w 245"/>
                <a:gd name="T7" fmla="*/ 11 h 120"/>
                <a:gd name="T8" fmla="*/ 227 w 245"/>
                <a:gd name="T9" fmla="*/ 35 h 120"/>
                <a:gd name="T10" fmla="*/ 171 w 245"/>
                <a:gd name="T11" fmla="*/ 56 h 120"/>
                <a:gd name="T12" fmla="*/ 19 w 245"/>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45" h="120" extrusionOk="0">
                  <a:moveTo>
                    <a:pt x="19" y="120"/>
                  </a:moveTo>
                  <a:cubicBezTo>
                    <a:pt x="6" y="104"/>
                    <a:pt x="0" y="92"/>
                    <a:pt x="18" y="84"/>
                  </a:cubicBezTo>
                  <a:cubicBezTo>
                    <a:pt x="84" y="56"/>
                    <a:pt x="150" y="28"/>
                    <a:pt x="217" y="2"/>
                  </a:cubicBezTo>
                  <a:cubicBezTo>
                    <a:pt x="222" y="0"/>
                    <a:pt x="235" y="5"/>
                    <a:pt x="239" y="11"/>
                  </a:cubicBezTo>
                  <a:cubicBezTo>
                    <a:pt x="245" y="22"/>
                    <a:pt x="239" y="30"/>
                    <a:pt x="227" y="35"/>
                  </a:cubicBezTo>
                  <a:cubicBezTo>
                    <a:pt x="208" y="42"/>
                    <a:pt x="189" y="49"/>
                    <a:pt x="171" y="56"/>
                  </a:cubicBezTo>
                  <a:cubicBezTo>
                    <a:pt x="121" y="77"/>
                    <a:pt x="71" y="98"/>
                    <a:pt x="19" y="1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25" name="Freeform 110"/>
            <p:cNvSpPr/>
            <p:nvPr/>
          </p:nvSpPr>
          <p:spPr bwMode="auto">
            <a:xfrm>
              <a:off x="7839075" y="1689100"/>
              <a:ext cx="103188" cy="73025"/>
            </a:xfrm>
            <a:custGeom>
              <a:avLst/>
              <a:gdLst>
                <a:gd name="T0" fmla="*/ 241 w 251"/>
                <a:gd name="T1" fmla="*/ 2 h 88"/>
                <a:gd name="T2" fmla="*/ 228 w 251"/>
                <a:gd name="T3" fmla="*/ 36 h 88"/>
                <a:gd name="T4" fmla="*/ 31 w 251"/>
                <a:gd name="T5" fmla="*/ 85 h 88"/>
                <a:gd name="T6" fmla="*/ 3 w 251"/>
                <a:gd name="T7" fmla="*/ 72 h 88"/>
                <a:gd name="T8" fmla="*/ 21 w 251"/>
                <a:gd name="T9" fmla="*/ 51 h 88"/>
                <a:gd name="T10" fmla="*/ 222 w 251"/>
                <a:gd name="T11" fmla="*/ 1 h 88"/>
                <a:gd name="T12" fmla="*/ 241 w 251"/>
                <a:gd name="T13" fmla="*/ 2 h 88"/>
              </a:gdLst>
              <a:ahLst/>
              <a:cxnLst>
                <a:cxn ang="0">
                  <a:pos x="T0" y="T1"/>
                </a:cxn>
                <a:cxn ang="0">
                  <a:pos x="T2" y="T3"/>
                </a:cxn>
                <a:cxn ang="0">
                  <a:pos x="T4" y="T5"/>
                </a:cxn>
                <a:cxn ang="0">
                  <a:pos x="T6" y="T7"/>
                </a:cxn>
                <a:cxn ang="0">
                  <a:pos x="T8" y="T9"/>
                </a:cxn>
                <a:cxn ang="0">
                  <a:pos x="T10" y="T11"/>
                </a:cxn>
                <a:cxn ang="0">
                  <a:pos x="T12" y="T13"/>
                </a:cxn>
              </a:cxnLst>
              <a:rect l="0" t="0" r="r" b="b"/>
              <a:pathLst>
                <a:path w="251" h="88" extrusionOk="0">
                  <a:moveTo>
                    <a:pt x="241" y="2"/>
                  </a:moveTo>
                  <a:cubicBezTo>
                    <a:pt x="251" y="23"/>
                    <a:pt x="243" y="32"/>
                    <a:pt x="228" y="36"/>
                  </a:cubicBezTo>
                  <a:cubicBezTo>
                    <a:pt x="162" y="52"/>
                    <a:pt x="97" y="69"/>
                    <a:pt x="31" y="85"/>
                  </a:cubicBezTo>
                  <a:cubicBezTo>
                    <a:pt x="19" y="87"/>
                    <a:pt x="7" y="88"/>
                    <a:pt x="3" y="72"/>
                  </a:cubicBezTo>
                  <a:cubicBezTo>
                    <a:pt x="0" y="57"/>
                    <a:pt x="11" y="53"/>
                    <a:pt x="21" y="51"/>
                  </a:cubicBezTo>
                  <a:cubicBezTo>
                    <a:pt x="88" y="34"/>
                    <a:pt x="155" y="17"/>
                    <a:pt x="222" y="1"/>
                  </a:cubicBezTo>
                  <a:cubicBezTo>
                    <a:pt x="228" y="0"/>
                    <a:pt x="234" y="2"/>
                    <a:pt x="241" y="2"/>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26" name="Freeform 111"/>
            <p:cNvSpPr/>
            <p:nvPr/>
          </p:nvSpPr>
          <p:spPr bwMode="auto">
            <a:xfrm>
              <a:off x="8029575" y="1565275"/>
              <a:ext cx="100013" cy="92075"/>
            </a:xfrm>
            <a:custGeom>
              <a:avLst/>
              <a:gdLst>
                <a:gd name="T0" fmla="*/ 228 w 244"/>
                <a:gd name="T1" fmla="*/ 0 h 111"/>
                <a:gd name="T2" fmla="*/ 224 w 244"/>
                <a:gd name="T3" fmla="*/ 37 h 111"/>
                <a:gd name="T4" fmla="*/ 29 w 244"/>
                <a:gd name="T5" fmla="*/ 107 h 111"/>
                <a:gd name="T6" fmla="*/ 14 w 244"/>
                <a:gd name="T7" fmla="*/ 109 h 111"/>
                <a:gd name="T8" fmla="*/ 2 w 244"/>
                <a:gd name="T9" fmla="*/ 95 h 111"/>
                <a:gd name="T10" fmla="*/ 5 w 244"/>
                <a:gd name="T11" fmla="*/ 81 h 111"/>
                <a:gd name="T12" fmla="*/ 19 w 244"/>
                <a:gd name="T13" fmla="*/ 74 h 111"/>
                <a:gd name="T14" fmla="*/ 228 w 244"/>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11" extrusionOk="0">
                  <a:moveTo>
                    <a:pt x="228" y="0"/>
                  </a:moveTo>
                  <a:cubicBezTo>
                    <a:pt x="239" y="17"/>
                    <a:pt x="244" y="30"/>
                    <a:pt x="224" y="37"/>
                  </a:cubicBezTo>
                  <a:cubicBezTo>
                    <a:pt x="159" y="61"/>
                    <a:pt x="94" y="84"/>
                    <a:pt x="29" y="107"/>
                  </a:cubicBezTo>
                  <a:cubicBezTo>
                    <a:pt x="25" y="109"/>
                    <a:pt x="18" y="111"/>
                    <a:pt x="14" y="109"/>
                  </a:cubicBezTo>
                  <a:cubicBezTo>
                    <a:pt x="9" y="106"/>
                    <a:pt x="4" y="101"/>
                    <a:pt x="2" y="95"/>
                  </a:cubicBezTo>
                  <a:cubicBezTo>
                    <a:pt x="0" y="92"/>
                    <a:pt x="2" y="85"/>
                    <a:pt x="5" y="81"/>
                  </a:cubicBezTo>
                  <a:cubicBezTo>
                    <a:pt x="8" y="78"/>
                    <a:pt x="14" y="75"/>
                    <a:pt x="19" y="74"/>
                  </a:cubicBezTo>
                  <a:cubicBezTo>
                    <a:pt x="87" y="49"/>
                    <a:pt x="156" y="25"/>
                    <a:pt x="228" y="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27" name="Freeform 112"/>
            <p:cNvSpPr/>
            <p:nvPr/>
          </p:nvSpPr>
          <p:spPr bwMode="auto">
            <a:xfrm>
              <a:off x="7735888" y="1001713"/>
              <a:ext cx="71438" cy="44450"/>
            </a:xfrm>
            <a:custGeom>
              <a:avLst/>
              <a:gdLst>
                <a:gd name="T0" fmla="*/ 172 w 172"/>
                <a:gd name="T1" fmla="*/ 45 h 54"/>
                <a:gd name="T2" fmla="*/ 157 w 172"/>
                <a:gd name="T3" fmla="*/ 53 h 54"/>
                <a:gd name="T4" fmla="*/ 0 w 172"/>
                <a:gd name="T5" fmla="*/ 16 h 54"/>
                <a:gd name="T6" fmla="*/ 16 w 172"/>
                <a:gd name="T7" fmla="*/ 0 h 54"/>
                <a:gd name="T8" fmla="*/ 171 w 172"/>
                <a:gd name="T9" fmla="*/ 33 h 54"/>
                <a:gd name="T10" fmla="*/ 172 w 172"/>
                <a:gd name="T11" fmla="*/ 45 h 54"/>
              </a:gdLst>
              <a:ahLst/>
              <a:cxnLst>
                <a:cxn ang="0">
                  <a:pos x="T0" y="T1"/>
                </a:cxn>
                <a:cxn ang="0">
                  <a:pos x="T2" y="T3"/>
                </a:cxn>
                <a:cxn ang="0">
                  <a:pos x="T4" y="T5"/>
                </a:cxn>
                <a:cxn ang="0">
                  <a:pos x="T6" y="T7"/>
                </a:cxn>
                <a:cxn ang="0">
                  <a:pos x="T8" y="T9"/>
                </a:cxn>
                <a:cxn ang="0">
                  <a:pos x="T10" y="T11"/>
                </a:cxn>
              </a:cxnLst>
              <a:rect l="0" t="0" r="r" b="b"/>
              <a:pathLst>
                <a:path w="172" h="54" extrusionOk="0">
                  <a:moveTo>
                    <a:pt x="172" y="45"/>
                  </a:moveTo>
                  <a:cubicBezTo>
                    <a:pt x="167" y="48"/>
                    <a:pt x="161" y="54"/>
                    <a:pt x="157" y="53"/>
                  </a:cubicBezTo>
                  <a:cubicBezTo>
                    <a:pt x="105" y="45"/>
                    <a:pt x="54" y="35"/>
                    <a:pt x="0" y="16"/>
                  </a:cubicBezTo>
                  <a:cubicBezTo>
                    <a:pt x="8" y="8"/>
                    <a:pt x="12" y="0"/>
                    <a:pt x="16" y="0"/>
                  </a:cubicBezTo>
                  <a:cubicBezTo>
                    <a:pt x="69" y="3"/>
                    <a:pt x="120" y="19"/>
                    <a:pt x="171" y="33"/>
                  </a:cubicBezTo>
                  <a:cubicBezTo>
                    <a:pt x="172" y="37"/>
                    <a:pt x="172" y="41"/>
                    <a:pt x="172" y="45"/>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28" name="Freeform 113"/>
            <p:cNvSpPr/>
            <p:nvPr/>
          </p:nvSpPr>
          <p:spPr bwMode="auto">
            <a:xfrm>
              <a:off x="7480299" y="890588"/>
              <a:ext cx="71438" cy="44450"/>
            </a:xfrm>
            <a:custGeom>
              <a:avLst/>
              <a:gdLst>
                <a:gd name="T0" fmla="*/ 171 w 171"/>
                <a:gd name="T1" fmla="*/ 35 h 54"/>
                <a:gd name="T2" fmla="*/ 150 w 171"/>
                <a:gd name="T3" fmla="*/ 53 h 54"/>
                <a:gd name="T4" fmla="*/ 9 w 171"/>
                <a:gd name="T5" fmla="*/ 25 h 54"/>
                <a:gd name="T6" fmla="*/ 1 w 171"/>
                <a:gd name="T7" fmla="*/ 10 h 54"/>
                <a:gd name="T8" fmla="*/ 14 w 171"/>
                <a:gd name="T9" fmla="*/ 0 h 54"/>
                <a:gd name="T10" fmla="*/ 171 w 171"/>
                <a:gd name="T11" fmla="*/ 35 h 54"/>
              </a:gdLst>
              <a:ahLst/>
              <a:cxnLst>
                <a:cxn ang="0">
                  <a:pos x="T0" y="T1"/>
                </a:cxn>
                <a:cxn ang="0">
                  <a:pos x="T2" y="T3"/>
                </a:cxn>
                <a:cxn ang="0">
                  <a:pos x="T4" y="T5"/>
                </a:cxn>
                <a:cxn ang="0">
                  <a:pos x="T6" y="T7"/>
                </a:cxn>
                <a:cxn ang="0">
                  <a:pos x="T8" y="T9"/>
                </a:cxn>
                <a:cxn ang="0">
                  <a:pos x="T10" y="T11"/>
                </a:cxn>
              </a:cxnLst>
              <a:rect l="0" t="0" r="r" b="b"/>
              <a:pathLst>
                <a:path w="171" h="54" extrusionOk="0">
                  <a:moveTo>
                    <a:pt x="171" y="35"/>
                  </a:moveTo>
                  <a:cubicBezTo>
                    <a:pt x="160" y="45"/>
                    <a:pt x="154" y="54"/>
                    <a:pt x="150" y="53"/>
                  </a:cubicBezTo>
                  <a:cubicBezTo>
                    <a:pt x="103" y="45"/>
                    <a:pt x="56" y="35"/>
                    <a:pt x="9" y="25"/>
                  </a:cubicBezTo>
                  <a:cubicBezTo>
                    <a:pt x="5" y="24"/>
                    <a:pt x="0" y="15"/>
                    <a:pt x="1" y="10"/>
                  </a:cubicBezTo>
                  <a:cubicBezTo>
                    <a:pt x="1" y="6"/>
                    <a:pt x="10" y="0"/>
                    <a:pt x="14" y="0"/>
                  </a:cubicBezTo>
                  <a:cubicBezTo>
                    <a:pt x="64" y="10"/>
                    <a:pt x="115" y="17"/>
                    <a:pt x="171" y="35"/>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29" name="Freeform 114"/>
            <p:cNvSpPr/>
            <p:nvPr/>
          </p:nvSpPr>
          <p:spPr bwMode="auto">
            <a:xfrm>
              <a:off x="7610475" y="942975"/>
              <a:ext cx="68263" cy="46038"/>
            </a:xfrm>
            <a:custGeom>
              <a:avLst/>
              <a:gdLst>
                <a:gd name="T0" fmla="*/ 167 w 167"/>
                <a:gd name="T1" fmla="*/ 46 h 56"/>
                <a:gd name="T2" fmla="*/ 149 w 167"/>
                <a:gd name="T3" fmla="*/ 55 h 56"/>
                <a:gd name="T4" fmla="*/ 10 w 167"/>
                <a:gd name="T5" fmla="*/ 25 h 56"/>
                <a:gd name="T6" fmla="*/ 0 w 167"/>
                <a:gd name="T7" fmla="*/ 11 h 56"/>
                <a:gd name="T8" fmla="*/ 14 w 167"/>
                <a:gd name="T9" fmla="*/ 1 h 56"/>
                <a:gd name="T10" fmla="*/ 153 w 167"/>
                <a:gd name="T11" fmla="*/ 31 h 56"/>
                <a:gd name="T12" fmla="*/ 167 w 167"/>
                <a:gd name="T13" fmla="*/ 46 h 56"/>
              </a:gdLst>
              <a:ahLst/>
              <a:cxnLst>
                <a:cxn ang="0">
                  <a:pos x="T0" y="T1"/>
                </a:cxn>
                <a:cxn ang="0">
                  <a:pos x="T2" y="T3"/>
                </a:cxn>
                <a:cxn ang="0">
                  <a:pos x="T4" y="T5"/>
                </a:cxn>
                <a:cxn ang="0">
                  <a:pos x="T6" y="T7"/>
                </a:cxn>
                <a:cxn ang="0">
                  <a:pos x="T8" y="T9"/>
                </a:cxn>
                <a:cxn ang="0">
                  <a:pos x="T10" y="T11"/>
                </a:cxn>
                <a:cxn ang="0">
                  <a:pos x="T12" y="T13"/>
                </a:cxn>
              </a:cxnLst>
              <a:rect l="0" t="0" r="r" b="b"/>
              <a:pathLst>
                <a:path w="167" h="56" extrusionOk="0">
                  <a:moveTo>
                    <a:pt x="167" y="46"/>
                  </a:moveTo>
                  <a:cubicBezTo>
                    <a:pt x="159" y="50"/>
                    <a:pt x="153" y="56"/>
                    <a:pt x="149" y="55"/>
                  </a:cubicBezTo>
                  <a:cubicBezTo>
                    <a:pt x="102" y="46"/>
                    <a:pt x="56" y="36"/>
                    <a:pt x="10" y="25"/>
                  </a:cubicBezTo>
                  <a:cubicBezTo>
                    <a:pt x="5" y="24"/>
                    <a:pt x="0" y="15"/>
                    <a:pt x="0" y="11"/>
                  </a:cubicBezTo>
                  <a:cubicBezTo>
                    <a:pt x="1" y="7"/>
                    <a:pt x="10" y="0"/>
                    <a:pt x="14" y="1"/>
                  </a:cubicBezTo>
                  <a:cubicBezTo>
                    <a:pt x="61" y="10"/>
                    <a:pt x="107" y="20"/>
                    <a:pt x="153" y="31"/>
                  </a:cubicBezTo>
                  <a:cubicBezTo>
                    <a:pt x="158" y="32"/>
                    <a:pt x="161" y="39"/>
                    <a:pt x="167" y="46"/>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30" name="Freeform 115"/>
            <p:cNvSpPr/>
            <p:nvPr/>
          </p:nvSpPr>
          <p:spPr bwMode="auto">
            <a:xfrm>
              <a:off x="7351713" y="835025"/>
              <a:ext cx="71438" cy="46038"/>
            </a:xfrm>
            <a:custGeom>
              <a:avLst/>
              <a:gdLst>
                <a:gd name="T0" fmla="*/ 8 w 175"/>
                <a:gd name="T1" fmla="*/ 0 h 57"/>
                <a:gd name="T2" fmla="*/ 175 w 175"/>
                <a:gd name="T3" fmla="*/ 41 h 57"/>
                <a:gd name="T4" fmla="*/ 151 w 175"/>
                <a:gd name="T5" fmla="*/ 56 h 57"/>
                <a:gd name="T6" fmla="*/ 14 w 175"/>
                <a:gd name="T7" fmla="*/ 27 h 57"/>
                <a:gd name="T8" fmla="*/ 0 w 175"/>
                <a:gd name="T9" fmla="*/ 10 h 57"/>
                <a:gd name="T10" fmla="*/ 8 w 175"/>
                <a:gd name="T11" fmla="*/ 0 h 57"/>
              </a:gdLst>
              <a:ahLst/>
              <a:cxnLst>
                <a:cxn ang="0">
                  <a:pos x="T0" y="T1"/>
                </a:cxn>
                <a:cxn ang="0">
                  <a:pos x="T2" y="T3"/>
                </a:cxn>
                <a:cxn ang="0">
                  <a:pos x="T4" y="T5"/>
                </a:cxn>
                <a:cxn ang="0">
                  <a:pos x="T6" y="T7"/>
                </a:cxn>
                <a:cxn ang="0">
                  <a:pos x="T8" y="T9"/>
                </a:cxn>
                <a:cxn ang="0">
                  <a:pos x="T10" y="T11"/>
                </a:cxn>
              </a:cxnLst>
              <a:rect l="0" t="0" r="r" b="b"/>
              <a:pathLst>
                <a:path w="175" h="57" extrusionOk="0">
                  <a:moveTo>
                    <a:pt x="8" y="0"/>
                  </a:moveTo>
                  <a:cubicBezTo>
                    <a:pt x="61" y="10"/>
                    <a:pt x="115" y="19"/>
                    <a:pt x="175" y="41"/>
                  </a:cubicBezTo>
                  <a:cubicBezTo>
                    <a:pt x="162" y="50"/>
                    <a:pt x="155" y="57"/>
                    <a:pt x="151" y="56"/>
                  </a:cubicBezTo>
                  <a:cubicBezTo>
                    <a:pt x="105" y="47"/>
                    <a:pt x="60" y="38"/>
                    <a:pt x="14" y="27"/>
                  </a:cubicBezTo>
                  <a:cubicBezTo>
                    <a:pt x="8" y="25"/>
                    <a:pt x="5" y="16"/>
                    <a:pt x="0" y="10"/>
                  </a:cubicBezTo>
                  <a:cubicBezTo>
                    <a:pt x="3" y="7"/>
                    <a:pt x="5" y="3"/>
                    <a:pt x="8" y="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31" name="Freeform 116"/>
            <p:cNvSpPr/>
            <p:nvPr/>
          </p:nvSpPr>
          <p:spPr bwMode="auto">
            <a:xfrm>
              <a:off x="7226300" y="760413"/>
              <a:ext cx="65088" cy="60325"/>
            </a:xfrm>
            <a:custGeom>
              <a:avLst/>
              <a:gdLst>
                <a:gd name="T0" fmla="*/ 160 w 160"/>
                <a:gd name="T1" fmla="*/ 56 h 74"/>
                <a:gd name="T2" fmla="*/ 135 w 160"/>
                <a:gd name="T3" fmla="*/ 70 h 74"/>
                <a:gd name="T4" fmla="*/ 15 w 160"/>
                <a:gd name="T5" fmla="*/ 28 h 74"/>
                <a:gd name="T6" fmla="*/ 8 w 160"/>
                <a:gd name="T7" fmla="*/ 25 h 74"/>
                <a:gd name="T8" fmla="*/ 0 w 160"/>
                <a:gd name="T9" fmla="*/ 9 h 74"/>
                <a:gd name="T10" fmla="*/ 19 w 160"/>
                <a:gd name="T11" fmla="*/ 2 h 74"/>
                <a:gd name="T12" fmla="*/ 74 w 160"/>
                <a:gd name="T13" fmla="*/ 22 h 74"/>
                <a:gd name="T14" fmla="*/ 138 w 160"/>
                <a:gd name="T15" fmla="*/ 43 h 74"/>
                <a:gd name="T16" fmla="*/ 160 w 160"/>
                <a:gd name="T1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74" extrusionOk="0">
                  <a:moveTo>
                    <a:pt x="160" y="56"/>
                  </a:moveTo>
                  <a:cubicBezTo>
                    <a:pt x="156" y="74"/>
                    <a:pt x="145" y="74"/>
                    <a:pt x="135" y="70"/>
                  </a:cubicBezTo>
                  <a:cubicBezTo>
                    <a:pt x="95" y="57"/>
                    <a:pt x="55" y="43"/>
                    <a:pt x="15" y="28"/>
                  </a:cubicBezTo>
                  <a:cubicBezTo>
                    <a:pt x="13" y="28"/>
                    <a:pt x="9" y="27"/>
                    <a:pt x="8" y="25"/>
                  </a:cubicBezTo>
                  <a:cubicBezTo>
                    <a:pt x="5" y="20"/>
                    <a:pt x="2" y="14"/>
                    <a:pt x="0" y="9"/>
                  </a:cubicBezTo>
                  <a:cubicBezTo>
                    <a:pt x="6" y="6"/>
                    <a:pt x="13" y="0"/>
                    <a:pt x="19" y="2"/>
                  </a:cubicBezTo>
                  <a:cubicBezTo>
                    <a:pt x="38" y="7"/>
                    <a:pt x="56" y="16"/>
                    <a:pt x="74" y="22"/>
                  </a:cubicBezTo>
                  <a:cubicBezTo>
                    <a:pt x="96" y="30"/>
                    <a:pt x="117" y="36"/>
                    <a:pt x="138" y="43"/>
                  </a:cubicBezTo>
                  <a:cubicBezTo>
                    <a:pt x="146" y="46"/>
                    <a:pt x="153" y="52"/>
                    <a:pt x="160" y="56"/>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32" name="Freeform 117"/>
            <p:cNvSpPr/>
            <p:nvPr/>
          </p:nvSpPr>
          <p:spPr bwMode="auto">
            <a:xfrm>
              <a:off x="8166100" y="1408113"/>
              <a:ext cx="42863" cy="109538"/>
            </a:xfrm>
            <a:custGeom>
              <a:avLst/>
              <a:gdLst>
                <a:gd name="T0" fmla="*/ 0 w 103"/>
                <a:gd name="T1" fmla="*/ 133 h 133"/>
                <a:gd name="T2" fmla="*/ 13 w 103"/>
                <a:gd name="T3" fmla="*/ 109 h 133"/>
                <a:gd name="T4" fmla="*/ 78 w 103"/>
                <a:gd name="T5" fmla="*/ 11 h 133"/>
                <a:gd name="T6" fmla="*/ 95 w 103"/>
                <a:gd name="T7" fmla="*/ 0 h 133"/>
                <a:gd name="T8" fmla="*/ 103 w 103"/>
                <a:gd name="T9" fmla="*/ 20 h 133"/>
                <a:gd name="T10" fmla="*/ 0 w 103"/>
                <a:gd name="T11" fmla="*/ 133 h 133"/>
              </a:gdLst>
              <a:ahLst/>
              <a:cxnLst>
                <a:cxn ang="0">
                  <a:pos x="T0" y="T1"/>
                </a:cxn>
                <a:cxn ang="0">
                  <a:pos x="T2" y="T3"/>
                </a:cxn>
                <a:cxn ang="0">
                  <a:pos x="T4" y="T5"/>
                </a:cxn>
                <a:cxn ang="0">
                  <a:pos x="T6" y="T7"/>
                </a:cxn>
                <a:cxn ang="0">
                  <a:pos x="T8" y="T9"/>
                </a:cxn>
                <a:cxn ang="0">
                  <a:pos x="T10" y="T11"/>
                </a:cxn>
              </a:cxnLst>
              <a:rect l="0" t="0" r="r" b="b"/>
              <a:pathLst>
                <a:path w="103" h="133" extrusionOk="0">
                  <a:moveTo>
                    <a:pt x="0" y="133"/>
                  </a:moveTo>
                  <a:cubicBezTo>
                    <a:pt x="5" y="125"/>
                    <a:pt x="7" y="115"/>
                    <a:pt x="13" y="109"/>
                  </a:cubicBezTo>
                  <a:cubicBezTo>
                    <a:pt x="42" y="81"/>
                    <a:pt x="68" y="52"/>
                    <a:pt x="78" y="11"/>
                  </a:cubicBezTo>
                  <a:cubicBezTo>
                    <a:pt x="79" y="6"/>
                    <a:pt x="89" y="3"/>
                    <a:pt x="95" y="0"/>
                  </a:cubicBezTo>
                  <a:cubicBezTo>
                    <a:pt x="98" y="6"/>
                    <a:pt x="103" y="13"/>
                    <a:pt x="103" y="20"/>
                  </a:cubicBezTo>
                  <a:cubicBezTo>
                    <a:pt x="100" y="60"/>
                    <a:pt x="49" y="123"/>
                    <a:pt x="0" y="133"/>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33" name="Freeform 118"/>
            <p:cNvSpPr/>
            <p:nvPr/>
          </p:nvSpPr>
          <p:spPr bwMode="auto">
            <a:xfrm>
              <a:off x="7864475" y="1058863"/>
              <a:ext cx="68263" cy="50800"/>
            </a:xfrm>
            <a:custGeom>
              <a:avLst/>
              <a:gdLst>
                <a:gd name="T0" fmla="*/ 0 w 168"/>
                <a:gd name="T1" fmla="*/ 8 h 61"/>
                <a:gd name="T2" fmla="*/ 30 w 168"/>
                <a:gd name="T3" fmla="*/ 2 h 61"/>
                <a:gd name="T4" fmla="*/ 152 w 168"/>
                <a:gd name="T5" fmla="*/ 34 h 61"/>
                <a:gd name="T6" fmla="*/ 168 w 168"/>
                <a:gd name="T7" fmla="*/ 53 h 61"/>
                <a:gd name="T8" fmla="*/ 148 w 168"/>
                <a:gd name="T9" fmla="*/ 60 h 61"/>
                <a:gd name="T10" fmla="*/ 14 w 168"/>
                <a:gd name="T11" fmla="*/ 24 h 61"/>
                <a:gd name="T12" fmla="*/ 0 w 168"/>
                <a:gd name="T13" fmla="*/ 8 h 61"/>
              </a:gdLst>
              <a:ahLst/>
              <a:cxnLst>
                <a:cxn ang="0">
                  <a:pos x="T0" y="T1"/>
                </a:cxn>
                <a:cxn ang="0">
                  <a:pos x="T2" y="T3"/>
                </a:cxn>
                <a:cxn ang="0">
                  <a:pos x="T4" y="T5"/>
                </a:cxn>
                <a:cxn ang="0">
                  <a:pos x="T6" y="T7"/>
                </a:cxn>
                <a:cxn ang="0">
                  <a:pos x="T8" y="T9"/>
                </a:cxn>
                <a:cxn ang="0">
                  <a:pos x="T10" y="T11"/>
                </a:cxn>
                <a:cxn ang="0">
                  <a:pos x="T12" y="T13"/>
                </a:cxn>
              </a:cxnLst>
              <a:rect l="0" t="0" r="r" b="b"/>
              <a:pathLst>
                <a:path w="168" h="61" extrusionOk="0">
                  <a:moveTo>
                    <a:pt x="0" y="8"/>
                  </a:moveTo>
                  <a:cubicBezTo>
                    <a:pt x="14" y="5"/>
                    <a:pt x="23" y="0"/>
                    <a:pt x="30" y="2"/>
                  </a:cubicBezTo>
                  <a:cubicBezTo>
                    <a:pt x="71" y="12"/>
                    <a:pt x="112" y="22"/>
                    <a:pt x="152" y="34"/>
                  </a:cubicBezTo>
                  <a:cubicBezTo>
                    <a:pt x="159" y="36"/>
                    <a:pt x="163" y="46"/>
                    <a:pt x="168" y="53"/>
                  </a:cubicBezTo>
                  <a:cubicBezTo>
                    <a:pt x="161" y="55"/>
                    <a:pt x="154" y="61"/>
                    <a:pt x="148" y="60"/>
                  </a:cubicBezTo>
                  <a:cubicBezTo>
                    <a:pt x="103" y="49"/>
                    <a:pt x="59" y="36"/>
                    <a:pt x="14" y="24"/>
                  </a:cubicBezTo>
                  <a:cubicBezTo>
                    <a:pt x="11" y="23"/>
                    <a:pt x="9" y="18"/>
                    <a:pt x="0" y="8"/>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34" name="Freeform 119"/>
            <p:cNvSpPr/>
            <p:nvPr/>
          </p:nvSpPr>
          <p:spPr bwMode="auto">
            <a:xfrm>
              <a:off x="7993063" y="1130300"/>
              <a:ext cx="66675" cy="58738"/>
            </a:xfrm>
            <a:custGeom>
              <a:avLst/>
              <a:gdLst>
                <a:gd name="T0" fmla="*/ 5 w 161"/>
                <a:gd name="T1" fmla="*/ 0 h 72"/>
                <a:gd name="T2" fmla="*/ 161 w 161"/>
                <a:gd name="T3" fmla="*/ 51 h 72"/>
                <a:gd name="T4" fmla="*/ 139 w 161"/>
                <a:gd name="T5" fmla="*/ 69 h 72"/>
                <a:gd name="T6" fmla="*/ 15 w 161"/>
                <a:gd name="T7" fmla="*/ 26 h 72"/>
                <a:gd name="T8" fmla="*/ 0 w 161"/>
                <a:gd name="T9" fmla="*/ 9 h 72"/>
                <a:gd name="T10" fmla="*/ 5 w 161"/>
                <a:gd name="T11" fmla="*/ 0 h 72"/>
              </a:gdLst>
              <a:ahLst/>
              <a:cxnLst>
                <a:cxn ang="0">
                  <a:pos x="T0" y="T1"/>
                </a:cxn>
                <a:cxn ang="0">
                  <a:pos x="T2" y="T3"/>
                </a:cxn>
                <a:cxn ang="0">
                  <a:pos x="T4" y="T5"/>
                </a:cxn>
                <a:cxn ang="0">
                  <a:pos x="T6" y="T7"/>
                </a:cxn>
                <a:cxn ang="0">
                  <a:pos x="T8" y="T9"/>
                </a:cxn>
                <a:cxn ang="0">
                  <a:pos x="T10" y="T11"/>
                </a:cxn>
              </a:cxnLst>
              <a:rect l="0" t="0" r="r" b="b"/>
              <a:pathLst>
                <a:path w="161" h="72" extrusionOk="0">
                  <a:moveTo>
                    <a:pt x="5" y="0"/>
                  </a:moveTo>
                  <a:cubicBezTo>
                    <a:pt x="60" y="9"/>
                    <a:pt x="111" y="29"/>
                    <a:pt x="161" y="51"/>
                  </a:cubicBezTo>
                  <a:cubicBezTo>
                    <a:pt x="161" y="71"/>
                    <a:pt x="150" y="72"/>
                    <a:pt x="139" y="69"/>
                  </a:cubicBezTo>
                  <a:cubicBezTo>
                    <a:pt x="98" y="55"/>
                    <a:pt x="56" y="41"/>
                    <a:pt x="15" y="26"/>
                  </a:cubicBezTo>
                  <a:cubicBezTo>
                    <a:pt x="9" y="24"/>
                    <a:pt x="5" y="15"/>
                    <a:pt x="0" y="9"/>
                  </a:cubicBezTo>
                  <a:cubicBezTo>
                    <a:pt x="2" y="6"/>
                    <a:pt x="3" y="3"/>
                    <a:pt x="5" y="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35" name="Freeform 120"/>
            <p:cNvSpPr/>
            <p:nvPr/>
          </p:nvSpPr>
          <p:spPr bwMode="auto">
            <a:xfrm>
              <a:off x="8112125" y="1225550"/>
              <a:ext cx="63500" cy="79375"/>
            </a:xfrm>
            <a:custGeom>
              <a:avLst/>
              <a:gdLst>
                <a:gd name="T0" fmla="*/ 0 w 153"/>
                <a:gd name="T1" fmla="*/ 12 h 97"/>
                <a:gd name="T2" fmla="*/ 28 w 153"/>
                <a:gd name="T3" fmla="*/ 2 h 97"/>
                <a:gd name="T4" fmla="*/ 149 w 153"/>
                <a:gd name="T5" fmla="*/ 75 h 97"/>
                <a:gd name="T6" fmla="*/ 153 w 153"/>
                <a:gd name="T7" fmla="*/ 95 h 97"/>
                <a:gd name="T8" fmla="*/ 135 w 153"/>
                <a:gd name="T9" fmla="*/ 96 h 97"/>
                <a:gd name="T10" fmla="*/ 125 w 153"/>
                <a:gd name="T11" fmla="*/ 90 h 97"/>
                <a:gd name="T12" fmla="*/ 0 w 153"/>
                <a:gd name="T13" fmla="*/ 12 h 97"/>
              </a:gdLst>
              <a:ahLst/>
              <a:cxnLst>
                <a:cxn ang="0">
                  <a:pos x="T0" y="T1"/>
                </a:cxn>
                <a:cxn ang="0">
                  <a:pos x="T2" y="T3"/>
                </a:cxn>
                <a:cxn ang="0">
                  <a:pos x="T4" y="T5"/>
                </a:cxn>
                <a:cxn ang="0">
                  <a:pos x="T6" y="T7"/>
                </a:cxn>
                <a:cxn ang="0">
                  <a:pos x="T8" y="T9"/>
                </a:cxn>
                <a:cxn ang="0">
                  <a:pos x="T10" y="T11"/>
                </a:cxn>
                <a:cxn ang="0">
                  <a:pos x="T12" y="T13"/>
                </a:cxn>
              </a:cxnLst>
              <a:rect l="0" t="0" r="r" b="b"/>
              <a:pathLst>
                <a:path w="153" h="97" extrusionOk="0">
                  <a:moveTo>
                    <a:pt x="0" y="12"/>
                  </a:moveTo>
                  <a:cubicBezTo>
                    <a:pt x="15" y="6"/>
                    <a:pt x="24" y="0"/>
                    <a:pt x="28" y="2"/>
                  </a:cubicBezTo>
                  <a:cubicBezTo>
                    <a:pt x="69" y="25"/>
                    <a:pt x="109" y="50"/>
                    <a:pt x="149" y="75"/>
                  </a:cubicBezTo>
                  <a:cubicBezTo>
                    <a:pt x="153" y="78"/>
                    <a:pt x="152" y="88"/>
                    <a:pt x="153" y="95"/>
                  </a:cubicBezTo>
                  <a:cubicBezTo>
                    <a:pt x="147" y="96"/>
                    <a:pt x="141" y="97"/>
                    <a:pt x="135" y="96"/>
                  </a:cubicBezTo>
                  <a:cubicBezTo>
                    <a:pt x="132" y="96"/>
                    <a:pt x="129" y="92"/>
                    <a:pt x="125" y="90"/>
                  </a:cubicBezTo>
                  <a:cubicBezTo>
                    <a:pt x="87" y="66"/>
                    <a:pt x="48" y="41"/>
                    <a:pt x="0" y="12"/>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36" name="Freeform 121"/>
            <p:cNvSpPr/>
            <p:nvPr/>
          </p:nvSpPr>
          <p:spPr bwMode="auto">
            <a:xfrm>
              <a:off x="7593013" y="354013"/>
              <a:ext cx="38100" cy="28575"/>
            </a:xfrm>
            <a:custGeom>
              <a:avLst/>
              <a:gdLst>
                <a:gd name="T0" fmla="*/ 0 w 94"/>
                <a:gd name="T1" fmla="*/ 17 h 35"/>
                <a:gd name="T2" fmla="*/ 87 w 94"/>
                <a:gd name="T3" fmla="*/ 4 h 35"/>
                <a:gd name="T4" fmla="*/ 94 w 94"/>
                <a:gd name="T5" fmla="*/ 18 h 35"/>
                <a:gd name="T6" fmla="*/ 16 w 94"/>
                <a:gd name="T7" fmla="*/ 34 h 35"/>
                <a:gd name="T8" fmla="*/ 0 w 94"/>
                <a:gd name="T9" fmla="*/ 17 h 35"/>
              </a:gdLst>
              <a:ahLst/>
              <a:cxnLst>
                <a:cxn ang="0">
                  <a:pos x="T0" y="T1"/>
                </a:cxn>
                <a:cxn ang="0">
                  <a:pos x="T2" y="T3"/>
                </a:cxn>
                <a:cxn ang="0">
                  <a:pos x="T4" y="T5"/>
                </a:cxn>
                <a:cxn ang="0">
                  <a:pos x="T6" y="T7"/>
                </a:cxn>
                <a:cxn ang="0">
                  <a:pos x="T8" y="T9"/>
                </a:cxn>
              </a:cxnLst>
              <a:rect l="0" t="0" r="r" b="b"/>
              <a:pathLst>
                <a:path w="94" h="35" extrusionOk="0">
                  <a:moveTo>
                    <a:pt x="0" y="17"/>
                  </a:moveTo>
                  <a:cubicBezTo>
                    <a:pt x="33" y="4"/>
                    <a:pt x="60" y="0"/>
                    <a:pt x="87" y="4"/>
                  </a:cubicBezTo>
                  <a:cubicBezTo>
                    <a:pt x="90" y="5"/>
                    <a:pt x="91" y="13"/>
                    <a:pt x="94" y="18"/>
                  </a:cubicBezTo>
                  <a:cubicBezTo>
                    <a:pt x="69" y="35"/>
                    <a:pt x="42" y="33"/>
                    <a:pt x="16" y="34"/>
                  </a:cubicBezTo>
                  <a:cubicBezTo>
                    <a:pt x="13" y="35"/>
                    <a:pt x="8" y="27"/>
                    <a:pt x="0" y="17"/>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37" name="Freeform 122"/>
            <p:cNvSpPr/>
            <p:nvPr/>
          </p:nvSpPr>
          <p:spPr bwMode="auto">
            <a:xfrm>
              <a:off x="7985125" y="242888"/>
              <a:ext cx="38100" cy="31750"/>
            </a:xfrm>
            <a:custGeom>
              <a:avLst/>
              <a:gdLst>
                <a:gd name="T0" fmla="*/ 85 w 92"/>
                <a:gd name="T1" fmla="*/ 0 h 39"/>
                <a:gd name="T2" fmla="*/ 61 w 92"/>
                <a:gd name="T3" fmla="*/ 31 h 39"/>
                <a:gd name="T4" fmla="*/ 0 w 92"/>
                <a:gd name="T5" fmla="*/ 13 h 39"/>
                <a:gd name="T6" fmla="*/ 85 w 92"/>
                <a:gd name="T7" fmla="*/ 0 h 39"/>
              </a:gdLst>
              <a:ahLst/>
              <a:cxnLst>
                <a:cxn ang="0">
                  <a:pos x="T0" y="T1"/>
                </a:cxn>
                <a:cxn ang="0">
                  <a:pos x="T2" y="T3"/>
                </a:cxn>
                <a:cxn ang="0">
                  <a:pos x="T4" y="T5"/>
                </a:cxn>
                <a:cxn ang="0">
                  <a:pos x="T6" y="T7"/>
                </a:cxn>
              </a:cxnLst>
              <a:rect l="0" t="0" r="r" b="b"/>
              <a:pathLst>
                <a:path w="92" h="39" extrusionOk="0">
                  <a:moveTo>
                    <a:pt x="85" y="0"/>
                  </a:moveTo>
                  <a:cubicBezTo>
                    <a:pt x="92" y="29"/>
                    <a:pt x="75" y="29"/>
                    <a:pt x="61" y="31"/>
                  </a:cubicBezTo>
                  <a:cubicBezTo>
                    <a:pt x="13" y="39"/>
                    <a:pt x="13" y="39"/>
                    <a:pt x="0" y="13"/>
                  </a:cubicBezTo>
                  <a:cubicBezTo>
                    <a:pt x="29" y="9"/>
                    <a:pt x="55" y="5"/>
                    <a:pt x="85" y="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38" name="Freeform 123"/>
            <p:cNvSpPr/>
            <p:nvPr/>
          </p:nvSpPr>
          <p:spPr bwMode="auto">
            <a:xfrm>
              <a:off x="7529513" y="376238"/>
              <a:ext cx="36513" cy="26988"/>
            </a:xfrm>
            <a:custGeom>
              <a:avLst/>
              <a:gdLst>
                <a:gd name="T0" fmla="*/ 0 w 90"/>
                <a:gd name="T1" fmla="*/ 13 h 34"/>
                <a:gd name="T2" fmla="*/ 77 w 90"/>
                <a:gd name="T3" fmla="*/ 1 h 34"/>
                <a:gd name="T4" fmla="*/ 89 w 90"/>
                <a:gd name="T5" fmla="*/ 9 h 34"/>
                <a:gd name="T6" fmla="*/ 84 w 90"/>
                <a:gd name="T7" fmla="*/ 22 h 34"/>
                <a:gd name="T8" fmla="*/ 11 w 90"/>
                <a:gd name="T9" fmla="*/ 34 h 34"/>
                <a:gd name="T10" fmla="*/ 0 w 90"/>
                <a:gd name="T11" fmla="*/ 13 h 34"/>
              </a:gdLst>
              <a:ahLst/>
              <a:cxnLst>
                <a:cxn ang="0">
                  <a:pos x="T0" y="T1"/>
                </a:cxn>
                <a:cxn ang="0">
                  <a:pos x="T2" y="T3"/>
                </a:cxn>
                <a:cxn ang="0">
                  <a:pos x="T4" y="T5"/>
                </a:cxn>
                <a:cxn ang="0">
                  <a:pos x="T6" y="T7"/>
                </a:cxn>
                <a:cxn ang="0">
                  <a:pos x="T8" y="T9"/>
                </a:cxn>
                <a:cxn ang="0">
                  <a:pos x="T10" y="T11"/>
                </a:cxn>
              </a:cxnLst>
              <a:rect l="0" t="0" r="r" b="b"/>
              <a:pathLst>
                <a:path w="90" h="34" extrusionOk="0">
                  <a:moveTo>
                    <a:pt x="0" y="13"/>
                  </a:moveTo>
                  <a:cubicBezTo>
                    <a:pt x="29" y="8"/>
                    <a:pt x="53" y="4"/>
                    <a:pt x="77" y="1"/>
                  </a:cubicBezTo>
                  <a:cubicBezTo>
                    <a:pt x="81" y="0"/>
                    <a:pt x="87" y="5"/>
                    <a:pt x="89" y="9"/>
                  </a:cubicBezTo>
                  <a:cubicBezTo>
                    <a:pt x="90" y="12"/>
                    <a:pt x="87" y="21"/>
                    <a:pt x="84" y="22"/>
                  </a:cubicBezTo>
                  <a:cubicBezTo>
                    <a:pt x="60" y="26"/>
                    <a:pt x="36" y="31"/>
                    <a:pt x="11" y="34"/>
                  </a:cubicBezTo>
                  <a:cubicBezTo>
                    <a:pt x="9" y="34"/>
                    <a:pt x="6" y="24"/>
                    <a:pt x="0" y="13"/>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39" name="Freeform 124"/>
            <p:cNvSpPr/>
            <p:nvPr/>
          </p:nvSpPr>
          <p:spPr bwMode="auto">
            <a:xfrm>
              <a:off x="7466013" y="393700"/>
              <a:ext cx="38100" cy="34925"/>
            </a:xfrm>
            <a:custGeom>
              <a:avLst/>
              <a:gdLst>
                <a:gd name="T0" fmla="*/ 96 w 96"/>
                <a:gd name="T1" fmla="*/ 20 h 44"/>
                <a:gd name="T2" fmla="*/ 0 w 96"/>
                <a:gd name="T3" fmla="*/ 38 h 44"/>
                <a:gd name="T4" fmla="*/ 96 w 96"/>
                <a:gd name="T5" fmla="*/ 20 h 44"/>
              </a:gdLst>
              <a:ahLst/>
              <a:cxnLst>
                <a:cxn ang="0">
                  <a:pos x="T0" y="T1"/>
                </a:cxn>
                <a:cxn ang="0">
                  <a:pos x="T2" y="T3"/>
                </a:cxn>
                <a:cxn ang="0">
                  <a:pos x="T4" y="T5"/>
                </a:cxn>
              </a:cxnLst>
              <a:rect l="0" t="0" r="r" b="b"/>
              <a:pathLst>
                <a:path w="96" h="44" extrusionOk="0">
                  <a:moveTo>
                    <a:pt x="96" y="20"/>
                  </a:moveTo>
                  <a:cubicBezTo>
                    <a:pt x="61" y="38"/>
                    <a:pt x="33" y="44"/>
                    <a:pt x="0" y="38"/>
                  </a:cubicBezTo>
                  <a:cubicBezTo>
                    <a:pt x="15" y="9"/>
                    <a:pt x="58" y="0"/>
                    <a:pt x="96" y="2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40" name="Freeform 125"/>
            <p:cNvSpPr/>
            <p:nvPr/>
          </p:nvSpPr>
          <p:spPr bwMode="auto">
            <a:xfrm>
              <a:off x="7400925" y="419100"/>
              <a:ext cx="34925" cy="33338"/>
            </a:xfrm>
            <a:custGeom>
              <a:avLst/>
              <a:gdLst>
                <a:gd name="T0" fmla="*/ 84 w 84"/>
                <a:gd name="T1" fmla="*/ 8 h 41"/>
                <a:gd name="T2" fmla="*/ 82 w 84"/>
                <a:gd name="T3" fmla="*/ 23 h 41"/>
                <a:gd name="T4" fmla="*/ 10 w 84"/>
                <a:gd name="T5" fmla="*/ 41 h 41"/>
                <a:gd name="T6" fmla="*/ 0 w 84"/>
                <a:gd name="T7" fmla="*/ 31 h 41"/>
                <a:gd name="T8" fmla="*/ 6 w 84"/>
                <a:gd name="T9" fmla="*/ 18 h 41"/>
                <a:gd name="T10" fmla="*/ 84 w 84"/>
                <a:gd name="T11" fmla="*/ 8 h 41"/>
              </a:gdLst>
              <a:ahLst/>
              <a:cxnLst>
                <a:cxn ang="0">
                  <a:pos x="T0" y="T1"/>
                </a:cxn>
                <a:cxn ang="0">
                  <a:pos x="T2" y="T3"/>
                </a:cxn>
                <a:cxn ang="0">
                  <a:pos x="T4" y="T5"/>
                </a:cxn>
                <a:cxn ang="0">
                  <a:pos x="T6" y="T7"/>
                </a:cxn>
                <a:cxn ang="0">
                  <a:pos x="T8" y="T9"/>
                </a:cxn>
                <a:cxn ang="0">
                  <a:pos x="T10" y="T11"/>
                </a:cxn>
              </a:cxnLst>
              <a:rect l="0" t="0" r="r" b="b"/>
              <a:pathLst>
                <a:path w="84" h="41" extrusionOk="0">
                  <a:moveTo>
                    <a:pt x="84" y="8"/>
                  </a:moveTo>
                  <a:cubicBezTo>
                    <a:pt x="83" y="14"/>
                    <a:pt x="84" y="23"/>
                    <a:pt x="82" y="23"/>
                  </a:cubicBezTo>
                  <a:cubicBezTo>
                    <a:pt x="58" y="30"/>
                    <a:pt x="34" y="36"/>
                    <a:pt x="10" y="41"/>
                  </a:cubicBezTo>
                  <a:cubicBezTo>
                    <a:pt x="7" y="41"/>
                    <a:pt x="1" y="35"/>
                    <a:pt x="0" y="31"/>
                  </a:cubicBezTo>
                  <a:cubicBezTo>
                    <a:pt x="0" y="27"/>
                    <a:pt x="3" y="19"/>
                    <a:pt x="6" y="18"/>
                  </a:cubicBezTo>
                  <a:cubicBezTo>
                    <a:pt x="31" y="11"/>
                    <a:pt x="56" y="0"/>
                    <a:pt x="84" y="8"/>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41" name="Freeform 126"/>
            <p:cNvSpPr/>
            <p:nvPr/>
          </p:nvSpPr>
          <p:spPr bwMode="auto">
            <a:xfrm>
              <a:off x="7337424" y="447675"/>
              <a:ext cx="36513" cy="41275"/>
            </a:xfrm>
            <a:custGeom>
              <a:avLst/>
              <a:gdLst>
                <a:gd name="T0" fmla="*/ 0 w 89"/>
                <a:gd name="T1" fmla="*/ 27 h 49"/>
                <a:gd name="T2" fmla="*/ 82 w 89"/>
                <a:gd name="T3" fmla="*/ 3 h 49"/>
                <a:gd name="T4" fmla="*/ 66 w 89"/>
                <a:gd name="T5" fmla="*/ 29 h 49"/>
                <a:gd name="T6" fmla="*/ 0 w 89"/>
                <a:gd name="T7" fmla="*/ 27 h 49"/>
              </a:gdLst>
              <a:ahLst/>
              <a:cxnLst>
                <a:cxn ang="0">
                  <a:pos x="T0" y="T1"/>
                </a:cxn>
                <a:cxn ang="0">
                  <a:pos x="T2" y="T3"/>
                </a:cxn>
                <a:cxn ang="0">
                  <a:pos x="T4" y="T5"/>
                </a:cxn>
                <a:cxn ang="0">
                  <a:pos x="T6" y="T7"/>
                </a:cxn>
              </a:cxnLst>
              <a:rect l="0" t="0" r="r" b="b"/>
              <a:pathLst>
                <a:path w="89" h="49" extrusionOk="0">
                  <a:moveTo>
                    <a:pt x="0" y="27"/>
                  </a:moveTo>
                  <a:cubicBezTo>
                    <a:pt x="26" y="9"/>
                    <a:pt x="53" y="0"/>
                    <a:pt x="82" y="3"/>
                  </a:cubicBezTo>
                  <a:cubicBezTo>
                    <a:pt x="89" y="22"/>
                    <a:pt x="78" y="27"/>
                    <a:pt x="66" y="29"/>
                  </a:cubicBezTo>
                  <a:cubicBezTo>
                    <a:pt x="44" y="33"/>
                    <a:pt x="21" y="49"/>
                    <a:pt x="0" y="27"/>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42" name="Freeform 127"/>
            <p:cNvSpPr/>
            <p:nvPr/>
          </p:nvSpPr>
          <p:spPr bwMode="auto">
            <a:xfrm>
              <a:off x="8183563" y="182563"/>
              <a:ext cx="34925" cy="31750"/>
            </a:xfrm>
            <a:custGeom>
              <a:avLst/>
              <a:gdLst>
                <a:gd name="T0" fmla="*/ 85 w 85"/>
                <a:gd name="T1" fmla="*/ 22 h 38"/>
                <a:gd name="T2" fmla="*/ 4 w 85"/>
                <a:gd name="T3" fmla="*/ 37 h 38"/>
                <a:gd name="T4" fmla="*/ 0 w 85"/>
                <a:gd name="T5" fmla="*/ 19 h 38"/>
                <a:gd name="T6" fmla="*/ 53 w 85"/>
                <a:gd name="T7" fmla="*/ 6 h 38"/>
                <a:gd name="T8" fmla="*/ 85 w 85"/>
                <a:gd name="T9" fmla="*/ 22 h 38"/>
              </a:gdLst>
              <a:ahLst/>
              <a:cxnLst>
                <a:cxn ang="0">
                  <a:pos x="T0" y="T1"/>
                </a:cxn>
                <a:cxn ang="0">
                  <a:pos x="T2" y="T3"/>
                </a:cxn>
                <a:cxn ang="0">
                  <a:pos x="T4" y="T5"/>
                </a:cxn>
                <a:cxn ang="0">
                  <a:pos x="T6" y="T7"/>
                </a:cxn>
                <a:cxn ang="0">
                  <a:pos x="T8" y="T9"/>
                </a:cxn>
              </a:cxnLst>
              <a:rect l="0" t="0" r="r" b="b"/>
              <a:pathLst>
                <a:path w="85" h="38" extrusionOk="0">
                  <a:moveTo>
                    <a:pt x="85" y="22"/>
                  </a:moveTo>
                  <a:cubicBezTo>
                    <a:pt x="60" y="37"/>
                    <a:pt x="32" y="38"/>
                    <a:pt x="4" y="37"/>
                  </a:cubicBezTo>
                  <a:cubicBezTo>
                    <a:pt x="3" y="37"/>
                    <a:pt x="0" y="19"/>
                    <a:pt x="0" y="19"/>
                  </a:cubicBezTo>
                  <a:cubicBezTo>
                    <a:pt x="18" y="14"/>
                    <a:pt x="35" y="9"/>
                    <a:pt x="53" y="6"/>
                  </a:cubicBezTo>
                  <a:cubicBezTo>
                    <a:pt x="64" y="4"/>
                    <a:pt x="78" y="0"/>
                    <a:pt x="85" y="22"/>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43" name="Freeform 128"/>
            <p:cNvSpPr/>
            <p:nvPr/>
          </p:nvSpPr>
          <p:spPr bwMode="auto">
            <a:xfrm>
              <a:off x="8245475" y="165100"/>
              <a:ext cx="38100" cy="31750"/>
            </a:xfrm>
            <a:custGeom>
              <a:avLst/>
              <a:gdLst>
                <a:gd name="T0" fmla="*/ 90 w 90"/>
                <a:gd name="T1" fmla="*/ 12 h 38"/>
                <a:gd name="T2" fmla="*/ 0 w 90"/>
                <a:gd name="T3" fmla="*/ 19 h 38"/>
                <a:gd name="T4" fmla="*/ 78 w 90"/>
                <a:gd name="T5" fmla="*/ 0 h 38"/>
                <a:gd name="T6" fmla="*/ 90 w 90"/>
                <a:gd name="T7" fmla="*/ 12 h 38"/>
              </a:gdLst>
              <a:ahLst/>
              <a:cxnLst>
                <a:cxn ang="0">
                  <a:pos x="T0" y="T1"/>
                </a:cxn>
                <a:cxn ang="0">
                  <a:pos x="T2" y="T3"/>
                </a:cxn>
                <a:cxn ang="0">
                  <a:pos x="T4" y="T5"/>
                </a:cxn>
                <a:cxn ang="0">
                  <a:pos x="T6" y="T7"/>
                </a:cxn>
              </a:cxnLst>
              <a:rect l="0" t="0" r="r" b="b"/>
              <a:pathLst>
                <a:path w="90" h="38" extrusionOk="0">
                  <a:moveTo>
                    <a:pt x="90" y="12"/>
                  </a:moveTo>
                  <a:cubicBezTo>
                    <a:pt x="53" y="36"/>
                    <a:pt x="21" y="38"/>
                    <a:pt x="0" y="19"/>
                  </a:cubicBezTo>
                  <a:cubicBezTo>
                    <a:pt x="24" y="0"/>
                    <a:pt x="51" y="2"/>
                    <a:pt x="78" y="0"/>
                  </a:cubicBezTo>
                  <a:cubicBezTo>
                    <a:pt x="81" y="0"/>
                    <a:pt x="86" y="8"/>
                    <a:pt x="90" y="12"/>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44" name="Freeform 129"/>
            <p:cNvSpPr/>
            <p:nvPr/>
          </p:nvSpPr>
          <p:spPr bwMode="auto">
            <a:xfrm>
              <a:off x="8116888" y="207963"/>
              <a:ext cx="36513" cy="25400"/>
            </a:xfrm>
            <a:custGeom>
              <a:avLst/>
              <a:gdLst>
                <a:gd name="T0" fmla="*/ 87 w 87"/>
                <a:gd name="T1" fmla="*/ 16 h 32"/>
                <a:gd name="T2" fmla="*/ 62 w 87"/>
                <a:gd name="T3" fmla="*/ 27 h 32"/>
                <a:gd name="T4" fmla="*/ 7 w 87"/>
                <a:gd name="T5" fmla="*/ 32 h 32"/>
                <a:gd name="T6" fmla="*/ 1 w 87"/>
                <a:gd name="T7" fmla="*/ 24 h 32"/>
                <a:gd name="T8" fmla="*/ 6 w 87"/>
                <a:gd name="T9" fmla="*/ 11 h 32"/>
                <a:gd name="T10" fmla="*/ 87 w 87"/>
                <a:gd name="T11" fmla="*/ 16 h 32"/>
              </a:gdLst>
              <a:ahLst/>
              <a:cxnLst>
                <a:cxn ang="0">
                  <a:pos x="T0" y="T1"/>
                </a:cxn>
                <a:cxn ang="0">
                  <a:pos x="T2" y="T3"/>
                </a:cxn>
                <a:cxn ang="0">
                  <a:pos x="T4" y="T5"/>
                </a:cxn>
                <a:cxn ang="0">
                  <a:pos x="T6" y="T7"/>
                </a:cxn>
                <a:cxn ang="0">
                  <a:pos x="T8" y="T9"/>
                </a:cxn>
                <a:cxn ang="0">
                  <a:pos x="T10" y="T11"/>
                </a:cxn>
              </a:cxnLst>
              <a:rect l="0" t="0" r="r" b="b"/>
              <a:pathLst>
                <a:path w="87" h="32" extrusionOk="0">
                  <a:moveTo>
                    <a:pt x="87" y="16"/>
                  </a:moveTo>
                  <a:cubicBezTo>
                    <a:pt x="79" y="20"/>
                    <a:pt x="71" y="25"/>
                    <a:pt x="62" y="27"/>
                  </a:cubicBezTo>
                  <a:cubicBezTo>
                    <a:pt x="44" y="30"/>
                    <a:pt x="25" y="31"/>
                    <a:pt x="7" y="32"/>
                  </a:cubicBezTo>
                  <a:cubicBezTo>
                    <a:pt x="5" y="32"/>
                    <a:pt x="0" y="27"/>
                    <a:pt x="1" y="24"/>
                  </a:cubicBezTo>
                  <a:cubicBezTo>
                    <a:pt x="1" y="19"/>
                    <a:pt x="3" y="13"/>
                    <a:pt x="6" y="11"/>
                  </a:cubicBezTo>
                  <a:cubicBezTo>
                    <a:pt x="17" y="2"/>
                    <a:pt x="67" y="0"/>
                    <a:pt x="87" y="16"/>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45" name="Freeform 130"/>
            <p:cNvSpPr/>
            <p:nvPr/>
          </p:nvSpPr>
          <p:spPr bwMode="auto">
            <a:xfrm>
              <a:off x="7920038" y="263525"/>
              <a:ext cx="38100" cy="26988"/>
            </a:xfrm>
            <a:custGeom>
              <a:avLst/>
              <a:gdLst>
                <a:gd name="T0" fmla="*/ 95 w 95"/>
                <a:gd name="T1" fmla="*/ 15 h 32"/>
                <a:gd name="T2" fmla="*/ 9 w 95"/>
                <a:gd name="T3" fmla="*/ 30 h 32"/>
                <a:gd name="T4" fmla="*/ 20 w 95"/>
                <a:gd name="T5" fmla="*/ 6 h 32"/>
                <a:gd name="T6" fmla="*/ 82 w 95"/>
                <a:gd name="T7" fmla="*/ 1 h 32"/>
                <a:gd name="T8" fmla="*/ 95 w 95"/>
                <a:gd name="T9" fmla="*/ 15 h 32"/>
              </a:gdLst>
              <a:ahLst/>
              <a:cxnLst>
                <a:cxn ang="0">
                  <a:pos x="T0" y="T1"/>
                </a:cxn>
                <a:cxn ang="0">
                  <a:pos x="T2" y="T3"/>
                </a:cxn>
                <a:cxn ang="0">
                  <a:pos x="T4" y="T5"/>
                </a:cxn>
                <a:cxn ang="0">
                  <a:pos x="T6" y="T7"/>
                </a:cxn>
                <a:cxn ang="0">
                  <a:pos x="T8" y="T9"/>
                </a:cxn>
              </a:cxnLst>
              <a:rect l="0" t="0" r="r" b="b"/>
              <a:pathLst>
                <a:path w="95" h="32" extrusionOk="0">
                  <a:moveTo>
                    <a:pt x="95" y="15"/>
                  </a:moveTo>
                  <a:cubicBezTo>
                    <a:pt x="64" y="32"/>
                    <a:pt x="36" y="32"/>
                    <a:pt x="9" y="30"/>
                  </a:cubicBezTo>
                  <a:cubicBezTo>
                    <a:pt x="0" y="14"/>
                    <a:pt x="9" y="8"/>
                    <a:pt x="20" y="6"/>
                  </a:cubicBezTo>
                  <a:cubicBezTo>
                    <a:pt x="41" y="3"/>
                    <a:pt x="62" y="1"/>
                    <a:pt x="82" y="1"/>
                  </a:cubicBezTo>
                  <a:cubicBezTo>
                    <a:pt x="85" y="0"/>
                    <a:pt x="89" y="7"/>
                    <a:pt x="95" y="15"/>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46" name="Freeform 131"/>
            <p:cNvSpPr/>
            <p:nvPr/>
          </p:nvSpPr>
          <p:spPr bwMode="auto">
            <a:xfrm>
              <a:off x="7854950" y="280988"/>
              <a:ext cx="36513" cy="31750"/>
            </a:xfrm>
            <a:custGeom>
              <a:avLst/>
              <a:gdLst>
                <a:gd name="T0" fmla="*/ 0 w 90"/>
                <a:gd name="T1" fmla="*/ 28 h 39"/>
                <a:gd name="T2" fmla="*/ 16 w 90"/>
                <a:gd name="T3" fmla="*/ 9 h 39"/>
                <a:gd name="T4" fmla="*/ 75 w 90"/>
                <a:gd name="T5" fmla="*/ 0 h 39"/>
                <a:gd name="T6" fmla="*/ 89 w 90"/>
                <a:gd name="T7" fmla="*/ 10 h 39"/>
                <a:gd name="T8" fmla="*/ 81 w 90"/>
                <a:gd name="T9" fmla="*/ 24 h 39"/>
                <a:gd name="T10" fmla="*/ 0 w 90"/>
                <a:gd name="T11" fmla="*/ 28 h 39"/>
              </a:gdLst>
              <a:ahLst/>
              <a:cxnLst>
                <a:cxn ang="0">
                  <a:pos x="T0" y="T1"/>
                </a:cxn>
                <a:cxn ang="0">
                  <a:pos x="T2" y="T3"/>
                </a:cxn>
                <a:cxn ang="0">
                  <a:pos x="T4" y="T5"/>
                </a:cxn>
                <a:cxn ang="0">
                  <a:pos x="T6" y="T7"/>
                </a:cxn>
                <a:cxn ang="0">
                  <a:pos x="T8" y="T9"/>
                </a:cxn>
                <a:cxn ang="0">
                  <a:pos x="T10" y="T11"/>
                </a:cxn>
              </a:cxnLst>
              <a:rect l="0" t="0" r="r" b="b"/>
              <a:pathLst>
                <a:path w="90" h="39" extrusionOk="0">
                  <a:moveTo>
                    <a:pt x="0" y="28"/>
                  </a:moveTo>
                  <a:cubicBezTo>
                    <a:pt x="8" y="19"/>
                    <a:pt x="11" y="10"/>
                    <a:pt x="16" y="9"/>
                  </a:cubicBezTo>
                  <a:cubicBezTo>
                    <a:pt x="36" y="5"/>
                    <a:pt x="55" y="2"/>
                    <a:pt x="75" y="0"/>
                  </a:cubicBezTo>
                  <a:cubicBezTo>
                    <a:pt x="80" y="0"/>
                    <a:pt x="88" y="5"/>
                    <a:pt x="89" y="10"/>
                  </a:cubicBezTo>
                  <a:cubicBezTo>
                    <a:pt x="90" y="14"/>
                    <a:pt x="85" y="23"/>
                    <a:pt x="81" y="24"/>
                  </a:cubicBezTo>
                  <a:cubicBezTo>
                    <a:pt x="56" y="30"/>
                    <a:pt x="31" y="39"/>
                    <a:pt x="0" y="28"/>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47" name="Freeform 132"/>
            <p:cNvSpPr/>
            <p:nvPr/>
          </p:nvSpPr>
          <p:spPr bwMode="auto">
            <a:xfrm>
              <a:off x="7791450" y="292100"/>
              <a:ext cx="36513" cy="33338"/>
            </a:xfrm>
            <a:custGeom>
              <a:avLst/>
              <a:gdLst>
                <a:gd name="T0" fmla="*/ 90 w 90"/>
                <a:gd name="T1" fmla="*/ 26 h 41"/>
                <a:gd name="T2" fmla="*/ 9 w 90"/>
                <a:gd name="T3" fmla="*/ 41 h 41"/>
                <a:gd name="T4" fmla="*/ 1 w 90"/>
                <a:gd name="T5" fmla="*/ 29 h 41"/>
                <a:gd name="T6" fmla="*/ 6 w 90"/>
                <a:gd name="T7" fmla="*/ 20 h 41"/>
                <a:gd name="T8" fmla="*/ 85 w 90"/>
                <a:gd name="T9" fmla="*/ 14 h 41"/>
                <a:gd name="T10" fmla="*/ 90 w 90"/>
                <a:gd name="T11" fmla="*/ 26 h 41"/>
              </a:gdLst>
              <a:ahLst/>
              <a:cxnLst>
                <a:cxn ang="0">
                  <a:pos x="T0" y="T1"/>
                </a:cxn>
                <a:cxn ang="0">
                  <a:pos x="T2" y="T3"/>
                </a:cxn>
                <a:cxn ang="0">
                  <a:pos x="T4" y="T5"/>
                </a:cxn>
                <a:cxn ang="0">
                  <a:pos x="T6" y="T7"/>
                </a:cxn>
                <a:cxn ang="0">
                  <a:pos x="T8" y="T9"/>
                </a:cxn>
                <a:cxn ang="0">
                  <a:pos x="T10" y="T11"/>
                </a:cxn>
              </a:cxnLst>
              <a:rect l="0" t="0" r="r" b="b"/>
              <a:pathLst>
                <a:path w="90" h="41" extrusionOk="0">
                  <a:moveTo>
                    <a:pt x="90" y="26"/>
                  </a:moveTo>
                  <a:cubicBezTo>
                    <a:pt x="65" y="40"/>
                    <a:pt x="37" y="41"/>
                    <a:pt x="9" y="41"/>
                  </a:cubicBezTo>
                  <a:cubicBezTo>
                    <a:pt x="6" y="41"/>
                    <a:pt x="2" y="34"/>
                    <a:pt x="1" y="29"/>
                  </a:cubicBezTo>
                  <a:cubicBezTo>
                    <a:pt x="0" y="27"/>
                    <a:pt x="3" y="20"/>
                    <a:pt x="6" y="20"/>
                  </a:cubicBezTo>
                  <a:cubicBezTo>
                    <a:pt x="32" y="15"/>
                    <a:pt x="57" y="0"/>
                    <a:pt x="85" y="14"/>
                  </a:cubicBezTo>
                  <a:cubicBezTo>
                    <a:pt x="87" y="15"/>
                    <a:pt x="87" y="19"/>
                    <a:pt x="90" y="26"/>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48" name="Freeform 133"/>
            <p:cNvSpPr/>
            <p:nvPr/>
          </p:nvSpPr>
          <p:spPr bwMode="auto">
            <a:xfrm>
              <a:off x="7659688" y="334963"/>
              <a:ext cx="36513" cy="31750"/>
            </a:xfrm>
            <a:custGeom>
              <a:avLst/>
              <a:gdLst>
                <a:gd name="T0" fmla="*/ 0 w 87"/>
                <a:gd name="T1" fmla="*/ 17 h 37"/>
                <a:gd name="T2" fmla="*/ 76 w 87"/>
                <a:gd name="T3" fmla="*/ 2 h 37"/>
                <a:gd name="T4" fmla="*/ 86 w 87"/>
                <a:gd name="T5" fmla="*/ 11 h 37"/>
                <a:gd name="T6" fmla="*/ 83 w 87"/>
                <a:gd name="T7" fmla="*/ 21 h 37"/>
                <a:gd name="T8" fmla="*/ 4 w 87"/>
                <a:gd name="T9" fmla="*/ 29 h 37"/>
                <a:gd name="T10" fmla="*/ 0 w 87"/>
                <a:gd name="T11" fmla="*/ 17 h 37"/>
              </a:gdLst>
              <a:ahLst/>
              <a:cxnLst>
                <a:cxn ang="0">
                  <a:pos x="T0" y="T1"/>
                </a:cxn>
                <a:cxn ang="0">
                  <a:pos x="T2" y="T3"/>
                </a:cxn>
                <a:cxn ang="0">
                  <a:pos x="T4" y="T5"/>
                </a:cxn>
                <a:cxn ang="0">
                  <a:pos x="T6" y="T7"/>
                </a:cxn>
                <a:cxn ang="0">
                  <a:pos x="T8" y="T9"/>
                </a:cxn>
                <a:cxn ang="0">
                  <a:pos x="T10" y="T11"/>
                </a:cxn>
              </a:cxnLst>
              <a:rect l="0" t="0" r="r" b="b"/>
              <a:pathLst>
                <a:path w="87" h="37" extrusionOk="0">
                  <a:moveTo>
                    <a:pt x="0" y="17"/>
                  </a:moveTo>
                  <a:cubicBezTo>
                    <a:pt x="24" y="0"/>
                    <a:pt x="50" y="3"/>
                    <a:pt x="76" y="2"/>
                  </a:cubicBezTo>
                  <a:cubicBezTo>
                    <a:pt x="79" y="2"/>
                    <a:pt x="84" y="7"/>
                    <a:pt x="86" y="11"/>
                  </a:cubicBezTo>
                  <a:cubicBezTo>
                    <a:pt x="87" y="13"/>
                    <a:pt x="85" y="19"/>
                    <a:pt x="83" y="21"/>
                  </a:cubicBezTo>
                  <a:cubicBezTo>
                    <a:pt x="72" y="31"/>
                    <a:pt x="18" y="37"/>
                    <a:pt x="4" y="29"/>
                  </a:cubicBezTo>
                  <a:cubicBezTo>
                    <a:pt x="2" y="27"/>
                    <a:pt x="2" y="22"/>
                    <a:pt x="0" y="17"/>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49" name="Freeform 134"/>
            <p:cNvSpPr/>
            <p:nvPr/>
          </p:nvSpPr>
          <p:spPr bwMode="auto">
            <a:xfrm>
              <a:off x="8440738" y="79375"/>
              <a:ext cx="34925" cy="36513"/>
            </a:xfrm>
            <a:custGeom>
              <a:avLst/>
              <a:gdLst>
                <a:gd name="T0" fmla="*/ 85 w 85"/>
                <a:gd name="T1" fmla="*/ 11 h 44"/>
                <a:gd name="T2" fmla="*/ 73 w 85"/>
                <a:gd name="T3" fmla="*/ 28 h 44"/>
                <a:gd name="T4" fmla="*/ 16 w 85"/>
                <a:gd name="T5" fmla="*/ 43 h 44"/>
                <a:gd name="T6" fmla="*/ 1 w 85"/>
                <a:gd name="T7" fmla="*/ 35 h 44"/>
                <a:gd name="T8" fmla="*/ 8 w 85"/>
                <a:gd name="T9" fmla="*/ 20 h 44"/>
                <a:gd name="T10" fmla="*/ 78 w 85"/>
                <a:gd name="T11" fmla="*/ 0 h 44"/>
                <a:gd name="T12" fmla="*/ 85 w 85"/>
                <a:gd name="T13" fmla="*/ 11 h 44"/>
              </a:gdLst>
              <a:ahLst/>
              <a:cxnLst>
                <a:cxn ang="0">
                  <a:pos x="T0" y="T1"/>
                </a:cxn>
                <a:cxn ang="0">
                  <a:pos x="T2" y="T3"/>
                </a:cxn>
                <a:cxn ang="0">
                  <a:pos x="T4" y="T5"/>
                </a:cxn>
                <a:cxn ang="0">
                  <a:pos x="T6" y="T7"/>
                </a:cxn>
                <a:cxn ang="0">
                  <a:pos x="T8" y="T9"/>
                </a:cxn>
                <a:cxn ang="0">
                  <a:pos x="T10" y="T11"/>
                </a:cxn>
                <a:cxn ang="0">
                  <a:pos x="T12" y="T13"/>
                </a:cxn>
              </a:cxnLst>
              <a:rect l="0" t="0" r="r" b="b"/>
              <a:pathLst>
                <a:path w="85" h="44" extrusionOk="0">
                  <a:moveTo>
                    <a:pt x="85" y="11"/>
                  </a:moveTo>
                  <a:cubicBezTo>
                    <a:pt x="81" y="17"/>
                    <a:pt x="79" y="26"/>
                    <a:pt x="73" y="28"/>
                  </a:cubicBezTo>
                  <a:cubicBezTo>
                    <a:pt x="55" y="34"/>
                    <a:pt x="35" y="39"/>
                    <a:pt x="16" y="43"/>
                  </a:cubicBezTo>
                  <a:cubicBezTo>
                    <a:pt x="11" y="44"/>
                    <a:pt x="3" y="39"/>
                    <a:pt x="1" y="35"/>
                  </a:cubicBezTo>
                  <a:cubicBezTo>
                    <a:pt x="0" y="31"/>
                    <a:pt x="4" y="21"/>
                    <a:pt x="8" y="20"/>
                  </a:cubicBezTo>
                  <a:cubicBezTo>
                    <a:pt x="31" y="12"/>
                    <a:pt x="55" y="7"/>
                    <a:pt x="78" y="0"/>
                  </a:cubicBezTo>
                  <a:cubicBezTo>
                    <a:pt x="81" y="4"/>
                    <a:pt x="83" y="7"/>
                    <a:pt x="85" y="11"/>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50" name="Freeform 135"/>
            <p:cNvSpPr/>
            <p:nvPr/>
          </p:nvSpPr>
          <p:spPr bwMode="auto">
            <a:xfrm>
              <a:off x="8375650" y="111125"/>
              <a:ext cx="36513" cy="38100"/>
            </a:xfrm>
            <a:custGeom>
              <a:avLst/>
              <a:gdLst>
                <a:gd name="T0" fmla="*/ 86 w 86"/>
                <a:gd name="T1" fmla="*/ 14 h 47"/>
                <a:gd name="T2" fmla="*/ 0 w 86"/>
                <a:gd name="T3" fmla="*/ 29 h 47"/>
                <a:gd name="T4" fmla="*/ 86 w 86"/>
                <a:gd name="T5" fmla="*/ 14 h 47"/>
              </a:gdLst>
              <a:ahLst/>
              <a:cxnLst>
                <a:cxn ang="0">
                  <a:pos x="T0" y="T1"/>
                </a:cxn>
                <a:cxn ang="0">
                  <a:pos x="T2" y="T3"/>
                </a:cxn>
                <a:cxn ang="0">
                  <a:pos x="T4" y="T5"/>
                </a:cxn>
              </a:cxnLst>
              <a:rect l="0" t="0" r="r" b="b"/>
              <a:pathLst>
                <a:path w="86" h="47" extrusionOk="0">
                  <a:moveTo>
                    <a:pt x="86" y="14"/>
                  </a:moveTo>
                  <a:cubicBezTo>
                    <a:pt x="64" y="40"/>
                    <a:pt x="23" y="47"/>
                    <a:pt x="0" y="29"/>
                  </a:cubicBezTo>
                  <a:cubicBezTo>
                    <a:pt x="24" y="6"/>
                    <a:pt x="60" y="0"/>
                    <a:pt x="86" y="14"/>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51" name="Freeform 136"/>
            <p:cNvSpPr/>
            <p:nvPr/>
          </p:nvSpPr>
          <p:spPr bwMode="auto">
            <a:xfrm>
              <a:off x="7208838" y="523875"/>
              <a:ext cx="36513" cy="41275"/>
            </a:xfrm>
            <a:custGeom>
              <a:avLst/>
              <a:gdLst>
                <a:gd name="T0" fmla="*/ 0 w 92"/>
                <a:gd name="T1" fmla="*/ 35 h 51"/>
                <a:gd name="T2" fmla="*/ 74 w 92"/>
                <a:gd name="T3" fmla="*/ 1 h 51"/>
                <a:gd name="T4" fmla="*/ 90 w 92"/>
                <a:gd name="T5" fmla="*/ 8 h 51"/>
                <a:gd name="T6" fmla="*/ 87 w 92"/>
                <a:gd name="T7" fmla="*/ 22 h 51"/>
                <a:gd name="T8" fmla="*/ 19 w 92"/>
                <a:gd name="T9" fmla="*/ 50 h 51"/>
                <a:gd name="T10" fmla="*/ 0 w 92"/>
                <a:gd name="T11" fmla="*/ 35 h 51"/>
              </a:gdLst>
              <a:ahLst/>
              <a:cxnLst>
                <a:cxn ang="0">
                  <a:pos x="T0" y="T1"/>
                </a:cxn>
                <a:cxn ang="0">
                  <a:pos x="T2" y="T3"/>
                </a:cxn>
                <a:cxn ang="0">
                  <a:pos x="T4" y="T5"/>
                </a:cxn>
                <a:cxn ang="0">
                  <a:pos x="T6" y="T7"/>
                </a:cxn>
                <a:cxn ang="0">
                  <a:pos x="T8" y="T9"/>
                </a:cxn>
                <a:cxn ang="0">
                  <a:pos x="T10" y="T11"/>
                </a:cxn>
              </a:cxnLst>
              <a:rect l="0" t="0" r="r" b="b"/>
              <a:pathLst>
                <a:path w="92" h="51" extrusionOk="0">
                  <a:moveTo>
                    <a:pt x="0" y="35"/>
                  </a:moveTo>
                  <a:cubicBezTo>
                    <a:pt x="30" y="21"/>
                    <a:pt x="52" y="10"/>
                    <a:pt x="74" y="1"/>
                  </a:cubicBezTo>
                  <a:cubicBezTo>
                    <a:pt x="78" y="0"/>
                    <a:pt x="86" y="4"/>
                    <a:pt x="90" y="8"/>
                  </a:cubicBezTo>
                  <a:cubicBezTo>
                    <a:pt x="92" y="10"/>
                    <a:pt x="90" y="20"/>
                    <a:pt x="87" y="22"/>
                  </a:cubicBezTo>
                  <a:cubicBezTo>
                    <a:pt x="65" y="32"/>
                    <a:pt x="42" y="41"/>
                    <a:pt x="19" y="50"/>
                  </a:cubicBezTo>
                  <a:cubicBezTo>
                    <a:pt x="17" y="51"/>
                    <a:pt x="12" y="44"/>
                    <a:pt x="0" y="35"/>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52" name="Freeform 137"/>
            <p:cNvSpPr/>
            <p:nvPr/>
          </p:nvSpPr>
          <p:spPr bwMode="auto">
            <a:xfrm>
              <a:off x="7723187" y="317500"/>
              <a:ext cx="39687" cy="25400"/>
            </a:xfrm>
            <a:custGeom>
              <a:avLst/>
              <a:gdLst>
                <a:gd name="T0" fmla="*/ 0 w 98"/>
                <a:gd name="T1" fmla="*/ 12 h 32"/>
                <a:gd name="T2" fmla="*/ 85 w 98"/>
                <a:gd name="T3" fmla="*/ 0 h 32"/>
                <a:gd name="T4" fmla="*/ 80 w 98"/>
                <a:gd name="T5" fmla="*/ 26 h 32"/>
                <a:gd name="T6" fmla="*/ 14 w 98"/>
                <a:gd name="T7" fmla="*/ 32 h 32"/>
                <a:gd name="T8" fmla="*/ 0 w 98"/>
                <a:gd name="T9" fmla="*/ 12 h 32"/>
              </a:gdLst>
              <a:ahLst/>
              <a:cxnLst>
                <a:cxn ang="0">
                  <a:pos x="T0" y="T1"/>
                </a:cxn>
                <a:cxn ang="0">
                  <a:pos x="T2" y="T3"/>
                </a:cxn>
                <a:cxn ang="0">
                  <a:pos x="T4" y="T5"/>
                </a:cxn>
                <a:cxn ang="0">
                  <a:pos x="T6" y="T7"/>
                </a:cxn>
                <a:cxn ang="0">
                  <a:pos x="T8" y="T9"/>
                </a:cxn>
              </a:cxnLst>
              <a:rect l="0" t="0" r="r" b="b"/>
              <a:pathLst>
                <a:path w="98" h="32" extrusionOk="0">
                  <a:moveTo>
                    <a:pt x="0" y="12"/>
                  </a:moveTo>
                  <a:cubicBezTo>
                    <a:pt x="34" y="7"/>
                    <a:pt x="61" y="3"/>
                    <a:pt x="85" y="0"/>
                  </a:cubicBezTo>
                  <a:cubicBezTo>
                    <a:pt x="98" y="16"/>
                    <a:pt x="92" y="24"/>
                    <a:pt x="80" y="26"/>
                  </a:cubicBezTo>
                  <a:cubicBezTo>
                    <a:pt x="58" y="30"/>
                    <a:pt x="36" y="31"/>
                    <a:pt x="14" y="32"/>
                  </a:cubicBezTo>
                  <a:cubicBezTo>
                    <a:pt x="11" y="32"/>
                    <a:pt x="9" y="25"/>
                    <a:pt x="0" y="12"/>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53" name="Freeform 138"/>
            <p:cNvSpPr/>
            <p:nvPr/>
          </p:nvSpPr>
          <p:spPr bwMode="auto">
            <a:xfrm>
              <a:off x="8312150" y="139700"/>
              <a:ext cx="34925" cy="31750"/>
            </a:xfrm>
            <a:custGeom>
              <a:avLst/>
              <a:gdLst>
                <a:gd name="T0" fmla="*/ 87 w 87"/>
                <a:gd name="T1" fmla="*/ 9 h 38"/>
                <a:gd name="T2" fmla="*/ 75 w 87"/>
                <a:gd name="T3" fmla="*/ 26 h 38"/>
                <a:gd name="T4" fmla="*/ 17 w 87"/>
                <a:gd name="T5" fmla="*/ 37 h 38"/>
                <a:gd name="T6" fmla="*/ 0 w 87"/>
                <a:gd name="T7" fmla="*/ 26 h 38"/>
                <a:gd name="T8" fmla="*/ 12 w 87"/>
                <a:gd name="T9" fmla="*/ 12 h 38"/>
                <a:gd name="T10" fmla="*/ 80 w 87"/>
                <a:gd name="T11" fmla="*/ 0 h 38"/>
                <a:gd name="T12" fmla="*/ 87 w 87"/>
                <a:gd name="T13" fmla="*/ 9 h 38"/>
              </a:gdLst>
              <a:ahLst/>
              <a:cxnLst>
                <a:cxn ang="0">
                  <a:pos x="T0" y="T1"/>
                </a:cxn>
                <a:cxn ang="0">
                  <a:pos x="T2" y="T3"/>
                </a:cxn>
                <a:cxn ang="0">
                  <a:pos x="T4" y="T5"/>
                </a:cxn>
                <a:cxn ang="0">
                  <a:pos x="T6" y="T7"/>
                </a:cxn>
                <a:cxn ang="0">
                  <a:pos x="T8" y="T9"/>
                </a:cxn>
                <a:cxn ang="0">
                  <a:pos x="T10" y="T11"/>
                </a:cxn>
                <a:cxn ang="0">
                  <a:pos x="T12" y="T13"/>
                </a:cxn>
              </a:cxnLst>
              <a:rect l="0" t="0" r="r" b="b"/>
              <a:pathLst>
                <a:path w="87" h="38" extrusionOk="0">
                  <a:moveTo>
                    <a:pt x="87" y="9"/>
                  </a:moveTo>
                  <a:cubicBezTo>
                    <a:pt x="83" y="15"/>
                    <a:pt x="80" y="25"/>
                    <a:pt x="75" y="26"/>
                  </a:cubicBezTo>
                  <a:cubicBezTo>
                    <a:pt x="56" y="31"/>
                    <a:pt x="37" y="35"/>
                    <a:pt x="17" y="37"/>
                  </a:cubicBezTo>
                  <a:cubicBezTo>
                    <a:pt x="12" y="38"/>
                    <a:pt x="6" y="30"/>
                    <a:pt x="0" y="26"/>
                  </a:cubicBezTo>
                  <a:cubicBezTo>
                    <a:pt x="4" y="21"/>
                    <a:pt x="7" y="13"/>
                    <a:pt x="12" y="12"/>
                  </a:cubicBezTo>
                  <a:cubicBezTo>
                    <a:pt x="34" y="7"/>
                    <a:pt x="57" y="4"/>
                    <a:pt x="80" y="0"/>
                  </a:cubicBezTo>
                  <a:cubicBezTo>
                    <a:pt x="82" y="3"/>
                    <a:pt x="84" y="6"/>
                    <a:pt x="87" y="9"/>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54" name="Freeform 139"/>
            <p:cNvSpPr/>
            <p:nvPr/>
          </p:nvSpPr>
          <p:spPr bwMode="auto">
            <a:xfrm>
              <a:off x="8051799" y="220663"/>
              <a:ext cx="36513" cy="33338"/>
            </a:xfrm>
            <a:custGeom>
              <a:avLst/>
              <a:gdLst>
                <a:gd name="T0" fmla="*/ 88 w 88"/>
                <a:gd name="T1" fmla="*/ 16 h 42"/>
                <a:gd name="T2" fmla="*/ 77 w 88"/>
                <a:gd name="T3" fmla="*/ 31 h 42"/>
                <a:gd name="T4" fmla="*/ 15 w 88"/>
                <a:gd name="T5" fmla="*/ 42 h 42"/>
                <a:gd name="T6" fmla="*/ 1 w 88"/>
                <a:gd name="T7" fmla="*/ 32 h 42"/>
                <a:gd name="T8" fmla="*/ 6 w 88"/>
                <a:gd name="T9" fmla="*/ 19 h 42"/>
                <a:gd name="T10" fmla="*/ 88 w 88"/>
                <a:gd name="T11" fmla="*/ 16 h 42"/>
              </a:gdLst>
              <a:ahLst/>
              <a:cxnLst>
                <a:cxn ang="0">
                  <a:pos x="T0" y="T1"/>
                </a:cxn>
                <a:cxn ang="0">
                  <a:pos x="T2" y="T3"/>
                </a:cxn>
                <a:cxn ang="0">
                  <a:pos x="T4" y="T5"/>
                </a:cxn>
                <a:cxn ang="0">
                  <a:pos x="T6" y="T7"/>
                </a:cxn>
                <a:cxn ang="0">
                  <a:pos x="T8" y="T9"/>
                </a:cxn>
                <a:cxn ang="0">
                  <a:pos x="T10" y="T11"/>
                </a:cxn>
              </a:cxnLst>
              <a:rect l="0" t="0" r="r" b="b"/>
              <a:pathLst>
                <a:path w="88" h="42" extrusionOk="0">
                  <a:moveTo>
                    <a:pt x="88" y="16"/>
                  </a:moveTo>
                  <a:cubicBezTo>
                    <a:pt x="83" y="22"/>
                    <a:pt x="81" y="31"/>
                    <a:pt x="77" y="31"/>
                  </a:cubicBezTo>
                  <a:cubicBezTo>
                    <a:pt x="56" y="36"/>
                    <a:pt x="36" y="40"/>
                    <a:pt x="15" y="42"/>
                  </a:cubicBezTo>
                  <a:cubicBezTo>
                    <a:pt x="11" y="42"/>
                    <a:pt x="4" y="36"/>
                    <a:pt x="1" y="32"/>
                  </a:cubicBezTo>
                  <a:cubicBezTo>
                    <a:pt x="0" y="29"/>
                    <a:pt x="4" y="19"/>
                    <a:pt x="6" y="19"/>
                  </a:cubicBezTo>
                  <a:cubicBezTo>
                    <a:pt x="32" y="14"/>
                    <a:pt x="58" y="0"/>
                    <a:pt x="88" y="16"/>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55" name="Freeform 140"/>
            <p:cNvSpPr/>
            <p:nvPr/>
          </p:nvSpPr>
          <p:spPr bwMode="auto">
            <a:xfrm>
              <a:off x="7273925" y="479425"/>
              <a:ext cx="33338" cy="36513"/>
            </a:xfrm>
            <a:custGeom>
              <a:avLst/>
              <a:gdLst>
                <a:gd name="T0" fmla="*/ 0 w 81"/>
                <a:gd name="T1" fmla="*/ 44 h 44"/>
                <a:gd name="T2" fmla="*/ 81 w 81"/>
                <a:gd name="T3" fmla="*/ 9 h 44"/>
                <a:gd name="T4" fmla="*/ 0 w 81"/>
                <a:gd name="T5" fmla="*/ 44 h 44"/>
              </a:gdLst>
              <a:ahLst/>
              <a:cxnLst>
                <a:cxn ang="0">
                  <a:pos x="T0" y="T1"/>
                </a:cxn>
                <a:cxn ang="0">
                  <a:pos x="T2" y="T3"/>
                </a:cxn>
                <a:cxn ang="0">
                  <a:pos x="T4" y="T5"/>
                </a:cxn>
              </a:cxnLst>
              <a:rect l="0" t="0" r="r" b="b"/>
              <a:pathLst>
                <a:path w="81" h="44" extrusionOk="0">
                  <a:moveTo>
                    <a:pt x="0" y="44"/>
                  </a:moveTo>
                  <a:cubicBezTo>
                    <a:pt x="5" y="15"/>
                    <a:pt x="43" y="0"/>
                    <a:pt x="81" y="9"/>
                  </a:cubicBezTo>
                  <a:cubicBezTo>
                    <a:pt x="72" y="31"/>
                    <a:pt x="52" y="40"/>
                    <a:pt x="0" y="44"/>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56" name="Freeform 141"/>
            <p:cNvSpPr/>
            <p:nvPr/>
          </p:nvSpPr>
          <p:spPr bwMode="auto">
            <a:xfrm>
              <a:off x="7169150" y="588963"/>
              <a:ext cx="20638" cy="68263"/>
            </a:xfrm>
            <a:custGeom>
              <a:avLst/>
              <a:gdLst>
                <a:gd name="T0" fmla="*/ 40 w 53"/>
                <a:gd name="T1" fmla="*/ 0 h 84"/>
                <a:gd name="T2" fmla="*/ 47 w 53"/>
                <a:gd name="T3" fmla="*/ 4 h 84"/>
                <a:gd name="T4" fmla="*/ 51 w 53"/>
                <a:gd name="T5" fmla="*/ 20 h 84"/>
                <a:gd name="T6" fmla="*/ 16 w 53"/>
                <a:gd name="T7" fmla="*/ 76 h 84"/>
                <a:gd name="T8" fmla="*/ 2 w 53"/>
                <a:gd name="T9" fmla="*/ 60 h 84"/>
                <a:gd name="T10" fmla="*/ 40 w 53"/>
                <a:gd name="T11" fmla="*/ 0 h 84"/>
              </a:gdLst>
              <a:ahLst/>
              <a:cxnLst>
                <a:cxn ang="0">
                  <a:pos x="T0" y="T1"/>
                </a:cxn>
                <a:cxn ang="0">
                  <a:pos x="T2" y="T3"/>
                </a:cxn>
                <a:cxn ang="0">
                  <a:pos x="T4" y="T5"/>
                </a:cxn>
                <a:cxn ang="0">
                  <a:pos x="T6" y="T7"/>
                </a:cxn>
                <a:cxn ang="0">
                  <a:pos x="T8" y="T9"/>
                </a:cxn>
                <a:cxn ang="0">
                  <a:pos x="T10" y="T11"/>
                </a:cxn>
              </a:cxnLst>
              <a:rect l="0" t="0" r="r" b="b"/>
              <a:pathLst>
                <a:path w="53" h="84" extrusionOk="0">
                  <a:moveTo>
                    <a:pt x="40" y="0"/>
                  </a:moveTo>
                  <a:cubicBezTo>
                    <a:pt x="45" y="2"/>
                    <a:pt x="47" y="3"/>
                    <a:pt x="47" y="4"/>
                  </a:cubicBezTo>
                  <a:cubicBezTo>
                    <a:pt x="49" y="9"/>
                    <a:pt x="53" y="17"/>
                    <a:pt x="51" y="20"/>
                  </a:cubicBezTo>
                  <a:cubicBezTo>
                    <a:pt x="41" y="40"/>
                    <a:pt x="31" y="61"/>
                    <a:pt x="16" y="76"/>
                  </a:cubicBezTo>
                  <a:cubicBezTo>
                    <a:pt x="8" y="84"/>
                    <a:pt x="0" y="70"/>
                    <a:pt x="2" y="60"/>
                  </a:cubicBezTo>
                  <a:cubicBezTo>
                    <a:pt x="6" y="36"/>
                    <a:pt x="18" y="15"/>
                    <a:pt x="40" y="0"/>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57" name="Freeform 142"/>
            <p:cNvSpPr/>
            <p:nvPr/>
          </p:nvSpPr>
          <p:spPr bwMode="auto">
            <a:xfrm>
              <a:off x="8502650" y="38100"/>
              <a:ext cx="34925" cy="39687"/>
            </a:xfrm>
            <a:custGeom>
              <a:avLst/>
              <a:gdLst>
                <a:gd name="T0" fmla="*/ 0 w 88"/>
                <a:gd name="T1" fmla="*/ 42 h 48"/>
                <a:gd name="T2" fmla="*/ 85 w 88"/>
                <a:gd name="T3" fmla="*/ 0 h 48"/>
                <a:gd name="T4" fmla="*/ 86 w 88"/>
                <a:gd name="T5" fmla="*/ 23 h 48"/>
                <a:gd name="T6" fmla="*/ 0 w 88"/>
                <a:gd name="T7" fmla="*/ 42 h 48"/>
              </a:gdLst>
              <a:ahLst/>
              <a:cxnLst>
                <a:cxn ang="0">
                  <a:pos x="T0" y="T1"/>
                </a:cxn>
                <a:cxn ang="0">
                  <a:pos x="T2" y="T3"/>
                </a:cxn>
                <a:cxn ang="0">
                  <a:pos x="T4" y="T5"/>
                </a:cxn>
                <a:cxn ang="0">
                  <a:pos x="T6" y="T7"/>
                </a:cxn>
              </a:cxnLst>
              <a:rect l="0" t="0" r="r" b="b"/>
              <a:pathLst>
                <a:path w="88" h="48" extrusionOk="0">
                  <a:moveTo>
                    <a:pt x="0" y="42"/>
                  </a:moveTo>
                  <a:cubicBezTo>
                    <a:pt x="23" y="11"/>
                    <a:pt x="55" y="14"/>
                    <a:pt x="85" y="0"/>
                  </a:cubicBezTo>
                  <a:cubicBezTo>
                    <a:pt x="85" y="12"/>
                    <a:pt x="88" y="20"/>
                    <a:pt x="86" y="23"/>
                  </a:cubicBezTo>
                  <a:cubicBezTo>
                    <a:pt x="72" y="38"/>
                    <a:pt x="30" y="48"/>
                    <a:pt x="0" y="42"/>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sp>
          <p:nvSpPr>
            <p:cNvPr id="158" name="Freeform 143"/>
            <p:cNvSpPr/>
            <p:nvPr/>
          </p:nvSpPr>
          <p:spPr bwMode="auto">
            <a:xfrm>
              <a:off x="7185025" y="700088"/>
              <a:ext cx="15875" cy="30162"/>
            </a:xfrm>
            <a:custGeom>
              <a:avLst/>
              <a:gdLst>
                <a:gd name="T0" fmla="*/ 34 w 38"/>
                <a:gd name="T1" fmla="*/ 33 h 36"/>
                <a:gd name="T2" fmla="*/ 27 w 38"/>
                <a:gd name="T3" fmla="*/ 36 h 36"/>
                <a:gd name="T4" fmla="*/ 1 w 38"/>
                <a:gd name="T5" fmla="*/ 10 h 36"/>
                <a:gd name="T6" fmla="*/ 13 w 38"/>
                <a:gd name="T7" fmla="*/ 1 h 36"/>
                <a:gd name="T8" fmla="*/ 34 w 38"/>
                <a:gd name="T9" fmla="*/ 33 h 36"/>
              </a:gdLst>
              <a:ahLst/>
              <a:cxnLst>
                <a:cxn ang="0">
                  <a:pos x="T0" y="T1"/>
                </a:cxn>
                <a:cxn ang="0">
                  <a:pos x="T2" y="T3"/>
                </a:cxn>
                <a:cxn ang="0">
                  <a:pos x="T4" y="T5"/>
                </a:cxn>
                <a:cxn ang="0">
                  <a:pos x="T6" y="T7"/>
                </a:cxn>
                <a:cxn ang="0">
                  <a:pos x="T8" y="T9"/>
                </a:cxn>
              </a:cxnLst>
              <a:rect l="0" t="0" r="r" b="b"/>
              <a:pathLst>
                <a:path w="38" h="36" extrusionOk="0">
                  <a:moveTo>
                    <a:pt x="34" y="33"/>
                  </a:moveTo>
                  <a:cubicBezTo>
                    <a:pt x="29" y="35"/>
                    <a:pt x="28" y="36"/>
                    <a:pt x="27" y="36"/>
                  </a:cubicBezTo>
                  <a:cubicBezTo>
                    <a:pt x="11" y="34"/>
                    <a:pt x="0" y="27"/>
                    <a:pt x="1" y="10"/>
                  </a:cubicBezTo>
                  <a:cubicBezTo>
                    <a:pt x="2" y="7"/>
                    <a:pt x="10" y="0"/>
                    <a:pt x="13" y="1"/>
                  </a:cubicBezTo>
                  <a:cubicBezTo>
                    <a:pt x="27" y="6"/>
                    <a:pt x="38" y="14"/>
                    <a:pt x="34" y="33"/>
                  </a:cubicBez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grpSp>
      <p:grpSp>
        <p:nvGrpSpPr>
          <p:cNvPr id="159" name="Group 158"/>
          <p:cNvGrpSpPr/>
          <p:nvPr/>
        </p:nvGrpSpPr>
        <p:grpSpPr bwMode="auto">
          <a:xfrm>
            <a:off x="5919592" y="2927825"/>
            <a:ext cx="771064" cy="1189433"/>
            <a:chOff x="7478257" y="2193205"/>
            <a:chExt cx="452893" cy="700189"/>
          </a:xfrm>
        </p:grpSpPr>
        <p:sp>
          <p:nvSpPr>
            <p:cNvPr id="160" name="Oval 159"/>
            <p:cNvSpPr/>
            <p:nvPr/>
          </p:nvSpPr>
          <p:spPr bwMode="auto">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50">
                <a:latin typeface="Times New Roman" panose="02020603050405020304" pitchFamily="18" charset="0"/>
                <a:cs typeface="Times New Roman" panose="02020603050405020304" pitchFamily="18" charset="0"/>
              </a:endParaRPr>
            </a:p>
          </p:txBody>
        </p:sp>
        <p:sp>
          <p:nvSpPr>
            <p:cNvPr id="161" name="Freeform 17"/>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extrusionOk="0">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E61E3C"/>
            </a:solid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grpSp>
      <p:grpSp>
        <p:nvGrpSpPr>
          <p:cNvPr id="162" name="Group 161"/>
          <p:cNvGrpSpPr/>
          <p:nvPr/>
        </p:nvGrpSpPr>
        <p:grpSpPr bwMode="auto">
          <a:xfrm>
            <a:off x="6791857" y="1862398"/>
            <a:ext cx="628108" cy="1056238"/>
            <a:chOff x="7478257" y="2193205"/>
            <a:chExt cx="452893" cy="700189"/>
          </a:xfrm>
        </p:grpSpPr>
        <p:sp>
          <p:nvSpPr>
            <p:cNvPr id="163" name="Oval 162"/>
            <p:cNvSpPr/>
            <p:nvPr/>
          </p:nvSpPr>
          <p:spPr bwMode="auto">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50">
                <a:latin typeface="Times New Roman" panose="02020603050405020304" pitchFamily="18" charset="0"/>
                <a:cs typeface="Times New Roman" panose="02020603050405020304" pitchFamily="18" charset="0"/>
              </a:endParaRPr>
            </a:p>
          </p:txBody>
        </p:sp>
        <p:sp>
          <p:nvSpPr>
            <p:cNvPr id="164" name="Freeform 17"/>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extrusionOk="0">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E61E3C"/>
            </a:solid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grpSp>
      <p:grpSp>
        <p:nvGrpSpPr>
          <p:cNvPr id="165" name="Group 164"/>
          <p:cNvGrpSpPr/>
          <p:nvPr/>
        </p:nvGrpSpPr>
        <p:grpSpPr bwMode="auto">
          <a:xfrm>
            <a:off x="7991493" y="277150"/>
            <a:ext cx="413438" cy="670507"/>
            <a:chOff x="7478257" y="2193205"/>
            <a:chExt cx="452893" cy="700189"/>
          </a:xfrm>
        </p:grpSpPr>
        <p:sp>
          <p:nvSpPr>
            <p:cNvPr id="166" name="Oval 165"/>
            <p:cNvSpPr/>
            <p:nvPr/>
          </p:nvSpPr>
          <p:spPr bwMode="auto">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50">
                <a:latin typeface="Times New Roman" panose="02020603050405020304" pitchFamily="18" charset="0"/>
                <a:cs typeface="Times New Roman" panose="02020603050405020304" pitchFamily="18" charset="0"/>
              </a:endParaRPr>
            </a:p>
          </p:txBody>
        </p:sp>
        <p:sp>
          <p:nvSpPr>
            <p:cNvPr id="167" name="Freeform 17"/>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extrusionOk="0">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E61E3C"/>
            </a:solid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grpSp>
      <p:sp>
        <p:nvSpPr>
          <p:cNvPr id="168" name="TextBox 167"/>
          <p:cNvSpPr txBox="1"/>
          <p:nvPr/>
        </p:nvSpPr>
        <p:spPr bwMode="auto">
          <a:xfrm>
            <a:off x="2830591" y="3096914"/>
            <a:ext cx="775239" cy="669414"/>
          </a:xfrm>
          <a:prstGeom prst="rect">
            <a:avLst/>
          </a:prstGeom>
          <a:noFill/>
        </p:spPr>
        <p:txBody>
          <a:bodyPr wrap="square" rtlCol="0">
            <a:spAutoFit/>
          </a:bodyPr>
          <a:lstStyle/>
          <a:p>
            <a:pPr lvl="0" algn="ctr">
              <a:defRPr/>
            </a:pPr>
            <a:r>
              <a:rPr lang="en-US" sz="3750">
                <a:latin typeface="Times New Roman" panose="02020603050405020304" pitchFamily="18" charset="0"/>
                <a:ea typeface="Noto Sans"/>
                <a:cs typeface="Times New Roman" panose="02020603050405020304" pitchFamily="18" charset="0"/>
              </a:rPr>
              <a:t>1</a:t>
            </a:r>
            <a:endParaRPr lang="en-GB" sz="3750">
              <a:latin typeface="Times New Roman" panose="02020603050405020304" pitchFamily="18" charset="0"/>
              <a:ea typeface="Noto Sans"/>
              <a:cs typeface="Times New Roman" panose="02020603050405020304" pitchFamily="18" charset="0"/>
            </a:endParaRPr>
          </a:p>
        </p:txBody>
      </p:sp>
      <p:sp>
        <p:nvSpPr>
          <p:cNvPr id="169" name="TextBox 168"/>
          <p:cNvSpPr txBox="1"/>
          <p:nvPr/>
        </p:nvSpPr>
        <p:spPr bwMode="auto">
          <a:xfrm>
            <a:off x="5911061" y="3022286"/>
            <a:ext cx="775239" cy="553998"/>
          </a:xfrm>
          <a:prstGeom prst="rect">
            <a:avLst/>
          </a:prstGeom>
          <a:noFill/>
        </p:spPr>
        <p:txBody>
          <a:bodyPr wrap="square" rtlCol="0">
            <a:spAutoFit/>
          </a:bodyPr>
          <a:lstStyle/>
          <a:p>
            <a:pPr lvl="0" algn="ctr">
              <a:defRPr/>
            </a:pPr>
            <a:r>
              <a:rPr lang="en-US" sz="3000">
                <a:latin typeface="Times New Roman" panose="02020603050405020304" pitchFamily="18" charset="0"/>
                <a:ea typeface="Noto Sans"/>
                <a:cs typeface="Times New Roman" panose="02020603050405020304" pitchFamily="18" charset="0"/>
              </a:rPr>
              <a:t>2</a:t>
            </a:r>
            <a:endParaRPr lang="en-GB" sz="3000">
              <a:latin typeface="Times New Roman" panose="02020603050405020304" pitchFamily="18" charset="0"/>
              <a:ea typeface="Noto Sans"/>
              <a:cs typeface="Times New Roman" panose="02020603050405020304" pitchFamily="18" charset="0"/>
            </a:endParaRPr>
          </a:p>
        </p:txBody>
      </p:sp>
      <p:sp>
        <p:nvSpPr>
          <p:cNvPr id="170" name="TextBox 169"/>
          <p:cNvSpPr txBox="1"/>
          <p:nvPr/>
        </p:nvSpPr>
        <p:spPr bwMode="auto">
          <a:xfrm>
            <a:off x="6710583" y="1968530"/>
            <a:ext cx="775239" cy="446276"/>
          </a:xfrm>
          <a:prstGeom prst="rect">
            <a:avLst/>
          </a:prstGeom>
          <a:noFill/>
        </p:spPr>
        <p:txBody>
          <a:bodyPr wrap="square" rtlCol="0">
            <a:spAutoFit/>
          </a:bodyPr>
          <a:lstStyle/>
          <a:p>
            <a:pPr lvl="0" algn="ctr">
              <a:defRPr/>
            </a:pPr>
            <a:r>
              <a:rPr lang="en-US" sz="2300">
                <a:latin typeface="Times New Roman" panose="02020603050405020304" pitchFamily="18" charset="0"/>
                <a:ea typeface="Noto Sans"/>
                <a:cs typeface="Times New Roman" panose="02020603050405020304" pitchFamily="18" charset="0"/>
              </a:rPr>
              <a:t>3</a:t>
            </a:r>
            <a:endParaRPr lang="en-GB" sz="2300">
              <a:latin typeface="Times New Roman" panose="02020603050405020304" pitchFamily="18" charset="0"/>
              <a:ea typeface="Noto Sans"/>
              <a:cs typeface="Times New Roman" panose="02020603050405020304" pitchFamily="18" charset="0"/>
            </a:endParaRPr>
          </a:p>
        </p:txBody>
      </p:sp>
      <p:sp>
        <p:nvSpPr>
          <p:cNvPr id="171" name="TextBox 170"/>
          <p:cNvSpPr txBox="1"/>
          <p:nvPr/>
        </p:nvSpPr>
        <p:spPr bwMode="auto">
          <a:xfrm>
            <a:off x="7810592" y="298381"/>
            <a:ext cx="775239" cy="384721"/>
          </a:xfrm>
          <a:prstGeom prst="rect">
            <a:avLst/>
          </a:prstGeom>
          <a:noFill/>
        </p:spPr>
        <p:txBody>
          <a:bodyPr wrap="square" rtlCol="0">
            <a:spAutoFit/>
          </a:bodyPr>
          <a:lstStyle/>
          <a:p>
            <a:pPr lvl="0" algn="ctr">
              <a:defRPr/>
            </a:pPr>
            <a:r>
              <a:rPr lang="ru-RU" sz="1900">
                <a:latin typeface="Times New Roman" panose="02020603050405020304" pitchFamily="18" charset="0"/>
                <a:ea typeface="Noto Sans"/>
                <a:cs typeface="Times New Roman" panose="02020603050405020304" pitchFamily="18" charset="0"/>
              </a:rPr>
              <a:t>5</a:t>
            </a:r>
            <a:endParaRPr lang="en-GB" sz="1900">
              <a:latin typeface="Times New Roman" panose="02020603050405020304" pitchFamily="18" charset="0"/>
              <a:ea typeface="Noto Sans"/>
              <a:cs typeface="Times New Roman" panose="02020603050405020304" pitchFamily="18" charset="0"/>
            </a:endParaRPr>
          </a:p>
        </p:txBody>
      </p:sp>
      <p:sp>
        <p:nvSpPr>
          <p:cNvPr id="172" name="TextBox 171"/>
          <p:cNvSpPr txBox="1"/>
          <p:nvPr/>
        </p:nvSpPr>
        <p:spPr bwMode="auto">
          <a:xfrm>
            <a:off x="196428" y="3297601"/>
            <a:ext cx="2161538" cy="1200329"/>
          </a:xfrm>
          <a:prstGeom prst="rect">
            <a:avLst/>
          </a:prstGeom>
          <a:noFill/>
        </p:spPr>
        <p:txBody>
          <a:bodyPr wrap="square" rtlCol="0">
            <a:spAutoFit/>
          </a:bodyPr>
          <a:lstStyle/>
          <a:p>
            <a:pPr algn="r" defTabSz="685800">
              <a:buClrTx/>
              <a:defRPr/>
            </a:pPr>
            <a:r>
              <a:rPr lang="en-GB" sz="1200" b="1" dirty="0">
                <a:solidFill>
                  <a:srgbClr val="E61E3C"/>
                </a:solidFill>
                <a:latin typeface="Times New Roman" panose="02020603050405020304" pitchFamily="18" charset="0"/>
                <a:cs typeface="Times New Roman" panose="02020603050405020304" pitchFamily="18" charset="0"/>
              </a:rPr>
              <a:t>Independent search:</a:t>
            </a:r>
            <a:endParaRPr dirty="0">
              <a:latin typeface="Times New Roman" panose="02020603050405020304" pitchFamily="18" charset="0"/>
              <a:cs typeface="Times New Roman" panose="02020603050405020304" pitchFamily="18" charset="0"/>
            </a:endParaRPr>
          </a:p>
          <a:p>
            <a:pPr algn="r" defTabSz="685800">
              <a:buClrTx/>
              <a:defRPr/>
            </a:pPr>
            <a:r>
              <a:rPr lang="en-US" sz="1200" dirty="0">
                <a:solidFill>
                  <a:schemeClr val="tx1"/>
                </a:solidFill>
                <a:latin typeface="Times New Roman" panose="02020603050405020304" pitchFamily="18" charset="0"/>
                <a:cs typeface="Times New Roman" panose="02020603050405020304" pitchFamily="18" charset="0"/>
              </a:rPr>
              <a:t> choose a company and a vacancy for an internship, fill out a </a:t>
            </a:r>
            <a:r>
              <a:rPr lang="en-US" sz="1200" u="sng" dirty="0">
                <a:solidFill>
                  <a:schemeClr val="tx1"/>
                </a:solidFill>
                <a:latin typeface="Times New Roman" panose="02020603050405020304" pitchFamily="18" charset="0"/>
                <a:cs typeface="Times New Roman" panose="02020603050405020304" pitchFamily="18" charset="0"/>
                <a:hlinkClick r:id="rId2" tooltip="https://gsb.hse.ru/careercentre/polls/810432209.html"/>
              </a:rPr>
              <a:t>form</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unil</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b="1" dirty="0" smtClean="0">
                <a:solidFill>
                  <a:schemeClr val="tx1"/>
                </a:solidFill>
                <a:latin typeface="Times New Roman" panose="02020603050405020304" pitchFamily="18" charset="0"/>
                <a:cs typeface="Times New Roman" panose="02020603050405020304" pitchFamily="18" charset="0"/>
              </a:rPr>
              <a:t>December 1, 2024</a:t>
            </a:r>
            <a:r>
              <a:rPr lang="en-US" sz="1200" dirty="0" smtClean="0">
                <a:solidFill>
                  <a:schemeClr val="tx1"/>
                </a:solidFill>
                <a:latin typeface="Times New Roman" panose="02020603050405020304" pitchFamily="18" charset="0"/>
                <a:cs typeface="Times New Roman" panose="02020603050405020304" pitchFamily="18" charset="0"/>
              </a:rPr>
              <a:t> for </a:t>
            </a:r>
            <a:r>
              <a:rPr lang="en-US" sz="1200" dirty="0">
                <a:solidFill>
                  <a:schemeClr val="tx1"/>
                </a:solidFill>
                <a:latin typeface="Times New Roman" panose="02020603050405020304" pitchFamily="18" charset="0"/>
                <a:cs typeface="Times New Roman" panose="02020603050405020304" pitchFamily="18" charset="0"/>
              </a:rPr>
              <a:t>concluding</a:t>
            </a:r>
            <a:r>
              <a:rPr lang="ru-RU" sz="1200" dirty="0">
                <a:solidFill>
                  <a:schemeClr val="tx1"/>
                </a:solidFill>
                <a:latin typeface="Times New Roman" panose="02020603050405020304" pitchFamily="18" charset="0"/>
                <a:cs typeface="Times New Roman" panose="02020603050405020304" pitchFamily="18" charset="0"/>
              </a:rPr>
              <a:t> </a:t>
            </a:r>
            <a:r>
              <a:rPr lang="en-US" sz="1200" dirty="0">
                <a:solidFill>
                  <a:schemeClr val="dk1"/>
                </a:solidFill>
                <a:latin typeface="Times New Roman" panose="02020603050405020304" pitchFamily="18" charset="0"/>
                <a:cs typeface="Times New Roman" panose="02020603050405020304" pitchFamily="18" charset="0"/>
              </a:rPr>
              <a:t>an </a:t>
            </a:r>
            <a:r>
              <a:rPr lang="en-US" sz="1200" dirty="0">
                <a:latin typeface="Times New Roman" panose="02020603050405020304" pitchFamily="18" charset="0"/>
                <a:ea typeface="Calibri"/>
                <a:cs typeface="Times New Roman" panose="02020603050405020304" pitchFamily="18" charset="0"/>
              </a:rPr>
              <a:t>agreement for practical training</a:t>
            </a:r>
            <a:r>
              <a:rPr lang="en-US" sz="1200" dirty="0">
                <a:solidFill>
                  <a:schemeClr val="dk1"/>
                </a:solidFill>
                <a:latin typeface="Times New Roman" panose="02020603050405020304" pitchFamily="18" charset="0"/>
                <a:cs typeface="Times New Roman" panose="02020603050405020304" pitchFamily="18" charset="0"/>
              </a:rPr>
              <a:t> </a:t>
            </a:r>
            <a:endParaRPr lang="en-GB" sz="1200" dirty="0">
              <a:solidFill>
                <a:schemeClr val="tx1"/>
              </a:solidFill>
              <a:latin typeface="Times New Roman" panose="02020603050405020304" pitchFamily="18" charset="0"/>
              <a:ea typeface="Noto Sans"/>
              <a:cs typeface="Times New Roman" panose="02020603050405020304" pitchFamily="18" charset="0"/>
            </a:endParaRPr>
          </a:p>
        </p:txBody>
      </p:sp>
      <p:sp>
        <p:nvSpPr>
          <p:cNvPr id="174" name="TextBox 173"/>
          <p:cNvSpPr txBox="1"/>
          <p:nvPr/>
        </p:nvSpPr>
        <p:spPr bwMode="auto">
          <a:xfrm>
            <a:off x="7074571" y="3861946"/>
            <a:ext cx="3325265" cy="1200329"/>
          </a:xfrm>
          <a:prstGeom prst="rect">
            <a:avLst/>
          </a:prstGeom>
          <a:noFill/>
        </p:spPr>
        <p:txBody>
          <a:bodyPr wrap="square" rtlCol="0">
            <a:spAutoFit/>
          </a:bodyPr>
          <a:lstStyle/>
          <a:p>
            <a:pPr defTabSz="685800">
              <a:buClrTx/>
              <a:defRPr/>
            </a:pPr>
            <a:r>
              <a:rPr lang="en-GB" sz="1200" b="1" dirty="0">
                <a:solidFill>
                  <a:srgbClr val="E61E3C"/>
                </a:solidFill>
                <a:latin typeface="Times New Roman" panose="02020603050405020304" pitchFamily="18" charset="0"/>
                <a:cs typeface="Times New Roman" panose="02020603050405020304" pitchFamily="18" charset="0"/>
              </a:rPr>
              <a:t>Internship from the Career Centre</a:t>
            </a:r>
            <a:r>
              <a:rPr lang="en-US" sz="1200" dirty="0">
                <a:solidFill>
                  <a:srgbClr val="E61E3C"/>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Unil</a:t>
            </a:r>
            <a:r>
              <a:rPr lang="en-US" sz="1200" dirty="0" smtClean="0">
                <a:solidFill>
                  <a:schemeClr val="tx1"/>
                </a:solidFill>
                <a:latin typeface="Times New Roman" panose="02020603050405020304" pitchFamily="18" charset="0"/>
                <a:cs typeface="Times New Roman" panose="02020603050405020304" pitchFamily="18" charset="0"/>
              </a:rPr>
              <a:t> </a:t>
            </a:r>
            <a:r>
              <a:rPr lang="en-US" sz="1200" b="1" dirty="0">
                <a:solidFill>
                  <a:schemeClr val="tx1"/>
                </a:solidFill>
                <a:latin typeface="Times New Roman" panose="02020603050405020304" pitchFamily="18" charset="0"/>
                <a:cs typeface="Times New Roman" panose="02020603050405020304" pitchFamily="18" charset="0"/>
              </a:rPr>
              <a:t>December 1, 2024</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smtClean="0">
                <a:solidFill>
                  <a:schemeClr val="tx1"/>
                </a:solidFill>
                <a:latin typeface="Times New Roman" panose="02020603050405020304" pitchFamily="18" charset="0"/>
                <a:cs typeface="Times New Roman" panose="02020603050405020304" pitchFamily="18" charset="0"/>
              </a:rPr>
              <a:t>apply </a:t>
            </a:r>
            <a:r>
              <a:rPr lang="en-US" sz="1200" dirty="0">
                <a:solidFill>
                  <a:schemeClr val="tx1"/>
                </a:solidFill>
                <a:latin typeface="Times New Roman" panose="02020603050405020304" pitchFamily="18" charset="0"/>
                <a:cs typeface="Times New Roman" panose="02020603050405020304" pitchFamily="18" charset="0"/>
              </a:rPr>
              <a:t>for</a:t>
            </a:r>
            <a:r>
              <a:rPr lang="en-GB" sz="1200" dirty="0">
                <a:solidFill>
                  <a:schemeClr val="tx1"/>
                </a:solidFill>
                <a:latin typeface="Times New Roman" panose="02020603050405020304" pitchFamily="18" charset="0"/>
                <a:cs typeface="Times New Roman" panose="02020603050405020304" pitchFamily="18" charset="0"/>
              </a:rPr>
              <a:t> internships </a:t>
            </a:r>
            <a:r>
              <a:rPr lang="en-US" sz="1200" dirty="0">
                <a:solidFill>
                  <a:schemeClr val="tx1"/>
                </a:solidFill>
                <a:latin typeface="Times New Roman" panose="02020603050405020304" pitchFamily="18" charset="0"/>
                <a:cs typeface="Times New Roman" panose="02020603050405020304" pitchFamily="18" charset="0"/>
              </a:rPr>
              <a:t>poste</a:t>
            </a:r>
            <a:r>
              <a:rPr lang="en-GB" sz="1200" dirty="0">
                <a:solidFill>
                  <a:schemeClr val="tx1"/>
                </a:solidFill>
                <a:latin typeface="Times New Roman" panose="02020603050405020304" pitchFamily="18" charset="0"/>
                <a:cs typeface="Times New Roman" panose="02020603050405020304" pitchFamily="18" charset="0"/>
              </a:rPr>
              <a:t>d on </a:t>
            </a:r>
            <a:r>
              <a:rPr lang="en-GB" sz="1200" u="sng" dirty="0">
                <a:solidFill>
                  <a:schemeClr val="tx1"/>
                </a:solidFill>
                <a:latin typeface="Times New Roman" panose="02020603050405020304" pitchFamily="18" charset="0"/>
                <a:cs typeface="Times New Roman" panose="02020603050405020304" pitchFamily="18" charset="0"/>
                <a:hlinkClick r:id="rId3"/>
              </a:rPr>
              <a:t>GSB </a:t>
            </a:r>
            <a:r>
              <a:rPr lang="en-US" sz="1200" u="sng" dirty="0" smtClean="0">
                <a:solidFill>
                  <a:schemeClr val="tx1"/>
                </a:solidFill>
                <a:latin typeface="Times New Roman" panose="02020603050405020304" pitchFamily="18" charset="0"/>
                <a:cs typeface="Times New Roman" panose="02020603050405020304" pitchFamily="18" charset="0"/>
                <a:hlinkClick r:id="rId3"/>
              </a:rPr>
              <a:t>Telegram group </a:t>
            </a:r>
            <a:r>
              <a:rPr lang="en-GB" sz="1200" dirty="0" smtClean="0">
                <a:solidFill>
                  <a:schemeClr val="tx1"/>
                </a:solidFill>
                <a:latin typeface="Times New Roman" panose="02020603050405020304" pitchFamily="18" charset="0"/>
                <a:cs typeface="Times New Roman" panose="02020603050405020304" pitchFamily="18" charset="0"/>
              </a:rPr>
              <a:t>and </a:t>
            </a:r>
            <a:r>
              <a:rPr lang="en-GB" sz="1200" dirty="0">
                <a:solidFill>
                  <a:schemeClr val="tx1"/>
                </a:solidFill>
                <a:latin typeface="Times New Roman" panose="02020603050405020304" pitchFamily="18" charset="0"/>
                <a:cs typeface="Times New Roman" panose="02020603050405020304" pitchFamily="18" charset="0"/>
              </a:rPr>
              <a:t>follow the recruitment process offered by the Company</a:t>
            </a:r>
            <a:r>
              <a:rPr lang="en-US" sz="1200" dirty="0">
                <a:solidFill>
                  <a:schemeClr val="tx1"/>
                </a:solidFill>
                <a:latin typeface="Times New Roman" panose="02020603050405020304" pitchFamily="18" charset="0"/>
                <a:cs typeface="Times New Roman" panose="02020603050405020304" pitchFamily="18" charset="0"/>
              </a:rPr>
              <a:t>. You may select vacancies of mass recruitment or limited places of practice (see different sections)</a:t>
            </a:r>
            <a:r>
              <a:rPr lang="ru-RU" sz="1200" dirty="0">
                <a:solidFill>
                  <a:schemeClr val="tx1"/>
                </a:solidFill>
                <a:latin typeface="Times New Roman" panose="02020603050405020304" pitchFamily="18" charset="0"/>
                <a:cs typeface="Times New Roman" panose="02020603050405020304" pitchFamily="18" charset="0"/>
              </a:rPr>
              <a:t> </a:t>
            </a:r>
            <a:endParaRPr lang="en-GB" sz="1200" dirty="0">
              <a:solidFill>
                <a:schemeClr val="tx1"/>
              </a:solidFill>
              <a:latin typeface="Times New Roman" panose="02020603050405020304" pitchFamily="18" charset="0"/>
              <a:cs typeface="Times New Roman" panose="02020603050405020304" pitchFamily="18" charset="0"/>
            </a:endParaRPr>
          </a:p>
        </p:txBody>
      </p:sp>
      <p:sp>
        <p:nvSpPr>
          <p:cNvPr id="175" name="TextBox 174"/>
          <p:cNvSpPr txBox="1"/>
          <p:nvPr/>
        </p:nvSpPr>
        <p:spPr bwMode="auto">
          <a:xfrm>
            <a:off x="8959704" y="311764"/>
            <a:ext cx="1907656" cy="646331"/>
          </a:xfrm>
          <a:prstGeom prst="rect">
            <a:avLst/>
          </a:prstGeom>
          <a:noFill/>
        </p:spPr>
        <p:txBody>
          <a:bodyPr wrap="square" rtlCol="0">
            <a:spAutoFit/>
          </a:bodyPr>
          <a:lstStyle/>
          <a:p>
            <a:pPr defTabSz="685800">
              <a:buClrTx/>
              <a:defRPr/>
            </a:pPr>
            <a:r>
              <a:rPr lang="en-US" sz="1200" dirty="0">
                <a:latin typeface="Times New Roman" panose="02020603050405020304" pitchFamily="18" charset="0"/>
                <a:cs typeface="Times New Roman" panose="02020603050405020304" pitchFamily="18" charset="0"/>
              </a:rPr>
              <a:t>After the internship, submit the necessary documents to the </a:t>
            </a:r>
            <a:r>
              <a:rPr lang="en-US" sz="1200" b="1" dirty="0" err="1">
                <a:solidFill>
                  <a:srgbClr val="E61E3C"/>
                </a:solidFill>
                <a:latin typeface="Times New Roman" panose="02020603050405020304" pitchFamily="18" charset="0"/>
                <a:cs typeface="Times New Roman" panose="02020603050405020304" pitchFamily="18" charset="0"/>
              </a:rPr>
              <a:t>Programme</a:t>
            </a:r>
            <a:r>
              <a:rPr lang="en-US" sz="1200" b="1" dirty="0">
                <a:solidFill>
                  <a:srgbClr val="E61E3C"/>
                </a:solidFill>
                <a:latin typeface="Times New Roman" panose="02020603050405020304" pitchFamily="18" charset="0"/>
                <a:cs typeface="Times New Roman" panose="02020603050405020304" pitchFamily="18" charset="0"/>
              </a:rPr>
              <a:t> Office</a:t>
            </a:r>
            <a:endParaRPr lang="en-GB" sz="1200" b="1" dirty="0">
              <a:solidFill>
                <a:srgbClr val="E61E3C"/>
              </a:solidFill>
              <a:latin typeface="Times New Roman" panose="02020603050405020304" pitchFamily="18" charset="0"/>
              <a:cs typeface="Times New Roman" panose="02020603050405020304" pitchFamily="18" charset="0"/>
            </a:endParaRPr>
          </a:p>
        </p:txBody>
      </p:sp>
      <p:sp>
        <p:nvSpPr>
          <p:cNvPr id="176" name="Rectangle 175"/>
          <p:cNvSpPr/>
          <p:nvPr/>
        </p:nvSpPr>
        <p:spPr bwMode="auto">
          <a:xfrm rot="16199998">
            <a:off x="1938645" y="3780892"/>
            <a:ext cx="933175" cy="106874"/>
          </a:xfrm>
          <a:prstGeom prst="rect">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50">
              <a:solidFill>
                <a:srgbClr val="E61E3C"/>
              </a:solidFill>
              <a:latin typeface="Times New Roman" panose="02020603050405020304" pitchFamily="18" charset="0"/>
              <a:cs typeface="Times New Roman" panose="02020603050405020304" pitchFamily="18" charset="0"/>
            </a:endParaRPr>
          </a:p>
        </p:txBody>
      </p:sp>
      <p:sp>
        <p:nvSpPr>
          <p:cNvPr id="90" name="Google Shape;104;p20"/>
          <p:cNvSpPr txBox="1"/>
          <p:nvPr/>
        </p:nvSpPr>
        <p:spPr bwMode="auto">
          <a:xfrm>
            <a:off x="751949" y="371682"/>
            <a:ext cx="6085232" cy="630600"/>
          </a:xfrm>
          <a:prstGeom prst="rect">
            <a:avLst/>
          </a:prstGeom>
          <a:noFill/>
          <a:ln>
            <a:noFill/>
          </a:ln>
        </p:spPr>
        <p:txBody>
          <a:bodyPr spcFirstLastPara="1" wrap="square" lIns="0" tIns="7150" rIns="0" bIns="0" anchor="t" anchorCtr="0">
            <a:noAutofit/>
          </a:bodyPr>
          <a:lstStyle>
            <a:defPPr marR="0" lvl="0" algn="l">
              <a:lnSpc>
                <a:spcPct val="100000"/>
              </a:lnSpc>
              <a:spcBef>
                <a:spcPts val="0"/>
              </a:spcBef>
              <a:spcAft>
                <a:spcPts val="0"/>
              </a:spcAft>
            </a:defPPr>
            <a:lvl1pPr marR="0" lvl="0" algn="ctr">
              <a:lnSpc>
                <a:spcPct val="100000"/>
              </a:lnSpc>
              <a:spcBef>
                <a:spcPts val="0"/>
              </a:spcBef>
              <a:spcAft>
                <a:spcPts val="0"/>
              </a:spcAft>
              <a:buClr>
                <a:srgbClr val="000000"/>
              </a:buClr>
              <a:buSzPts val="800"/>
              <a:buFont typeface="Arial"/>
              <a:buNone/>
              <a:defRPr sz="4500" b="1" i="0" u="none" strike="noStrike" cap="none">
                <a:solidFill>
                  <a:schemeClr val="dk1"/>
                </a:solidFill>
                <a:latin typeface="Open Sans ExtraBold"/>
                <a:ea typeface="Open Sans ExtraBold"/>
                <a:cs typeface="Open Sans ExtraBold"/>
              </a:defRPr>
            </a:lvl1pPr>
            <a:lvl2pPr marR="0" lvl="1"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9pPr>
          </a:lstStyle>
          <a:p>
            <a:pPr marL="12700" algn="l">
              <a:defRPr/>
            </a:pPr>
            <a:r>
              <a:rPr lang="en-US" sz="2000" dirty="0">
                <a:latin typeface="Times New Roman" panose="02020603050405020304" pitchFamily="18" charset="0"/>
                <a:cs typeface="Times New Roman" panose="02020603050405020304" pitchFamily="18" charset="0"/>
              </a:rPr>
              <a:t>STAGES AND TERMS OF PRACTICE</a:t>
            </a:r>
            <a:endParaRPr lang="ru-RU" sz="2000" dirty="0">
              <a:latin typeface="Times New Roman" panose="02020603050405020304" pitchFamily="18" charset="0"/>
              <a:cs typeface="Times New Roman" panose="02020603050405020304" pitchFamily="18" charset="0"/>
            </a:endParaRPr>
          </a:p>
        </p:txBody>
      </p:sp>
      <p:sp>
        <p:nvSpPr>
          <p:cNvPr id="96" name="TextBox 95"/>
          <p:cNvSpPr txBox="1"/>
          <p:nvPr/>
        </p:nvSpPr>
        <p:spPr bwMode="auto">
          <a:xfrm>
            <a:off x="7904484" y="1733198"/>
            <a:ext cx="2743971" cy="1015663"/>
          </a:xfrm>
          <a:prstGeom prst="rect">
            <a:avLst/>
          </a:prstGeom>
          <a:noFill/>
        </p:spPr>
        <p:txBody>
          <a:bodyPr wrap="square" rtlCol="0">
            <a:spAutoFit/>
          </a:bodyPr>
          <a:lstStyle/>
          <a:p>
            <a:pPr defTabSz="685800">
              <a:buClrTx/>
              <a:defRPr/>
            </a:pPr>
            <a:r>
              <a:rPr lang="en-US" sz="1200" dirty="0">
                <a:latin typeface="Times New Roman" panose="02020603050405020304" pitchFamily="18" charset="0"/>
                <a:cs typeface="Times New Roman" panose="02020603050405020304" pitchFamily="18" charset="0"/>
              </a:rPr>
              <a:t>Wait for a response from the company (up to 10 working days after they receive your CV) and </a:t>
            </a:r>
            <a:r>
              <a:rPr lang="en-GB" sz="1200" dirty="0">
                <a:solidFill>
                  <a:schemeClr val="tx1"/>
                </a:solidFill>
                <a:latin typeface="Times New Roman" panose="02020603050405020304" pitchFamily="18" charset="0"/>
                <a:cs typeface="Times New Roman" panose="02020603050405020304" pitchFamily="18" charset="0"/>
              </a:rPr>
              <a:t>follow the recruitment process</a:t>
            </a:r>
            <a:r>
              <a:rPr lang="ru-RU" sz="1200" dirty="0">
                <a:solidFill>
                  <a:schemeClr val="tx1"/>
                </a:solidFill>
                <a:latin typeface="Times New Roman" panose="02020603050405020304" pitchFamily="18" charset="0"/>
                <a:cs typeface="Times New Roman" panose="02020603050405020304" pitchFamily="18" charset="0"/>
              </a:rPr>
              <a:t> (</a:t>
            </a:r>
            <a:r>
              <a:rPr lang="en-US" sz="1200" dirty="0">
                <a:solidFill>
                  <a:schemeClr val="tx1"/>
                </a:solidFill>
                <a:latin typeface="Times New Roman" panose="02020603050405020304" pitchFamily="18" charset="0"/>
                <a:cs typeface="Times New Roman" panose="02020603050405020304" pitchFamily="18" charset="0"/>
              </a:rPr>
              <a:t>HR interview, test, etc.)</a:t>
            </a:r>
            <a:r>
              <a:rPr lang="en-US" sz="1200" dirty="0">
                <a:latin typeface="Times New Roman" panose="02020603050405020304" pitchFamily="18" charset="0"/>
                <a:cs typeface="Times New Roman" panose="02020603050405020304" pitchFamily="18" charset="0"/>
              </a:rPr>
              <a:t> (approx. 3 weeks and up to a month)</a:t>
            </a:r>
            <a:endParaRPr lang="en-GB" sz="1200" dirty="0">
              <a:latin typeface="Times New Roman" panose="02020603050405020304" pitchFamily="18" charset="0"/>
              <a:cs typeface="Times New Roman" panose="02020603050405020304" pitchFamily="18" charset="0"/>
            </a:endParaRPr>
          </a:p>
        </p:txBody>
      </p:sp>
      <p:sp>
        <p:nvSpPr>
          <p:cNvPr id="97" name="Rectangle 175"/>
          <p:cNvSpPr/>
          <p:nvPr/>
        </p:nvSpPr>
        <p:spPr bwMode="auto">
          <a:xfrm rot="16199998">
            <a:off x="7328468" y="2265705"/>
            <a:ext cx="1034659" cy="117372"/>
          </a:xfrm>
          <a:prstGeom prst="rect">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50">
              <a:solidFill>
                <a:srgbClr val="E61E3C"/>
              </a:solidFill>
              <a:latin typeface="Times New Roman" panose="02020603050405020304" pitchFamily="18" charset="0"/>
              <a:cs typeface="Times New Roman" panose="02020603050405020304" pitchFamily="18" charset="0"/>
            </a:endParaRPr>
          </a:p>
        </p:txBody>
      </p:sp>
      <p:sp>
        <p:nvSpPr>
          <p:cNvPr id="98" name="Rectangle 175"/>
          <p:cNvSpPr/>
          <p:nvPr/>
        </p:nvSpPr>
        <p:spPr bwMode="auto">
          <a:xfrm rot="16199998">
            <a:off x="6362662" y="4376329"/>
            <a:ext cx="1225732" cy="121892"/>
          </a:xfrm>
          <a:prstGeom prst="rect">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50">
              <a:latin typeface="Times New Roman" panose="02020603050405020304" pitchFamily="18" charset="0"/>
              <a:cs typeface="Times New Roman" panose="02020603050405020304" pitchFamily="18" charset="0"/>
            </a:endParaRPr>
          </a:p>
        </p:txBody>
      </p:sp>
      <p:sp>
        <p:nvSpPr>
          <p:cNvPr id="99" name="Rectangle 175"/>
          <p:cNvSpPr/>
          <p:nvPr/>
        </p:nvSpPr>
        <p:spPr bwMode="auto">
          <a:xfrm rot="16199998">
            <a:off x="8483502" y="668626"/>
            <a:ext cx="752882" cy="124079"/>
          </a:xfrm>
          <a:prstGeom prst="rect">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50">
              <a:latin typeface="Times New Roman" panose="02020603050405020304" pitchFamily="18" charset="0"/>
              <a:cs typeface="Times New Roman" panose="02020603050405020304" pitchFamily="18" charset="0"/>
            </a:endParaRPr>
          </a:p>
        </p:txBody>
      </p:sp>
      <p:sp>
        <p:nvSpPr>
          <p:cNvPr id="91" name="Google Shape;103;p20"/>
          <p:cNvSpPr/>
          <p:nvPr/>
        </p:nvSpPr>
        <p:spPr bwMode="auto">
          <a:xfrm>
            <a:off x="-17362" y="271960"/>
            <a:ext cx="451412" cy="542925"/>
          </a:xfrm>
          <a:custGeom>
            <a:avLst/>
            <a:gdLst/>
            <a:ahLst/>
            <a:cxnLst/>
            <a:rect l="l" t="t" r="r" b="b"/>
            <a:pathLst>
              <a:path w="660400" h="965200" extrusionOk="0">
                <a:moveTo>
                  <a:pt x="660400" y="0"/>
                </a:moveTo>
                <a:lnTo>
                  <a:pt x="0" y="0"/>
                </a:lnTo>
                <a:lnTo>
                  <a:pt x="0" y="965200"/>
                </a:lnTo>
                <a:lnTo>
                  <a:pt x="660400" y="965200"/>
                </a:lnTo>
                <a:lnTo>
                  <a:pt x="660400" y="0"/>
                </a:lnTo>
                <a:close/>
              </a:path>
            </a:pathLst>
          </a:custGeom>
          <a:solidFill>
            <a:srgbClr val="E61E3C"/>
          </a:solidFill>
          <a:ln>
            <a:noFill/>
          </a:ln>
        </p:spPr>
        <p:txBody>
          <a:bodyPr spcFirstLastPara="1" wrap="square" lIns="0" tIns="0" rIns="0" bIns="0" anchor="t" anchorCtr="0">
            <a:noAutofit/>
          </a:bodyPr>
          <a:lstStyle/>
          <a:p>
            <a:pPr>
              <a:defRPr/>
            </a:pPr>
            <a:endParaRPr sz="1000">
              <a:solidFill>
                <a:schemeClr val="dk1"/>
              </a:solidFill>
              <a:latin typeface="Times New Roman" panose="02020603050405020304" pitchFamily="18" charset="0"/>
              <a:ea typeface="Calibri"/>
              <a:cs typeface="Times New Roman" panose="02020603050405020304" pitchFamily="18" charset="0"/>
            </a:endParaRPr>
          </a:p>
        </p:txBody>
      </p:sp>
      <p:sp>
        <p:nvSpPr>
          <p:cNvPr id="89" name="TextBox 88"/>
          <p:cNvSpPr txBox="1"/>
          <p:nvPr/>
        </p:nvSpPr>
        <p:spPr bwMode="auto">
          <a:xfrm>
            <a:off x="10515711" y="4835722"/>
            <a:ext cx="284052" cy="307777"/>
          </a:xfrm>
          <a:prstGeom prst="rect">
            <a:avLst/>
          </a:prstGeom>
          <a:noFill/>
        </p:spPr>
        <p:txBody>
          <a:bodyPr wrap="none" rtlCol="0">
            <a:spAutoFit/>
          </a:bodyPr>
          <a:lstStyle/>
          <a:p>
            <a:pPr>
              <a:defRPr/>
            </a:pPr>
            <a:r>
              <a:rPr lang="en-US">
                <a:latin typeface="Times New Roman" panose="02020603050405020304" pitchFamily="18" charset="0"/>
                <a:cs typeface="Times New Roman" panose="02020603050405020304" pitchFamily="18" charset="0"/>
              </a:rPr>
              <a:t>1</a:t>
            </a:r>
            <a:endParaRPr>
              <a:latin typeface="Times New Roman" panose="02020603050405020304" pitchFamily="18" charset="0"/>
              <a:cs typeface="Times New Roman" panose="02020603050405020304" pitchFamily="18" charset="0"/>
            </a:endParaRPr>
          </a:p>
        </p:txBody>
      </p:sp>
      <p:grpSp>
        <p:nvGrpSpPr>
          <p:cNvPr id="92" name="Group 161"/>
          <p:cNvGrpSpPr/>
          <p:nvPr/>
        </p:nvGrpSpPr>
        <p:grpSpPr bwMode="auto">
          <a:xfrm>
            <a:off x="5083167" y="1107107"/>
            <a:ext cx="539717" cy="850312"/>
            <a:chOff x="7478257" y="2193205"/>
            <a:chExt cx="452893" cy="700189"/>
          </a:xfrm>
        </p:grpSpPr>
        <p:sp>
          <p:nvSpPr>
            <p:cNvPr id="93" name="Oval 162"/>
            <p:cNvSpPr/>
            <p:nvPr/>
          </p:nvSpPr>
          <p:spPr bwMode="auto">
            <a:xfrm>
              <a:off x="7478257" y="2786413"/>
              <a:ext cx="452893" cy="106981"/>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50">
                <a:latin typeface="Times New Roman" panose="02020603050405020304" pitchFamily="18" charset="0"/>
                <a:cs typeface="Times New Roman" panose="02020603050405020304" pitchFamily="18" charset="0"/>
              </a:endParaRPr>
            </a:p>
          </p:txBody>
        </p:sp>
        <p:sp>
          <p:nvSpPr>
            <p:cNvPr id="94" name="Freeform 17"/>
            <p:cNvSpPr>
              <a:spLocks noEditPoints="1"/>
            </p:cNvSpPr>
            <p:nvPr/>
          </p:nvSpPr>
          <p:spPr bwMode="auto">
            <a:xfrm>
              <a:off x="7478257" y="2193205"/>
              <a:ext cx="452893" cy="646699"/>
            </a:xfrm>
            <a:custGeom>
              <a:avLst/>
              <a:gdLst>
                <a:gd name="T0" fmla="*/ 214 w 221"/>
                <a:gd name="T1" fmla="*/ 77 h 315"/>
                <a:gd name="T2" fmla="*/ 164 w 221"/>
                <a:gd name="T3" fmla="*/ 14 h 315"/>
                <a:gd name="T4" fmla="*/ 110 w 221"/>
                <a:gd name="T5" fmla="*/ 0 h 315"/>
                <a:gd name="T6" fmla="*/ 110 w 221"/>
                <a:gd name="T7" fmla="*/ 0 h 315"/>
                <a:gd name="T8" fmla="*/ 56 w 221"/>
                <a:gd name="T9" fmla="*/ 14 h 315"/>
                <a:gd name="T10" fmla="*/ 6 w 221"/>
                <a:gd name="T11" fmla="*/ 77 h 315"/>
                <a:gd name="T12" fmla="*/ 5 w 221"/>
                <a:gd name="T13" fmla="*/ 132 h 315"/>
                <a:gd name="T14" fmla="*/ 40 w 221"/>
                <a:gd name="T15" fmla="*/ 208 h 315"/>
                <a:gd name="T16" fmla="*/ 94 w 221"/>
                <a:gd name="T17" fmla="*/ 292 h 315"/>
                <a:gd name="T18" fmla="*/ 110 w 221"/>
                <a:gd name="T19" fmla="*/ 315 h 315"/>
                <a:gd name="T20" fmla="*/ 110 w 221"/>
                <a:gd name="T21" fmla="*/ 315 h 315"/>
                <a:gd name="T22" fmla="*/ 126 w 221"/>
                <a:gd name="T23" fmla="*/ 292 h 315"/>
                <a:gd name="T24" fmla="*/ 180 w 221"/>
                <a:gd name="T25" fmla="*/ 208 h 315"/>
                <a:gd name="T26" fmla="*/ 215 w 221"/>
                <a:gd name="T27" fmla="*/ 132 h 315"/>
                <a:gd name="T28" fmla="*/ 214 w 221"/>
                <a:gd name="T29" fmla="*/ 77 h 315"/>
                <a:gd name="T30" fmla="*/ 110 w 221"/>
                <a:gd name="T31" fmla="*/ 174 h 315"/>
                <a:gd name="T32" fmla="*/ 110 w 221"/>
                <a:gd name="T33" fmla="*/ 174 h 315"/>
                <a:gd name="T34" fmla="*/ 110 w 221"/>
                <a:gd name="T35" fmla="*/ 174 h 315"/>
                <a:gd name="T36" fmla="*/ 44 w 221"/>
                <a:gd name="T37" fmla="*/ 108 h 315"/>
                <a:gd name="T38" fmla="*/ 110 w 221"/>
                <a:gd name="T39" fmla="*/ 42 h 315"/>
                <a:gd name="T40" fmla="*/ 110 w 221"/>
                <a:gd name="T41" fmla="*/ 42 h 315"/>
                <a:gd name="T42" fmla="*/ 110 w 221"/>
                <a:gd name="T43" fmla="*/ 42 h 315"/>
                <a:gd name="T44" fmla="*/ 176 w 221"/>
                <a:gd name="T45" fmla="*/ 108 h 315"/>
                <a:gd name="T46" fmla="*/ 110 w 221"/>
                <a:gd name="T47" fmla="*/ 174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1" h="315" extrusionOk="0">
                  <a:moveTo>
                    <a:pt x="214" y="77"/>
                  </a:moveTo>
                  <a:cubicBezTo>
                    <a:pt x="206" y="50"/>
                    <a:pt x="189" y="29"/>
                    <a:pt x="164" y="14"/>
                  </a:cubicBezTo>
                  <a:cubicBezTo>
                    <a:pt x="147" y="4"/>
                    <a:pt x="129" y="0"/>
                    <a:pt x="110" y="0"/>
                  </a:cubicBezTo>
                  <a:cubicBezTo>
                    <a:pt x="110" y="0"/>
                    <a:pt x="110" y="0"/>
                    <a:pt x="110" y="0"/>
                  </a:cubicBezTo>
                  <a:cubicBezTo>
                    <a:pt x="91" y="0"/>
                    <a:pt x="73" y="4"/>
                    <a:pt x="56" y="14"/>
                  </a:cubicBezTo>
                  <a:cubicBezTo>
                    <a:pt x="31" y="29"/>
                    <a:pt x="15" y="50"/>
                    <a:pt x="6" y="77"/>
                  </a:cubicBezTo>
                  <a:cubicBezTo>
                    <a:pt x="1" y="95"/>
                    <a:pt x="0" y="114"/>
                    <a:pt x="5" y="132"/>
                  </a:cubicBezTo>
                  <a:cubicBezTo>
                    <a:pt x="13" y="159"/>
                    <a:pt x="26" y="184"/>
                    <a:pt x="40" y="208"/>
                  </a:cubicBezTo>
                  <a:cubicBezTo>
                    <a:pt x="58" y="237"/>
                    <a:pt x="76" y="264"/>
                    <a:pt x="94" y="292"/>
                  </a:cubicBezTo>
                  <a:cubicBezTo>
                    <a:pt x="99" y="300"/>
                    <a:pt x="104" y="307"/>
                    <a:pt x="110" y="315"/>
                  </a:cubicBezTo>
                  <a:cubicBezTo>
                    <a:pt x="110" y="315"/>
                    <a:pt x="110" y="315"/>
                    <a:pt x="110" y="315"/>
                  </a:cubicBezTo>
                  <a:cubicBezTo>
                    <a:pt x="116" y="307"/>
                    <a:pt x="121" y="300"/>
                    <a:pt x="126" y="292"/>
                  </a:cubicBezTo>
                  <a:cubicBezTo>
                    <a:pt x="144" y="264"/>
                    <a:pt x="163" y="237"/>
                    <a:pt x="180" y="208"/>
                  </a:cubicBezTo>
                  <a:cubicBezTo>
                    <a:pt x="194" y="184"/>
                    <a:pt x="207" y="159"/>
                    <a:pt x="215" y="132"/>
                  </a:cubicBezTo>
                  <a:cubicBezTo>
                    <a:pt x="221" y="114"/>
                    <a:pt x="220" y="95"/>
                    <a:pt x="214" y="77"/>
                  </a:cubicBezTo>
                  <a:close/>
                  <a:moveTo>
                    <a:pt x="110" y="174"/>
                  </a:moveTo>
                  <a:cubicBezTo>
                    <a:pt x="110" y="174"/>
                    <a:pt x="110" y="174"/>
                    <a:pt x="110" y="174"/>
                  </a:cubicBezTo>
                  <a:cubicBezTo>
                    <a:pt x="110" y="174"/>
                    <a:pt x="110" y="174"/>
                    <a:pt x="110" y="174"/>
                  </a:cubicBezTo>
                  <a:cubicBezTo>
                    <a:pt x="74" y="174"/>
                    <a:pt x="44" y="145"/>
                    <a:pt x="44" y="108"/>
                  </a:cubicBezTo>
                  <a:cubicBezTo>
                    <a:pt x="44" y="72"/>
                    <a:pt x="74" y="42"/>
                    <a:pt x="110" y="42"/>
                  </a:cubicBezTo>
                  <a:cubicBezTo>
                    <a:pt x="110" y="42"/>
                    <a:pt x="110" y="42"/>
                    <a:pt x="110" y="42"/>
                  </a:cubicBezTo>
                  <a:cubicBezTo>
                    <a:pt x="110" y="42"/>
                    <a:pt x="110" y="42"/>
                    <a:pt x="110" y="42"/>
                  </a:cubicBezTo>
                  <a:cubicBezTo>
                    <a:pt x="147" y="42"/>
                    <a:pt x="176" y="72"/>
                    <a:pt x="176" y="108"/>
                  </a:cubicBezTo>
                  <a:cubicBezTo>
                    <a:pt x="176" y="145"/>
                    <a:pt x="147" y="174"/>
                    <a:pt x="110" y="174"/>
                  </a:cubicBezTo>
                  <a:close/>
                </a:path>
              </a:pathLst>
            </a:custGeom>
            <a:solidFill>
              <a:srgbClr val="E61E3C"/>
            </a:solidFill>
            <a:ln>
              <a:noFill/>
            </a:ln>
          </p:spPr>
          <p:txBody>
            <a:bodyPr vert="horz" wrap="square" lIns="68580" tIns="34290" rIns="68580" bIns="34290" numCol="1" anchor="t" anchorCtr="0" compatLnSpc="1">
              <a:prstTxWarp prst="textNoShape">
                <a:avLst/>
              </a:prstTxWarp>
            </a:bodyPr>
            <a:lstStyle/>
            <a:p>
              <a:pPr>
                <a:defRPr/>
              </a:pPr>
              <a:endParaRPr lang="en-US" sz="1050">
                <a:latin typeface="Times New Roman" panose="02020603050405020304" pitchFamily="18" charset="0"/>
                <a:cs typeface="Times New Roman" panose="02020603050405020304" pitchFamily="18" charset="0"/>
              </a:endParaRPr>
            </a:p>
          </p:txBody>
        </p:sp>
      </p:grpSp>
      <p:sp>
        <p:nvSpPr>
          <p:cNvPr id="95" name="TextBox 94"/>
          <p:cNvSpPr txBox="1"/>
          <p:nvPr/>
        </p:nvSpPr>
        <p:spPr bwMode="auto">
          <a:xfrm>
            <a:off x="-17362" y="892572"/>
            <a:ext cx="4718538" cy="461665"/>
          </a:xfrm>
          <a:prstGeom prst="rect">
            <a:avLst/>
          </a:prstGeom>
          <a:noFill/>
        </p:spPr>
        <p:txBody>
          <a:bodyPr wrap="square" rtlCol="0">
            <a:spAutoFit/>
          </a:bodyPr>
          <a:lstStyle/>
          <a:p>
            <a:pPr algn="r" defTabSz="685800">
              <a:buClrTx/>
              <a:defRPr/>
            </a:pPr>
            <a:r>
              <a:rPr lang="en-US" sz="1200" b="1" dirty="0">
                <a:solidFill>
                  <a:srgbClr val="E61E3C"/>
                </a:solidFill>
                <a:latin typeface="Times New Roman" panose="02020603050405020304" pitchFamily="18" charset="0"/>
                <a:cs typeface="Times New Roman" panose="02020603050405020304" pitchFamily="18" charset="0"/>
              </a:rPr>
              <a:t>Go for an Internship: </a:t>
            </a:r>
            <a:r>
              <a:rPr lang="en-US" sz="1200" dirty="0">
                <a:latin typeface="Times New Roman" panose="02020603050405020304" pitchFamily="18" charset="0"/>
                <a:cs typeface="Times New Roman" panose="02020603050405020304" pitchFamily="18" charset="0"/>
              </a:rPr>
              <a:t>Terms of Practice for </a:t>
            </a:r>
            <a:r>
              <a:rPr lang="en-US" sz="1200" dirty="0" smtClean="0">
                <a:latin typeface="Times New Roman" panose="02020603050405020304" pitchFamily="18" charset="0"/>
                <a:cs typeface="Times New Roman" panose="02020603050405020304" pitchFamily="18" charset="0"/>
              </a:rPr>
              <a:t>all</a:t>
            </a:r>
            <a:r>
              <a:rPr lang="ru-RU" sz="120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programs</a:t>
            </a:r>
            <a:r>
              <a:rPr lang="ru-RU" sz="1200" dirty="0" smtClean="0">
                <a:latin typeface="Times New Roman" panose="02020603050405020304" pitchFamily="18" charset="0"/>
                <a:cs typeface="Times New Roman" panose="02020603050405020304" pitchFamily="18" charset="0"/>
              </a:rPr>
              <a:t>:</a:t>
            </a:r>
            <a:endParaRPr lang="en-US" sz="1200" dirty="0" smtClean="0">
              <a:latin typeface="Times New Roman" panose="02020603050405020304" pitchFamily="18" charset="0"/>
              <a:cs typeface="Times New Roman" panose="02020603050405020304" pitchFamily="18" charset="0"/>
            </a:endParaRPr>
          </a:p>
          <a:p>
            <a:pPr algn="r" defTabSz="685800">
              <a:buClrTx/>
              <a:defRPr/>
            </a:pPr>
            <a:r>
              <a:rPr lang="en-US" sz="1200" dirty="0" smtClean="0">
                <a:latin typeface="Times New Roman" panose="02020603050405020304" pitchFamily="18" charset="0"/>
                <a:cs typeface="Times New Roman" panose="02020603050405020304" pitchFamily="18" charset="0"/>
              </a:rPr>
              <a:t>09</a:t>
            </a:r>
            <a:r>
              <a:rPr lang="ru-RU" sz="1200" dirty="0" smtClean="0">
                <a:latin typeface="Times New Roman" panose="02020603050405020304" pitchFamily="18" charset="0"/>
                <a:cs typeface="Times New Roman" panose="02020603050405020304" pitchFamily="18" charset="0"/>
              </a:rPr>
              <a:t>.01.2025-13.03.2025</a:t>
            </a:r>
            <a:endParaRPr sz="1200" dirty="0">
              <a:latin typeface="Times New Roman" panose="02020603050405020304" pitchFamily="18" charset="0"/>
              <a:cs typeface="Times New Roman" panose="02020603050405020304" pitchFamily="18" charset="0"/>
            </a:endParaRPr>
          </a:p>
        </p:txBody>
      </p:sp>
      <p:sp>
        <p:nvSpPr>
          <p:cNvPr id="100" name="Rectangle 175"/>
          <p:cNvSpPr/>
          <p:nvPr/>
        </p:nvSpPr>
        <p:spPr bwMode="auto">
          <a:xfrm rot="16199998">
            <a:off x="3900083" y="1735940"/>
            <a:ext cx="1777501" cy="142242"/>
          </a:xfrm>
          <a:prstGeom prst="rect">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050">
              <a:latin typeface="Times New Roman" panose="02020603050405020304" pitchFamily="18" charset="0"/>
              <a:cs typeface="Times New Roman" panose="02020603050405020304" pitchFamily="18" charset="0"/>
            </a:endParaRPr>
          </a:p>
        </p:txBody>
      </p:sp>
      <p:sp>
        <p:nvSpPr>
          <p:cNvPr id="101" name="TextBox 100"/>
          <p:cNvSpPr txBox="1"/>
          <p:nvPr/>
        </p:nvSpPr>
        <p:spPr bwMode="auto">
          <a:xfrm>
            <a:off x="4965405" y="1182715"/>
            <a:ext cx="775239" cy="400110"/>
          </a:xfrm>
          <a:prstGeom prst="rect">
            <a:avLst/>
          </a:prstGeom>
          <a:noFill/>
        </p:spPr>
        <p:txBody>
          <a:bodyPr wrap="square" rtlCol="0">
            <a:spAutoFit/>
          </a:bodyPr>
          <a:lstStyle/>
          <a:p>
            <a:pPr lvl="0" algn="ctr">
              <a:defRPr/>
            </a:pPr>
            <a:r>
              <a:rPr lang="ru-RU" sz="2000">
                <a:latin typeface="Times New Roman" panose="02020603050405020304" pitchFamily="18" charset="0"/>
                <a:ea typeface="Noto Sans"/>
                <a:cs typeface="Times New Roman" panose="02020603050405020304" pitchFamily="18" charset="0"/>
              </a:rPr>
              <a:t>4</a:t>
            </a:r>
            <a:endParaRPr lang="en-GB" sz="2000">
              <a:latin typeface="Times New Roman" panose="02020603050405020304" pitchFamily="18" charset="0"/>
              <a:ea typeface="Noto Sans"/>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 name="Google Shape;135;p20"/>
          <p:cNvSpPr/>
          <p:nvPr/>
        </p:nvSpPr>
        <p:spPr bwMode="auto">
          <a:xfrm>
            <a:off x="467727" y="4435784"/>
            <a:ext cx="30936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defRPr/>
            </a:pPr>
            <a:endParaRPr>
              <a:latin typeface="Times New Roman" panose="02020603050405020304" pitchFamily="18" charset="0"/>
              <a:cs typeface="Times New Roman" panose="02020603050405020304" pitchFamily="18" charset="0"/>
            </a:endParaRPr>
          </a:p>
        </p:txBody>
      </p:sp>
      <p:sp>
        <p:nvSpPr>
          <p:cNvPr id="140" name="Google Shape;140;p21"/>
          <p:cNvSpPr txBox="1">
            <a:spLocks noGrp="1"/>
          </p:cNvSpPr>
          <p:nvPr>
            <p:ph type="title"/>
          </p:nvPr>
        </p:nvSpPr>
        <p:spPr bwMode="auto">
          <a:xfrm>
            <a:off x="1690693" y="324348"/>
            <a:ext cx="7631548" cy="630461"/>
          </a:xfrm>
          <a:prstGeom prst="rect">
            <a:avLst/>
          </a:prstGeom>
          <a:noFill/>
          <a:ln>
            <a:noFill/>
          </a:ln>
        </p:spPr>
        <p:txBody>
          <a:bodyPr spcFirstLastPara="1" wrap="square" lIns="0" tIns="7150" rIns="0" bIns="0" anchor="t" anchorCtr="0">
            <a:noAutofit/>
          </a:bodyPr>
          <a:lstStyle/>
          <a:p>
            <a:pPr marL="12700">
              <a:defRPr/>
            </a:pPr>
            <a:r>
              <a:rPr lang="en-GB" sz="2000">
                <a:latin typeface="Times New Roman" panose="02020603050405020304" pitchFamily="18" charset="0"/>
                <a:cs typeface="Times New Roman" panose="02020603050405020304" pitchFamily="18" charset="0"/>
              </a:rPr>
              <a:t>CHOOSING THE FORMAT AND PLACE OF THE INTERNSHIP</a:t>
            </a:r>
            <a:endParaRPr sz="2000">
              <a:latin typeface="Times New Roman" panose="02020603050405020304" pitchFamily="18" charset="0"/>
              <a:cs typeface="Times New Roman" panose="02020603050405020304" pitchFamily="18" charset="0"/>
            </a:endParaRPr>
          </a:p>
        </p:txBody>
      </p:sp>
      <p:sp>
        <p:nvSpPr>
          <p:cNvPr id="143" name="Google Shape;143;p21"/>
          <p:cNvSpPr/>
          <p:nvPr/>
        </p:nvSpPr>
        <p:spPr bwMode="auto">
          <a:xfrm rot="5400000">
            <a:off x="-1958595" y="2296296"/>
            <a:ext cx="5143501" cy="550906"/>
          </a:xfrm>
          <a:prstGeom prst="rect">
            <a:avLst/>
          </a:prstGeom>
          <a:solidFill>
            <a:srgbClr val="D8D8D8"/>
          </a:solidFill>
          <a:ln>
            <a:noFill/>
          </a:ln>
        </p:spPr>
        <p:txBody>
          <a:bodyPr spcFirstLastPara="1" wrap="square" lIns="51425" tIns="25700" rIns="51425" bIns="25700" anchor="ctr" anchorCtr="0">
            <a:noAutofit/>
          </a:bodyPr>
          <a:lstStyle/>
          <a:p>
            <a:pPr algn="ctr">
              <a:defRPr/>
            </a:pPr>
            <a:endParaRPr sz="1000">
              <a:solidFill>
                <a:schemeClr val="lt1"/>
              </a:solidFill>
              <a:latin typeface="Times New Roman" panose="02020603050405020304" pitchFamily="18" charset="0"/>
              <a:ea typeface="Calibri"/>
              <a:cs typeface="Times New Roman" panose="02020603050405020304" pitchFamily="18" charset="0"/>
            </a:endParaRPr>
          </a:p>
        </p:txBody>
      </p:sp>
      <p:grpSp>
        <p:nvGrpSpPr>
          <p:cNvPr id="144" name="Google Shape;144;p21"/>
          <p:cNvGrpSpPr/>
          <p:nvPr/>
        </p:nvGrpSpPr>
        <p:grpSpPr bwMode="auto">
          <a:xfrm>
            <a:off x="97878" y="1328502"/>
            <a:ext cx="1044663" cy="1044664"/>
            <a:chOff x="-12700" y="762000"/>
            <a:chExt cx="1857179" cy="1857180"/>
          </a:xfrm>
        </p:grpSpPr>
        <p:sp>
          <p:nvSpPr>
            <p:cNvPr id="145" name="Google Shape;145;p21"/>
            <p:cNvSpPr/>
            <p:nvPr/>
          </p:nvSpPr>
          <p:spPr bwMode="auto">
            <a:xfrm>
              <a:off x="-12700" y="762000"/>
              <a:ext cx="1857179" cy="1857180"/>
            </a:xfrm>
            <a:prstGeom prst="blockArc">
              <a:avLst>
                <a:gd name="adj1" fmla="val 17592716"/>
                <a:gd name="adj2" fmla="val 17581411"/>
                <a:gd name="adj3" fmla="val 10584"/>
              </a:avLst>
            </a:prstGeom>
            <a:solidFill>
              <a:srgbClr val="E61E3C"/>
            </a:solidFill>
            <a:ln>
              <a:noFill/>
            </a:ln>
          </p:spPr>
          <p:txBody>
            <a:bodyPr spcFirstLastPara="1" wrap="square" lIns="51425" tIns="25700" rIns="51425" bIns="25700" anchor="ctr" anchorCtr="0">
              <a:noAutofit/>
            </a:bodyPr>
            <a:lstStyle/>
            <a:p>
              <a:pPr algn="ctr">
                <a:buClr>
                  <a:schemeClr val="lt1"/>
                </a:buClr>
                <a:buSzPts val="1000"/>
                <a:defRPr/>
              </a:pPr>
              <a:endParaRPr sz="1000">
                <a:solidFill>
                  <a:srgbClr val="282F39"/>
                </a:solidFill>
                <a:latin typeface="Times New Roman" panose="02020603050405020304" pitchFamily="18" charset="0"/>
                <a:ea typeface="Calibri"/>
                <a:cs typeface="Times New Roman" panose="02020603050405020304" pitchFamily="18" charset="0"/>
              </a:endParaRPr>
            </a:p>
          </p:txBody>
        </p:sp>
        <p:sp>
          <p:nvSpPr>
            <p:cNvPr id="146" name="Google Shape;146;p21"/>
            <p:cNvSpPr txBox="1"/>
            <p:nvPr/>
          </p:nvSpPr>
          <p:spPr bwMode="auto">
            <a:xfrm>
              <a:off x="0" y="1028870"/>
              <a:ext cx="1767955" cy="1323439"/>
            </a:xfrm>
            <a:prstGeom prst="rect">
              <a:avLst/>
            </a:prstGeom>
            <a:noFill/>
            <a:ln>
              <a:noFill/>
            </a:ln>
          </p:spPr>
          <p:txBody>
            <a:bodyPr spcFirstLastPara="1" wrap="square" lIns="51425" tIns="25700" rIns="51425" bIns="25700" anchor="t" anchorCtr="0">
              <a:noAutofit/>
            </a:bodyPr>
            <a:lstStyle/>
            <a:p>
              <a:pPr algn="ctr">
                <a:buClr>
                  <a:schemeClr val="dk1"/>
                </a:buClr>
                <a:buSzPts val="4500"/>
                <a:defRPr/>
              </a:pPr>
              <a:r>
                <a:rPr lang="ru" sz="4500" b="1">
                  <a:solidFill>
                    <a:schemeClr val="dk1"/>
                  </a:solidFill>
                  <a:latin typeface="Times New Roman" panose="02020603050405020304" pitchFamily="18" charset="0"/>
                  <a:cs typeface="Times New Roman" panose="02020603050405020304" pitchFamily="18" charset="0"/>
                </a:rPr>
                <a:t>1</a:t>
              </a:r>
              <a:endParaRPr sz="4500" b="1">
                <a:solidFill>
                  <a:schemeClr val="dk1"/>
                </a:solidFill>
                <a:latin typeface="Times New Roman" panose="02020603050405020304" pitchFamily="18" charset="0"/>
                <a:cs typeface="Times New Roman" panose="02020603050405020304" pitchFamily="18" charset="0"/>
              </a:endParaRPr>
            </a:p>
          </p:txBody>
        </p:sp>
      </p:grpSp>
      <p:grpSp>
        <p:nvGrpSpPr>
          <p:cNvPr id="147" name="Google Shape;147;p21"/>
          <p:cNvGrpSpPr/>
          <p:nvPr/>
        </p:nvGrpSpPr>
        <p:grpSpPr bwMode="auto">
          <a:xfrm>
            <a:off x="313546" y="2501753"/>
            <a:ext cx="600075" cy="600076"/>
            <a:chOff x="-12700" y="762000"/>
            <a:chExt cx="1857179" cy="1857180"/>
          </a:xfrm>
        </p:grpSpPr>
        <p:sp>
          <p:nvSpPr>
            <p:cNvPr id="148" name="Google Shape;148;p21"/>
            <p:cNvSpPr/>
            <p:nvPr/>
          </p:nvSpPr>
          <p:spPr bwMode="auto">
            <a:xfrm>
              <a:off x="-12700" y="762000"/>
              <a:ext cx="1857179" cy="1857180"/>
            </a:xfrm>
            <a:prstGeom prst="blockArc">
              <a:avLst>
                <a:gd name="adj1" fmla="val 17592716"/>
                <a:gd name="adj2" fmla="val 17581411"/>
                <a:gd name="adj3" fmla="val 10584"/>
              </a:avLst>
            </a:prstGeom>
            <a:solidFill>
              <a:srgbClr val="8C8C8C"/>
            </a:solidFill>
            <a:ln>
              <a:noFill/>
            </a:ln>
          </p:spPr>
          <p:txBody>
            <a:bodyPr spcFirstLastPara="1" wrap="square" lIns="51425" tIns="25700" rIns="51425" bIns="25700" anchor="ctr" anchorCtr="0">
              <a:noAutofit/>
            </a:bodyPr>
            <a:lstStyle/>
            <a:p>
              <a:pPr algn="ctr">
                <a:buClr>
                  <a:schemeClr val="lt1"/>
                </a:buClr>
                <a:buSzPts val="1000"/>
                <a:defRPr/>
              </a:pPr>
              <a:endParaRPr sz="1000">
                <a:solidFill>
                  <a:srgbClr val="282F39"/>
                </a:solidFill>
                <a:latin typeface="Times New Roman" panose="02020603050405020304" pitchFamily="18" charset="0"/>
                <a:ea typeface="Calibri"/>
                <a:cs typeface="Times New Roman" panose="02020603050405020304" pitchFamily="18" charset="0"/>
              </a:endParaRPr>
            </a:p>
          </p:txBody>
        </p:sp>
        <p:sp>
          <p:nvSpPr>
            <p:cNvPr id="149" name="Google Shape;149;p21"/>
            <p:cNvSpPr txBox="1"/>
            <p:nvPr/>
          </p:nvSpPr>
          <p:spPr bwMode="auto">
            <a:xfrm>
              <a:off x="438" y="967252"/>
              <a:ext cx="1767955" cy="1446672"/>
            </a:xfrm>
            <a:prstGeom prst="rect">
              <a:avLst/>
            </a:prstGeom>
            <a:noFill/>
            <a:ln>
              <a:noFill/>
            </a:ln>
          </p:spPr>
          <p:txBody>
            <a:bodyPr spcFirstLastPara="1" wrap="square" lIns="51425" tIns="25700" rIns="51425" bIns="25700" anchor="t" anchorCtr="0">
              <a:noAutofit/>
            </a:bodyPr>
            <a:lstStyle/>
            <a:p>
              <a:pPr algn="ctr">
                <a:buClr>
                  <a:schemeClr val="dk1"/>
                </a:buClr>
                <a:buSzPts val="2700"/>
                <a:defRPr/>
              </a:pPr>
              <a:r>
                <a:rPr lang="ru" sz="2700" b="1">
                  <a:solidFill>
                    <a:schemeClr val="dk1"/>
                  </a:solidFill>
                  <a:latin typeface="Times New Roman" panose="02020603050405020304" pitchFamily="18" charset="0"/>
                  <a:cs typeface="Times New Roman" panose="02020603050405020304" pitchFamily="18" charset="0"/>
                </a:rPr>
                <a:t>2</a:t>
              </a:r>
              <a:endParaRPr sz="2700" b="1">
                <a:solidFill>
                  <a:schemeClr val="dk1"/>
                </a:solidFill>
                <a:latin typeface="Times New Roman" panose="02020603050405020304" pitchFamily="18" charset="0"/>
                <a:cs typeface="Times New Roman" panose="02020603050405020304" pitchFamily="18" charset="0"/>
              </a:endParaRPr>
            </a:p>
          </p:txBody>
        </p:sp>
      </p:grpSp>
      <p:grpSp>
        <p:nvGrpSpPr>
          <p:cNvPr id="150" name="Google Shape;150;p21"/>
          <p:cNvGrpSpPr/>
          <p:nvPr/>
        </p:nvGrpSpPr>
        <p:grpSpPr bwMode="auto">
          <a:xfrm>
            <a:off x="317664" y="3171589"/>
            <a:ext cx="600075" cy="600076"/>
            <a:chOff x="-12700" y="762000"/>
            <a:chExt cx="1857179" cy="1857180"/>
          </a:xfrm>
        </p:grpSpPr>
        <p:sp>
          <p:nvSpPr>
            <p:cNvPr id="151" name="Google Shape;151;p21"/>
            <p:cNvSpPr/>
            <p:nvPr/>
          </p:nvSpPr>
          <p:spPr bwMode="auto">
            <a:xfrm>
              <a:off x="-12700" y="762000"/>
              <a:ext cx="1857179" cy="1857180"/>
            </a:xfrm>
            <a:prstGeom prst="blockArc">
              <a:avLst>
                <a:gd name="adj1" fmla="val 17592716"/>
                <a:gd name="adj2" fmla="val 17581411"/>
                <a:gd name="adj3" fmla="val 10584"/>
              </a:avLst>
            </a:prstGeom>
            <a:solidFill>
              <a:srgbClr val="8C8C8C"/>
            </a:solidFill>
            <a:ln>
              <a:noFill/>
            </a:ln>
          </p:spPr>
          <p:txBody>
            <a:bodyPr spcFirstLastPara="1" wrap="square" lIns="51425" tIns="25700" rIns="51425" bIns="25700" anchor="ctr" anchorCtr="0">
              <a:noAutofit/>
            </a:bodyPr>
            <a:lstStyle/>
            <a:p>
              <a:pPr algn="ctr">
                <a:buClr>
                  <a:schemeClr val="lt1"/>
                </a:buClr>
                <a:buSzPts val="1000"/>
                <a:defRPr/>
              </a:pPr>
              <a:endParaRPr sz="1000">
                <a:solidFill>
                  <a:srgbClr val="282F39"/>
                </a:solidFill>
                <a:latin typeface="Times New Roman" panose="02020603050405020304" pitchFamily="18" charset="0"/>
                <a:ea typeface="Calibri"/>
                <a:cs typeface="Times New Roman" panose="02020603050405020304" pitchFamily="18" charset="0"/>
              </a:endParaRPr>
            </a:p>
          </p:txBody>
        </p:sp>
        <p:sp>
          <p:nvSpPr>
            <p:cNvPr id="152" name="Google Shape;152;p21"/>
            <p:cNvSpPr txBox="1"/>
            <p:nvPr/>
          </p:nvSpPr>
          <p:spPr bwMode="auto">
            <a:xfrm>
              <a:off x="438" y="967252"/>
              <a:ext cx="1767955" cy="1446672"/>
            </a:xfrm>
            <a:prstGeom prst="rect">
              <a:avLst/>
            </a:prstGeom>
            <a:noFill/>
            <a:ln>
              <a:noFill/>
            </a:ln>
          </p:spPr>
          <p:txBody>
            <a:bodyPr spcFirstLastPara="1" wrap="square" lIns="51425" tIns="25700" rIns="51425" bIns="25700" anchor="t" anchorCtr="0">
              <a:noAutofit/>
            </a:bodyPr>
            <a:lstStyle/>
            <a:p>
              <a:pPr algn="ctr">
                <a:buClr>
                  <a:schemeClr val="dk1"/>
                </a:buClr>
                <a:buSzPts val="2700"/>
                <a:defRPr/>
              </a:pPr>
              <a:r>
                <a:rPr lang="ru" sz="2700" b="1">
                  <a:solidFill>
                    <a:schemeClr val="dk1"/>
                  </a:solidFill>
                  <a:latin typeface="Times New Roman" panose="02020603050405020304" pitchFamily="18" charset="0"/>
                  <a:cs typeface="Times New Roman" panose="02020603050405020304" pitchFamily="18" charset="0"/>
                </a:rPr>
                <a:t>3</a:t>
              </a:r>
              <a:endParaRPr sz="2700" b="1">
                <a:solidFill>
                  <a:schemeClr val="dk1"/>
                </a:solidFill>
                <a:latin typeface="Times New Roman" panose="02020603050405020304" pitchFamily="18" charset="0"/>
                <a:cs typeface="Times New Roman" panose="02020603050405020304" pitchFamily="18" charset="0"/>
              </a:endParaRPr>
            </a:p>
          </p:txBody>
        </p:sp>
      </p:grpSp>
      <p:sp>
        <p:nvSpPr>
          <p:cNvPr id="31" name="Google Shape;102;p20"/>
          <p:cNvSpPr/>
          <p:nvPr/>
        </p:nvSpPr>
        <p:spPr bwMode="auto">
          <a:xfrm>
            <a:off x="1690693" y="1203229"/>
            <a:ext cx="3963146" cy="2143747"/>
          </a:xfrm>
          <a:prstGeom prst="rect">
            <a:avLst/>
          </a:prstGeom>
          <a:solidFill>
            <a:srgbClr val="D8D8D8"/>
          </a:solidFill>
          <a:ln>
            <a:noFill/>
          </a:ln>
        </p:spPr>
        <p:txBody>
          <a:bodyPr spcFirstLastPara="1" wrap="square" lIns="51425" tIns="25700" rIns="51425" bIns="25700" anchor="ctr" anchorCtr="0">
            <a:noAutofit/>
          </a:bodyPr>
          <a:lstStyle/>
          <a:p>
            <a:pPr algn="ctr">
              <a:defRPr/>
            </a:pPr>
            <a:endParaRPr sz="1000">
              <a:solidFill>
                <a:schemeClr val="lt1"/>
              </a:solidFill>
              <a:latin typeface="Times New Roman" panose="02020603050405020304" pitchFamily="18" charset="0"/>
              <a:ea typeface="Calibri"/>
              <a:cs typeface="Times New Roman" panose="02020603050405020304" pitchFamily="18" charset="0"/>
            </a:endParaRPr>
          </a:p>
        </p:txBody>
      </p:sp>
      <p:sp>
        <p:nvSpPr>
          <p:cNvPr id="163" name="Google Shape;163;p21"/>
          <p:cNvSpPr txBox="1"/>
          <p:nvPr/>
        </p:nvSpPr>
        <p:spPr bwMode="auto">
          <a:xfrm>
            <a:off x="4798384" y="733013"/>
            <a:ext cx="4424516" cy="187638"/>
          </a:xfrm>
          <a:prstGeom prst="rect">
            <a:avLst/>
          </a:prstGeom>
          <a:noFill/>
          <a:ln>
            <a:noFill/>
          </a:ln>
        </p:spPr>
        <p:txBody>
          <a:bodyPr spcFirstLastPara="1" wrap="square" lIns="0" tIns="7150" rIns="0" bIns="0" anchor="t" anchorCtr="0">
            <a:noAutofit/>
          </a:bodyPr>
          <a:lstStyle/>
          <a:p>
            <a:pPr marL="12700">
              <a:defRPr/>
            </a:pPr>
            <a:r>
              <a:rPr lang="en-US" sz="1800" b="1">
                <a:solidFill>
                  <a:srgbClr val="E61E3C"/>
                </a:solidFill>
                <a:latin typeface="Times New Roman" panose="02020603050405020304" pitchFamily="18" charset="0"/>
                <a:cs typeface="Times New Roman" panose="02020603050405020304" pitchFamily="18" charset="0"/>
              </a:rPr>
              <a:t>Internship options</a:t>
            </a:r>
            <a:endParaRPr sz="1000" b="1">
              <a:solidFill>
                <a:schemeClr val="dk1"/>
              </a:solidFill>
              <a:latin typeface="Times New Roman" panose="02020603050405020304" pitchFamily="18" charset="0"/>
              <a:cs typeface="Times New Roman" panose="02020603050405020304" pitchFamily="18" charset="0"/>
            </a:endParaRPr>
          </a:p>
          <a:p>
            <a:pPr marL="12700">
              <a:spcBef>
                <a:spcPts val="100"/>
              </a:spcBef>
              <a:defRPr/>
            </a:pPr>
            <a:endParaRPr sz="1100" b="1">
              <a:solidFill>
                <a:schemeClr val="dk1"/>
              </a:solidFill>
              <a:latin typeface="Times New Roman" panose="02020603050405020304" pitchFamily="18" charset="0"/>
              <a:ea typeface="Open Sans ExtraBold"/>
              <a:cs typeface="Times New Roman" panose="02020603050405020304" pitchFamily="18" charset="0"/>
            </a:endParaRPr>
          </a:p>
        </p:txBody>
      </p:sp>
      <p:sp>
        <p:nvSpPr>
          <p:cNvPr id="2" name="Прямоугольник 1"/>
          <p:cNvSpPr/>
          <p:nvPr/>
        </p:nvSpPr>
        <p:spPr bwMode="auto">
          <a:xfrm>
            <a:off x="1777202" y="1230859"/>
            <a:ext cx="3876637" cy="1041311"/>
          </a:xfrm>
          <a:prstGeom prst="rect">
            <a:avLst/>
          </a:prstGeom>
        </p:spPr>
        <p:txBody>
          <a:bodyPr wrap="square">
            <a:spAutoFit/>
          </a:bodyPr>
          <a:lstStyle/>
          <a:p>
            <a:pPr marL="12700">
              <a:spcBef>
                <a:spcPts val="100"/>
              </a:spcBef>
              <a:defRPr/>
            </a:pPr>
            <a:r>
              <a:rPr lang="en-US" sz="1200" b="1" dirty="0">
                <a:solidFill>
                  <a:srgbClr val="E61E3C"/>
                </a:solidFill>
                <a:latin typeface="Times New Roman" panose="02020603050405020304" pitchFamily="18" charset="0"/>
                <a:cs typeface="Times New Roman" panose="02020603050405020304" pitchFamily="18" charset="0"/>
              </a:rPr>
              <a:t>Independent search</a:t>
            </a:r>
            <a:r>
              <a:rPr lang="ru-RU" sz="1200" b="1" dirty="0">
                <a:solidFill>
                  <a:srgbClr val="E61E3C"/>
                </a:solidFill>
                <a:latin typeface="Times New Roman" panose="02020603050405020304" pitchFamily="18" charset="0"/>
                <a:cs typeface="Times New Roman" panose="02020603050405020304" pitchFamily="18" charset="0"/>
              </a:rPr>
              <a:t>/</a:t>
            </a:r>
            <a:r>
              <a:rPr lang="en-US" sz="1200" b="1" dirty="0">
                <a:solidFill>
                  <a:srgbClr val="E61E3C"/>
                </a:solidFill>
                <a:latin typeface="Times New Roman" panose="02020603050405020304" pitchFamily="18" charset="0"/>
                <a:cs typeface="Times New Roman" panose="02020603050405020304" pitchFamily="18" charset="0"/>
              </a:rPr>
              <a:t>Current job:</a:t>
            </a:r>
            <a:endParaRPr dirty="0">
              <a:latin typeface="Times New Roman" panose="02020603050405020304" pitchFamily="18" charset="0"/>
              <a:cs typeface="Times New Roman" panose="02020603050405020304" pitchFamily="18" charset="0"/>
            </a:endParaRPr>
          </a:p>
          <a:p>
            <a:pPr marL="12700">
              <a:spcBef>
                <a:spcPts val="100"/>
              </a:spcBef>
              <a:defRPr/>
            </a:pPr>
            <a:endParaRPr lang="en-US" sz="1200" b="1" dirty="0">
              <a:solidFill>
                <a:schemeClr val="dk1"/>
              </a:solidFill>
              <a:latin typeface="Times New Roman" panose="02020603050405020304" pitchFamily="18" charset="0"/>
              <a:cs typeface="Times New Roman" panose="02020603050405020304" pitchFamily="18" charset="0"/>
            </a:endParaRPr>
          </a:p>
          <a:p>
            <a:pPr marL="12700">
              <a:spcBef>
                <a:spcPts val="100"/>
              </a:spcBef>
              <a:defRPr/>
            </a:pPr>
            <a:r>
              <a:rPr lang="en-GB" sz="1200" dirty="0">
                <a:solidFill>
                  <a:schemeClr val="dk1"/>
                </a:solidFill>
                <a:latin typeface="Times New Roman" panose="02020603050405020304" pitchFamily="18" charset="0"/>
                <a:cs typeface="Times New Roman" panose="02020603050405020304" pitchFamily="18" charset="0"/>
              </a:rPr>
              <a:t>The student finds the internship on his/her own and submits the </a:t>
            </a:r>
            <a:r>
              <a:rPr lang="en-US" sz="1200" u="sng" dirty="0">
                <a:solidFill>
                  <a:schemeClr val="dk1"/>
                </a:solidFill>
                <a:latin typeface="Times New Roman" panose="02020603050405020304" pitchFamily="18" charset="0"/>
                <a:cs typeface="Times New Roman" panose="02020603050405020304" pitchFamily="18" charset="0"/>
                <a:hlinkClick r:id="rId2" tooltip="https://gsb.hse.ru/careercentre/polls/810432209.html"/>
              </a:rPr>
              <a:t>form</a:t>
            </a:r>
            <a:r>
              <a:rPr lang="en-US" sz="1200" dirty="0">
                <a:solidFill>
                  <a:schemeClr val="dk1"/>
                </a:solidFill>
                <a:latin typeface="Times New Roman" panose="02020603050405020304" pitchFamily="18" charset="0"/>
                <a:cs typeface="Times New Roman" panose="02020603050405020304" pitchFamily="18" charset="0"/>
              </a:rPr>
              <a:t> </a:t>
            </a:r>
            <a:r>
              <a:rPr lang="en-US" sz="1200" dirty="0" smtClean="0">
                <a:solidFill>
                  <a:schemeClr val="dk1"/>
                </a:solidFill>
                <a:latin typeface="Times New Roman" panose="02020603050405020304" pitchFamily="18" charset="0"/>
                <a:cs typeface="Times New Roman" panose="02020603050405020304" pitchFamily="18" charset="0"/>
              </a:rPr>
              <a:t>until </a:t>
            </a:r>
            <a:r>
              <a:rPr lang="en-US" sz="1200" dirty="0">
                <a:solidFill>
                  <a:schemeClr val="dk1"/>
                </a:solidFill>
                <a:latin typeface="Times New Roman" panose="02020603050405020304" pitchFamily="18" charset="0"/>
                <a:cs typeface="Times New Roman" panose="02020603050405020304" pitchFamily="18" charset="0"/>
              </a:rPr>
              <a:t>December 1, 2024 to conclude an </a:t>
            </a:r>
            <a:r>
              <a:rPr lang="en-US" sz="1200" dirty="0">
                <a:latin typeface="Times New Roman" panose="02020603050405020304" pitchFamily="18" charset="0"/>
                <a:ea typeface="Calibri"/>
                <a:cs typeface="Times New Roman" panose="02020603050405020304" pitchFamily="18" charset="0"/>
              </a:rPr>
              <a:t>agreement for practical training</a:t>
            </a:r>
            <a:r>
              <a:rPr lang="en-US" sz="1200" dirty="0">
                <a:solidFill>
                  <a:schemeClr val="dk1"/>
                </a:solidFill>
                <a:latin typeface="Times New Roman" panose="02020603050405020304" pitchFamily="18" charset="0"/>
                <a:cs typeface="Times New Roman" panose="02020603050405020304" pitchFamily="18" charset="0"/>
              </a:rPr>
              <a:t> with the Organization</a:t>
            </a:r>
            <a:endParaRPr lang="ru-RU" sz="1200" dirty="0">
              <a:solidFill>
                <a:schemeClr val="dk1"/>
              </a:solidFill>
              <a:latin typeface="Times New Roman" panose="02020603050405020304" pitchFamily="18" charset="0"/>
              <a:cs typeface="Times New Roman" panose="02020603050405020304" pitchFamily="18" charset="0"/>
            </a:endParaRPr>
          </a:p>
        </p:txBody>
      </p:sp>
      <p:grpSp>
        <p:nvGrpSpPr>
          <p:cNvPr id="5" name="Группа 4"/>
          <p:cNvGrpSpPr/>
          <p:nvPr/>
        </p:nvGrpSpPr>
        <p:grpSpPr bwMode="auto">
          <a:xfrm>
            <a:off x="6249339" y="1095294"/>
            <a:ext cx="3768115" cy="2251680"/>
            <a:chOff x="6100142" y="1283010"/>
            <a:chExt cx="3454040" cy="2222310"/>
          </a:xfrm>
        </p:grpSpPr>
        <p:sp>
          <p:nvSpPr>
            <p:cNvPr id="32" name="Google Shape;102;p20"/>
            <p:cNvSpPr/>
            <p:nvPr/>
          </p:nvSpPr>
          <p:spPr bwMode="auto">
            <a:xfrm>
              <a:off x="6100142" y="1391718"/>
              <a:ext cx="3454040" cy="2113602"/>
            </a:xfrm>
            <a:prstGeom prst="rect">
              <a:avLst/>
            </a:prstGeom>
            <a:solidFill>
              <a:srgbClr val="D8D8D8"/>
            </a:solidFill>
            <a:ln>
              <a:noFill/>
            </a:ln>
          </p:spPr>
          <p:txBody>
            <a:bodyPr spcFirstLastPara="1" wrap="square" lIns="51425" tIns="25700" rIns="51425" bIns="25700" anchor="ctr" anchorCtr="0">
              <a:noAutofit/>
            </a:bodyPr>
            <a:lstStyle/>
            <a:p>
              <a:pPr algn="ctr">
                <a:defRPr/>
              </a:pPr>
              <a:endParaRPr sz="1000">
                <a:solidFill>
                  <a:schemeClr val="lt1"/>
                </a:solidFill>
                <a:latin typeface="Times New Roman" panose="02020603050405020304" pitchFamily="18" charset="0"/>
                <a:ea typeface="Calibri"/>
                <a:cs typeface="Times New Roman" panose="02020603050405020304" pitchFamily="18" charset="0"/>
              </a:endParaRPr>
            </a:p>
          </p:txBody>
        </p:sp>
        <p:sp>
          <p:nvSpPr>
            <p:cNvPr id="3" name="Прямоугольник 2"/>
            <p:cNvSpPr/>
            <p:nvPr/>
          </p:nvSpPr>
          <p:spPr bwMode="auto">
            <a:xfrm>
              <a:off x="6192243" y="1283010"/>
              <a:ext cx="3269838" cy="1450464"/>
            </a:xfrm>
            <a:prstGeom prst="rect">
              <a:avLst/>
            </a:prstGeom>
            <a:grpFill/>
          </p:spPr>
          <p:txBody>
            <a:bodyPr wrap="square">
              <a:spAutoFit/>
            </a:bodyPr>
            <a:lstStyle/>
            <a:p>
              <a:pPr marL="12700">
                <a:spcBef>
                  <a:spcPts val="100"/>
                </a:spcBef>
                <a:defRPr/>
              </a:pPr>
              <a:endParaRPr lang="ru-RU" sz="1050" dirty="0">
                <a:solidFill>
                  <a:schemeClr val="dk1"/>
                </a:solidFill>
                <a:latin typeface="Times New Roman" panose="02020603050405020304" pitchFamily="18" charset="0"/>
                <a:cs typeface="Times New Roman" panose="02020603050405020304" pitchFamily="18" charset="0"/>
              </a:endParaRPr>
            </a:p>
            <a:p>
              <a:pPr marL="12700">
                <a:spcBef>
                  <a:spcPts val="100"/>
                </a:spcBef>
                <a:defRPr/>
              </a:pPr>
              <a:r>
                <a:rPr lang="en-GB" sz="1200" b="1" dirty="0">
                  <a:solidFill>
                    <a:srgbClr val="E61E3C"/>
                  </a:solidFill>
                  <a:latin typeface="Times New Roman" panose="02020603050405020304" pitchFamily="18" charset="0"/>
                  <a:cs typeface="Times New Roman" panose="02020603050405020304" pitchFamily="18" charset="0"/>
                </a:rPr>
                <a:t>Internship from the Career Centre</a:t>
              </a:r>
              <a:r>
                <a:rPr lang="en-US" sz="1200" dirty="0">
                  <a:solidFill>
                    <a:srgbClr val="E61E3C"/>
                  </a:solidFill>
                  <a:latin typeface="Times New Roman" panose="02020603050405020304" pitchFamily="18" charset="0"/>
                  <a:cs typeface="Times New Roman" panose="02020603050405020304" pitchFamily="18" charset="0"/>
                </a:rPr>
                <a:t>:</a:t>
              </a:r>
              <a:endParaRPr sz="1200" dirty="0">
                <a:latin typeface="Times New Roman" panose="02020603050405020304" pitchFamily="18" charset="0"/>
                <a:cs typeface="Times New Roman" panose="02020603050405020304" pitchFamily="18" charset="0"/>
              </a:endParaRPr>
            </a:p>
            <a:p>
              <a:pPr marL="12700">
                <a:spcBef>
                  <a:spcPts val="100"/>
                </a:spcBef>
                <a:defRPr/>
              </a:pPr>
              <a:endParaRPr lang="en-US" sz="1050" dirty="0">
                <a:solidFill>
                  <a:srgbClr val="E61E3C"/>
                </a:solidFill>
                <a:latin typeface="Times New Roman" panose="02020603050405020304" pitchFamily="18" charset="0"/>
                <a:cs typeface="Times New Roman" panose="02020603050405020304" pitchFamily="18" charset="0"/>
              </a:endParaRPr>
            </a:p>
            <a:p>
              <a:pPr marL="12700">
                <a:spcBef>
                  <a:spcPts val="100"/>
                </a:spcBef>
                <a:defRPr/>
              </a:pPr>
              <a:r>
                <a:rPr lang="en-US" sz="900" dirty="0">
                  <a:solidFill>
                    <a:schemeClr val="dk1"/>
                  </a:solidFill>
                  <a:latin typeface="Times New Roman" panose="02020603050405020304" pitchFamily="18" charset="0"/>
                  <a:cs typeface="Times New Roman" panose="02020603050405020304" pitchFamily="18" charset="0"/>
                </a:rPr>
                <a:t>The Career Center provides information on vacancies for practice. The student a</a:t>
              </a:r>
              <a:r>
                <a:rPr lang="en-US" sz="900" dirty="0">
                  <a:solidFill>
                    <a:schemeClr val="tx1"/>
                  </a:solidFill>
                  <a:latin typeface="Times New Roman" panose="02020603050405020304" pitchFamily="18" charset="0"/>
                  <a:cs typeface="Times New Roman" panose="02020603050405020304" pitchFamily="18" charset="0"/>
                </a:rPr>
                <a:t>pplies for</a:t>
              </a:r>
              <a:r>
                <a:rPr lang="en-GB" sz="900" dirty="0">
                  <a:solidFill>
                    <a:schemeClr val="tx1"/>
                  </a:solidFill>
                  <a:latin typeface="Times New Roman" panose="02020603050405020304" pitchFamily="18" charset="0"/>
                  <a:cs typeface="Times New Roman" panose="02020603050405020304" pitchFamily="18" charset="0"/>
                </a:rPr>
                <a:t> internships </a:t>
              </a:r>
              <a:r>
                <a:rPr lang="en-US" sz="900" dirty="0">
                  <a:solidFill>
                    <a:schemeClr val="tx1"/>
                  </a:solidFill>
                  <a:latin typeface="Times New Roman" panose="02020603050405020304" pitchFamily="18" charset="0"/>
                  <a:cs typeface="Times New Roman" panose="02020603050405020304" pitchFamily="18" charset="0"/>
                </a:rPr>
                <a:t>poste</a:t>
              </a:r>
              <a:r>
                <a:rPr lang="en-GB" sz="900" dirty="0">
                  <a:solidFill>
                    <a:schemeClr val="tx1"/>
                  </a:solidFill>
                  <a:latin typeface="Times New Roman" panose="02020603050405020304" pitchFamily="18" charset="0"/>
                  <a:cs typeface="Times New Roman" panose="02020603050405020304" pitchFamily="18" charset="0"/>
                </a:rPr>
                <a:t>d on </a:t>
              </a:r>
              <a:r>
                <a:rPr lang="en-GB" sz="900" u="sng" dirty="0">
                  <a:solidFill>
                    <a:schemeClr val="tx1"/>
                  </a:solidFill>
                  <a:latin typeface="Times New Roman" panose="02020603050405020304" pitchFamily="18" charset="0"/>
                  <a:cs typeface="Times New Roman" panose="02020603050405020304" pitchFamily="18" charset="0"/>
                  <a:hlinkClick r:id="rId3"/>
                </a:rPr>
                <a:t>GSB </a:t>
              </a:r>
              <a:r>
                <a:rPr lang="en-GB" sz="900" u="sng" dirty="0" smtClean="0">
                  <a:solidFill>
                    <a:schemeClr val="tx1"/>
                  </a:solidFill>
                  <a:latin typeface="Times New Roman" panose="02020603050405020304" pitchFamily="18" charset="0"/>
                  <a:cs typeface="Times New Roman" panose="02020603050405020304" pitchFamily="18" charset="0"/>
                  <a:hlinkClick r:id="rId3"/>
                </a:rPr>
                <a:t>Telegram group </a:t>
              </a:r>
              <a:r>
                <a:rPr lang="en-GB" sz="900" dirty="0">
                  <a:solidFill>
                    <a:schemeClr val="tx1"/>
                  </a:solidFill>
                  <a:latin typeface="Times New Roman" panose="02020603050405020304" pitchFamily="18" charset="0"/>
                  <a:cs typeface="Times New Roman" panose="02020603050405020304" pitchFamily="18" charset="0"/>
                </a:rPr>
                <a:t>and follows the </a:t>
              </a:r>
              <a:r>
                <a:rPr lang="en-GB" sz="900" b="1" u="sng" dirty="0">
                  <a:solidFill>
                    <a:srgbClr val="E61E3C"/>
                  </a:solidFill>
                  <a:latin typeface="Times New Roman" panose="02020603050405020304" pitchFamily="18" charset="0"/>
                  <a:cs typeface="Times New Roman" panose="02020603050405020304" pitchFamily="18" charset="0"/>
                </a:rPr>
                <a:t>recruitment </a:t>
              </a:r>
              <a:r>
                <a:rPr lang="en-GB" sz="900" b="1" u="sng" dirty="0" smtClean="0">
                  <a:solidFill>
                    <a:srgbClr val="E61E3C"/>
                  </a:solidFill>
                  <a:latin typeface="Times New Roman" panose="02020603050405020304" pitchFamily="18" charset="0"/>
                  <a:cs typeface="Times New Roman" panose="02020603050405020304" pitchFamily="18" charset="0"/>
                </a:rPr>
                <a:t>process</a:t>
              </a:r>
              <a:r>
                <a:rPr lang="en-GB" sz="900" b="1" dirty="0" smtClean="0">
                  <a:solidFill>
                    <a:srgbClr val="E61E3C"/>
                  </a:solidFill>
                  <a:latin typeface="Times New Roman" panose="02020603050405020304" pitchFamily="18" charset="0"/>
                  <a:cs typeface="Times New Roman" panose="02020603050405020304" pitchFamily="18" charset="0"/>
                </a:rPr>
                <a:t> </a:t>
              </a:r>
              <a:r>
                <a:rPr lang="en-GB" sz="900" dirty="0" smtClean="0">
                  <a:solidFill>
                    <a:schemeClr val="tx1"/>
                  </a:solidFill>
                  <a:latin typeface="Times New Roman" panose="02020603050405020304" pitchFamily="18" charset="0"/>
                  <a:cs typeface="Times New Roman" panose="02020603050405020304" pitchFamily="18" charset="0"/>
                </a:rPr>
                <a:t>offered </a:t>
              </a:r>
              <a:r>
                <a:rPr lang="en-GB" sz="900" dirty="0">
                  <a:solidFill>
                    <a:schemeClr val="tx1"/>
                  </a:solidFill>
                  <a:latin typeface="Times New Roman" panose="02020603050405020304" pitchFamily="18" charset="0"/>
                  <a:cs typeface="Times New Roman" panose="02020603050405020304" pitchFamily="18" charset="0"/>
                </a:rPr>
                <a:t>by the Company</a:t>
              </a:r>
              <a:r>
                <a:rPr lang="en-US" sz="900" dirty="0">
                  <a:solidFill>
                    <a:schemeClr val="dk1"/>
                  </a:solidFill>
                  <a:latin typeface="Times New Roman" panose="02020603050405020304" pitchFamily="18" charset="0"/>
                  <a:cs typeface="Times New Roman" panose="02020603050405020304" pitchFamily="18" charset="0"/>
                </a:rPr>
                <a:t>. Please pay your attention that even though you apply for vacancies from Career Centre, you should also continue search by yourself to increase your chances to find a place for internship.</a:t>
              </a:r>
              <a:endParaRPr lang="ru-RU" sz="900" dirty="0">
                <a:solidFill>
                  <a:schemeClr val="dk1"/>
                </a:solidFill>
                <a:latin typeface="Times New Roman" panose="02020603050405020304" pitchFamily="18" charset="0"/>
                <a:cs typeface="Times New Roman" panose="02020603050405020304" pitchFamily="18" charset="0"/>
              </a:endParaRPr>
            </a:p>
          </p:txBody>
        </p:sp>
      </p:grpSp>
      <p:pic>
        <p:nvPicPr>
          <p:cNvPr id="24" name="Рисунок 23"/>
          <p:cNvPicPr>
            <a:picLocks noChangeAspect="1"/>
          </p:cNvPicPr>
          <p:nvPr/>
        </p:nvPicPr>
        <p:blipFill>
          <a:blip r:embed="rId4"/>
          <a:stretch/>
        </p:blipFill>
        <p:spPr bwMode="auto">
          <a:xfrm>
            <a:off x="1883599" y="2608621"/>
            <a:ext cx="476250" cy="476250"/>
          </a:xfrm>
          <a:prstGeom prst="rect">
            <a:avLst/>
          </a:prstGeom>
        </p:spPr>
      </p:pic>
      <p:sp>
        <p:nvSpPr>
          <p:cNvPr id="6" name="Прямоугольник 5"/>
          <p:cNvSpPr/>
          <p:nvPr/>
        </p:nvSpPr>
        <p:spPr bwMode="auto">
          <a:xfrm>
            <a:off x="2416511" y="2521675"/>
            <a:ext cx="2716602" cy="553998"/>
          </a:xfrm>
          <a:prstGeom prst="rect">
            <a:avLst/>
          </a:prstGeom>
        </p:spPr>
        <p:txBody>
          <a:bodyPr wrap="square">
            <a:spAutoFit/>
          </a:bodyPr>
          <a:lstStyle/>
          <a:p>
            <a:pPr>
              <a:spcAft>
                <a:spcPts val="400"/>
              </a:spcAft>
              <a:defRPr/>
            </a:pPr>
            <a:r>
              <a:rPr lang="en-US" sz="1000" b="1" dirty="0">
                <a:solidFill>
                  <a:schemeClr val="tx1"/>
                </a:solidFill>
                <a:latin typeface="Times New Roman" panose="02020603050405020304" pitchFamily="18" charset="0"/>
                <a:cs typeface="Times New Roman" panose="02020603050405020304" pitchFamily="18" charset="0"/>
              </a:rPr>
              <a:t>Please note that </a:t>
            </a:r>
            <a:r>
              <a:rPr lang="en-GB" sz="1000" b="1" dirty="0">
                <a:solidFill>
                  <a:schemeClr val="tx1"/>
                </a:solidFill>
                <a:latin typeface="Times New Roman" panose="02020603050405020304" pitchFamily="18" charset="0"/>
                <a:cs typeface="Times New Roman" panose="02020603050405020304" pitchFamily="18" charset="0"/>
              </a:rPr>
              <a:t>students can not intern with Individual Entrepreneurs, relatives or in their own companies. </a:t>
            </a:r>
            <a:r>
              <a:rPr lang="en-US" sz="1000" b="1" dirty="0">
                <a:solidFill>
                  <a:schemeClr val="tx1"/>
                </a:solidFill>
                <a:latin typeface="Times New Roman" panose="02020603050405020304" pitchFamily="18" charset="0"/>
                <a:cs typeface="Times New Roman" panose="02020603050405020304" pitchFamily="18" charset="0"/>
              </a:rPr>
              <a:t>See all criteria on </a:t>
            </a:r>
            <a:r>
              <a:rPr lang="en-US" sz="1000" b="1" u="sng" dirty="0">
                <a:solidFill>
                  <a:schemeClr val="tx1"/>
                </a:solidFill>
                <a:latin typeface="Times New Roman" panose="02020603050405020304" pitchFamily="18" charset="0"/>
                <a:cs typeface="Times New Roman" panose="02020603050405020304" pitchFamily="18" charset="0"/>
                <a:hlinkClick r:id="rId5" action="ppaction://hlinksldjump" tooltip="ppaction://hlinksldjumpslide3"/>
              </a:rPr>
              <a:t>slide 4</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28" name="Google Shape;163;p21"/>
          <p:cNvSpPr txBox="1"/>
          <p:nvPr/>
        </p:nvSpPr>
        <p:spPr bwMode="auto">
          <a:xfrm>
            <a:off x="3511625" y="3425154"/>
            <a:ext cx="4424516" cy="187638"/>
          </a:xfrm>
          <a:prstGeom prst="rect">
            <a:avLst/>
          </a:prstGeom>
          <a:noFill/>
          <a:ln>
            <a:noFill/>
          </a:ln>
        </p:spPr>
        <p:txBody>
          <a:bodyPr spcFirstLastPara="1" wrap="square" lIns="0" tIns="7150" rIns="0" bIns="0" anchor="t" anchorCtr="0">
            <a:noAutofit/>
          </a:bodyPr>
          <a:lstStyle/>
          <a:p>
            <a:pPr marL="12700" algn="ctr">
              <a:defRPr/>
            </a:pPr>
            <a:r>
              <a:rPr lang="en-GB" sz="1800" b="1">
                <a:solidFill>
                  <a:srgbClr val="E61E3C"/>
                </a:solidFill>
                <a:latin typeface="Times New Roman" panose="02020603050405020304" pitchFamily="18" charset="0"/>
                <a:cs typeface="Times New Roman" panose="02020603050405020304" pitchFamily="18" charset="0"/>
              </a:rPr>
              <a:t>Internship supervisors</a:t>
            </a:r>
            <a:endParaRPr>
              <a:latin typeface="Times New Roman" panose="02020603050405020304" pitchFamily="18" charset="0"/>
              <a:cs typeface="Times New Roman" panose="02020603050405020304" pitchFamily="18" charset="0"/>
            </a:endParaRPr>
          </a:p>
          <a:p>
            <a:pPr marL="12700">
              <a:spcBef>
                <a:spcPts val="100"/>
              </a:spcBef>
              <a:defRPr/>
            </a:pPr>
            <a:endParaRPr sz="1100" b="1">
              <a:solidFill>
                <a:schemeClr val="dk1"/>
              </a:solidFill>
              <a:latin typeface="Times New Roman" panose="02020603050405020304" pitchFamily="18" charset="0"/>
              <a:ea typeface="Open Sans ExtraBold"/>
              <a:cs typeface="Times New Roman" panose="02020603050405020304" pitchFamily="18" charset="0"/>
            </a:endParaRPr>
          </a:p>
        </p:txBody>
      </p:sp>
      <p:sp>
        <p:nvSpPr>
          <p:cNvPr id="29" name="Google Shape;102;p20"/>
          <p:cNvSpPr/>
          <p:nvPr/>
        </p:nvSpPr>
        <p:spPr bwMode="auto">
          <a:xfrm>
            <a:off x="1700741" y="3787048"/>
            <a:ext cx="3953098" cy="1196236"/>
          </a:xfrm>
          <a:prstGeom prst="rect">
            <a:avLst/>
          </a:prstGeom>
          <a:solidFill>
            <a:srgbClr val="D8D8D8"/>
          </a:solidFill>
          <a:ln>
            <a:noFill/>
          </a:ln>
        </p:spPr>
        <p:txBody>
          <a:bodyPr spcFirstLastPara="1" wrap="square" lIns="51425" tIns="25700" rIns="51425" bIns="25700" anchor="ctr" anchorCtr="0">
            <a:noAutofit/>
          </a:bodyPr>
          <a:lstStyle/>
          <a:p>
            <a:pPr algn="ctr">
              <a:defRPr/>
            </a:pPr>
            <a:endParaRPr sz="1000">
              <a:solidFill>
                <a:schemeClr val="lt1"/>
              </a:solidFill>
              <a:latin typeface="Times New Roman" panose="02020603050405020304" pitchFamily="18" charset="0"/>
              <a:ea typeface="Calibri"/>
              <a:cs typeface="Times New Roman" panose="02020603050405020304" pitchFamily="18" charset="0"/>
            </a:endParaRPr>
          </a:p>
        </p:txBody>
      </p:sp>
      <p:sp>
        <p:nvSpPr>
          <p:cNvPr id="30" name="Google Shape;102;p20"/>
          <p:cNvSpPr/>
          <p:nvPr/>
        </p:nvSpPr>
        <p:spPr bwMode="auto">
          <a:xfrm>
            <a:off x="6241190" y="3787047"/>
            <a:ext cx="3768117" cy="1196236"/>
          </a:xfrm>
          <a:prstGeom prst="rect">
            <a:avLst/>
          </a:prstGeom>
          <a:solidFill>
            <a:srgbClr val="D8D8D8"/>
          </a:solidFill>
          <a:ln>
            <a:noFill/>
          </a:ln>
        </p:spPr>
        <p:txBody>
          <a:bodyPr spcFirstLastPara="1" wrap="square" lIns="51425" tIns="25700" rIns="51425" bIns="25700" anchor="ctr" anchorCtr="0">
            <a:noAutofit/>
          </a:bodyPr>
          <a:lstStyle/>
          <a:p>
            <a:pPr algn="ctr">
              <a:defRPr/>
            </a:pPr>
            <a:endParaRPr sz="1000">
              <a:solidFill>
                <a:schemeClr val="lt1"/>
              </a:solidFill>
              <a:latin typeface="Times New Roman" panose="02020603050405020304" pitchFamily="18" charset="0"/>
              <a:ea typeface="Calibri"/>
              <a:cs typeface="Times New Roman" panose="02020603050405020304" pitchFamily="18" charset="0"/>
            </a:endParaRPr>
          </a:p>
        </p:txBody>
      </p:sp>
      <p:sp>
        <p:nvSpPr>
          <p:cNvPr id="33" name="Прямоугольник 32"/>
          <p:cNvSpPr/>
          <p:nvPr/>
        </p:nvSpPr>
        <p:spPr bwMode="auto">
          <a:xfrm>
            <a:off x="1789877" y="3852979"/>
            <a:ext cx="3863962" cy="948978"/>
          </a:xfrm>
          <a:prstGeom prst="rect">
            <a:avLst/>
          </a:prstGeom>
        </p:spPr>
        <p:txBody>
          <a:bodyPr wrap="square">
            <a:spAutoFit/>
          </a:bodyPr>
          <a:lstStyle/>
          <a:p>
            <a:pPr marL="12700">
              <a:spcBef>
                <a:spcPts val="100"/>
              </a:spcBef>
              <a:defRPr/>
            </a:pPr>
            <a:r>
              <a:rPr lang="en-US" sz="1800" b="1" dirty="0">
                <a:solidFill>
                  <a:schemeClr val="dk1"/>
                </a:solidFill>
                <a:latin typeface="Times New Roman" panose="02020603050405020304" pitchFamily="18" charset="0"/>
                <a:cs typeface="Times New Roman" panose="02020603050405020304" pitchFamily="18" charset="0"/>
              </a:rPr>
              <a:t>From the university</a:t>
            </a:r>
            <a:endParaRPr dirty="0">
              <a:latin typeface="Times New Roman" panose="02020603050405020304" pitchFamily="18" charset="0"/>
              <a:cs typeface="Times New Roman" panose="02020603050405020304" pitchFamily="18" charset="0"/>
            </a:endParaRPr>
          </a:p>
          <a:p>
            <a:pPr marL="12700">
              <a:spcBef>
                <a:spcPts val="100"/>
              </a:spcBef>
              <a:defRPr/>
            </a:pPr>
            <a:endParaRPr lang="en-US" sz="1200" dirty="0">
              <a:solidFill>
                <a:schemeClr val="dk1"/>
              </a:solidFill>
              <a:latin typeface="Times New Roman" panose="02020603050405020304" pitchFamily="18" charset="0"/>
              <a:cs typeface="Times New Roman" panose="02020603050405020304" pitchFamily="18" charset="0"/>
            </a:endParaRPr>
          </a:p>
          <a:p>
            <a:pPr marL="12700">
              <a:spcBef>
                <a:spcPts val="100"/>
              </a:spcBef>
              <a:defRPr/>
            </a:pPr>
            <a:r>
              <a:rPr lang="en-GB" sz="1200" dirty="0">
                <a:solidFill>
                  <a:schemeClr val="dk1"/>
                </a:solidFill>
                <a:latin typeface="Times New Roman" panose="02020603050405020304" pitchFamily="18" charset="0"/>
                <a:cs typeface="Times New Roman" panose="02020603050405020304" pitchFamily="18" charset="0"/>
              </a:rPr>
              <a:t>On behalf of the university, the supervisor of the internship is the </a:t>
            </a:r>
            <a:r>
              <a:rPr lang="en-US" sz="1200" dirty="0">
                <a:solidFill>
                  <a:schemeClr val="dk1"/>
                </a:solidFill>
                <a:latin typeface="Times New Roman" panose="02020603050405020304" pitchFamily="18" charset="0"/>
                <a:cs typeface="Times New Roman" panose="02020603050405020304" pitchFamily="18" charset="0"/>
              </a:rPr>
              <a:t>scientific</a:t>
            </a:r>
            <a:r>
              <a:rPr lang="en-GB" sz="1200" dirty="0">
                <a:solidFill>
                  <a:schemeClr val="dk1"/>
                </a:solidFill>
                <a:latin typeface="Times New Roman" panose="02020603050405020304" pitchFamily="18" charset="0"/>
                <a:cs typeface="Times New Roman" panose="02020603050405020304" pitchFamily="18" charset="0"/>
              </a:rPr>
              <a:t> supervisor of your </a:t>
            </a:r>
            <a:r>
              <a:rPr lang="en-US" sz="1200" dirty="0" smtClean="0">
                <a:solidFill>
                  <a:schemeClr val="dk1"/>
                </a:solidFill>
                <a:latin typeface="Times New Roman" panose="02020603050405020304" pitchFamily="18" charset="0"/>
                <a:cs typeface="Times New Roman" panose="02020603050405020304" pitchFamily="18" charset="0"/>
              </a:rPr>
              <a:t>thesis </a:t>
            </a:r>
            <a:r>
              <a:rPr lang="en-US" sz="1200" dirty="0">
                <a:solidFill>
                  <a:schemeClr val="dk1"/>
                </a:solidFill>
                <a:latin typeface="Times New Roman" panose="02020603050405020304" pitchFamily="18" charset="0"/>
                <a:cs typeface="Times New Roman" panose="02020603050405020304" pitchFamily="18" charset="0"/>
              </a:rPr>
              <a:t>paper</a:t>
            </a:r>
            <a:r>
              <a:rPr lang="ru-RU" sz="1200" dirty="0">
                <a:solidFill>
                  <a:schemeClr val="dk1"/>
                </a:solidFill>
                <a:latin typeface="Times New Roman" panose="02020603050405020304" pitchFamily="18" charset="0"/>
                <a:cs typeface="Times New Roman" panose="02020603050405020304" pitchFamily="18" charset="0"/>
              </a:rPr>
              <a:t>.</a:t>
            </a:r>
            <a:endParaRPr lang="en-GB" sz="1200" dirty="0">
              <a:solidFill>
                <a:schemeClr val="dk1"/>
              </a:solidFill>
              <a:latin typeface="Times New Roman" panose="02020603050405020304" pitchFamily="18" charset="0"/>
              <a:cs typeface="Times New Roman" panose="02020603050405020304" pitchFamily="18" charset="0"/>
            </a:endParaRPr>
          </a:p>
        </p:txBody>
      </p:sp>
      <p:sp>
        <p:nvSpPr>
          <p:cNvPr id="34" name="Прямоугольник 33"/>
          <p:cNvSpPr/>
          <p:nvPr/>
        </p:nvSpPr>
        <p:spPr bwMode="auto">
          <a:xfrm>
            <a:off x="6349815" y="3852979"/>
            <a:ext cx="3768118" cy="948977"/>
          </a:xfrm>
          <a:prstGeom prst="rect">
            <a:avLst/>
          </a:prstGeom>
        </p:spPr>
        <p:txBody>
          <a:bodyPr wrap="square">
            <a:spAutoFit/>
          </a:bodyPr>
          <a:lstStyle/>
          <a:p>
            <a:pPr marL="12700">
              <a:spcBef>
                <a:spcPts val="100"/>
              </a:spcBef>
              <a:defRPr/>
            </a:pPr>
            <a:r>
              <a:rPr lang="en-US" sz="1800" b="1">
                <a:solidFill>
                  <a:schemeClr val="dk1"/>
                </a:solidFill>
                <a:latin typeface="Times New Roman" panose="02020603050405020304" pitchFamily="18" charset="0"/>
                <a:cs typeface="Times New Roman" panose="02020603050405020304" pitchFamily="18" charset="0"/>
              </a:rPr>
              <a:t>From a company</a:t>
            </a:r>
            <a:endParaRPr>
              <a:latin typeface="Times New Roman" panose="02020603050405020304" pitchFamily="18" charset="0"/>
              <a:cs typeface="Times New Roman" panose="02020603050405020304" pitchFamily="18" charset="0"/>
            </a:endParaRPr>
          </a:p>
          <a:p>
            <a:pPr marL="12700">
              <a:spcBef>
                <a:spcPts val="100"/>
              </a:spcBef>
              <a:defRPr/>
            </a:pPr>
            <a:endParaRPr lang="en-US" sz="1200">
              <a:solidFill>
                <a:schemeClr val="dk1"/>
              </a:solidFill>
              <a:latin typeface="Times New Roman" panose="02020603050405020304" pitchFamily="18" charset="0"/>
              <a:cs typeface="Times New Roman" panose="02020603050405020304" pitchFamily="18" charset="0"/>
            </a:endParaRPr>
          </a:p>
          <a:p>
            <a:pPr marL="12700">
              <a:spcBef>
                <a:spcPts val="100"/>
              </a:spcBef>
              <a:defRPr/>
            </a:pPr>
            <a:r>
              <a:rPr lang="en-GB" sz="1200">
                <a:solidFill>
                  <a:schemeClr val="dk1"/>
                </a:solidFill>
                <a:latin typeface="Times New Roman" panose="02020603050405020304" pitchFamily="18" charset="0"/>
                <a:cs typeface="Times New Roman" panose="02020603050405020304" pitchFamily="18" charset="0"/>
              </a:rPr>
              <a:t>On behalf of the company, the internship supervisor is the supervisor/manager whom you directly report</a:t>
            </a:r>
            <a:r>
              <a:rPr lang="ru-RU" sz="1200">
                <a:solidFill>
                  <a:schemeClr val="dk1"/>
                </a:solidFill>
                <a:latin typeface="Times New Roman" panose="02020603050405020304" pitchFamily="18" charset="0"/>
                <a:cs typeface="Times New Roman" panose="02020603050405020304" pitchFamily="18" charset="0"/>
              </a:rPr>
              <a:t>.</a:t>
            </a:r>
            <a:endParaRPr lang="en-GB" sz="1200">
              <a:solidFill>
                <a:schemeClr val="dk1"/>
              </a:solidFill>
              <a:latin typeface="Times New Roman" panose="02020603050405020304" pitchFamily="18" charset="0"/>
              <a:cs typeface="Times New Roman" panose="02020603050405020304" pitchFamily="18" charset="0"/>
            </a:endParaRPr>
          </a:p>
        </p:txBody>
      </p:sp>
      <p:sp>
        <p:nvSpPr>
          <p:cNvPr id="35" name="TextBox 34"/>
          <p:cNvSpPr txBox="1"/>
          <p:nvPr/>
        </p:nvSpPr>
        <p:spPr bwMode="auto">
          <a:xfrm>
            <a:off x="10515711" y="4835722"/>
            <a:ext cx="284052" cy="307777"/>
          </a:xfrm>
          <a:prstGeom prst="rect">
            <a:avLst/>
          </a:prstGeom>
          <a:noFill/>
        </p:spPr>
        <p:txBody>
          <a:bodyPr wrap="none" rtlCol="0">
            <a:spAutoFit/>
          </a:bodyPr>
          <a:lstStyle/>
          <a:p>
            <a:pPr>
              <a:defRPr/>
            </a:pPr>
            <a:r>
              <a:rPr lang="en-US">
                <a:latin typeface="Times New Roman" panose="02020603050405020304" pitchFamily="18" charset="0"/>
                <a:cs typeface="Times New Roman" panose="02020603050405020304" pitchFamily="18" charset="0"/>
              </a:rPr>
              <a:t>2</a:t>
            </a:r>
            <a:endParaRPr>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7" name="Google Shape;135;p20"/>
          <p:cNvSpPr/>
          <p:nvPr/>
        </p:nvSpPr>
        <p:spPr bwMode="auto">
          <a:xfrm>
            <a:off x="1223900" y="4150001"/>
            <a:ext cx="2619305" cy="46356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77408" tIns="77408" rIns="77408" bIns="77408" anchor="ctr" anchorCtr="0">
            <a:noAutofit/>
          </a:bodyPr>
          <a:lstStyle/>
          <a:p>
            <a:pPr>
              <a:defRPr/>
            </a:pPr>
            <a:endParaRPr sz="1500">
              <a:latin typeface="Times New Roman" panose="02020603050405020304" pitchFamily="18" charset="0"/>
              <a:cs typeface="Times New Roman" panose="02020603050405020304" pitchFamily="18" charset="0"/>
            </a:endParaRPr>
          </a:p>
        </p:txBody>
      </p:sp>
      <p:sp>
        <p:nvSpPr>
          <p:cNvPr id="140" name="Google Shape;140;p21"/>
          <p:cNvSpPr txBox="1">
            <a:spLocks noGrp="1"/>
          </p:cNvSpPr>
          <p:nvPr>
            <p:ph type="title" idx="4294967295"/>
          </p:nvPr>
        </p:nvSpPr>
        <p:spPr bwMode="auto">
          <a:xfrm>
            <a:off x="1567542" y="401159"/>
            <a:ext cx="6461125" cy="533400"/>
          </a:xfrm>
          <a:prstGeom prst="rect">
            <a:avLst/>
          </a:prstGeom>
          <a:noFill/>
          <a:ln>
            <a:noFill/>
          </a:ln>
        </p:spPr>
        <p:txBody>
          <a:bodyPr spcFirstLastPara="1" vert="horz" wrap="square" lIns="0" tIns="6054" rIns="0" bIns="0" rtlCol="0" anchor="t" anchorCtr="0">
            <a:noAutofit/>
          </a:bodyPr>
          <a:lstStyle/>
          <a:p>
            <a:pPr marL="9525">
              <a:defRPr/>
            </a:pPr>
            <a:r>
              <a:rPr lang="en-US" sz="2000">
                <a:solidFill>
                  <a:schemeClr val="tx1"/>
                </a:solidFill>
                <a:latin typeface="Times New Roman" panose="02020603050405020304" pitchFamily="18" charset="0"/>
                <a:cs typeface="Times New Roman" panose="02020603050405020304" pitchFamily="18" charset="0"/>
              </a:rPr>
              <a:t>Requirements for companies for internship</a:t>
            </a:r>
            <a:endParaRPr lang="ru-RU" sz="2000">
              <a:solidFill>
                <a:schemeClr val="tx1"/>
              </a:solidFill>
              <a:latin typeface="Times New Roman" panose="02020603050405020304" pitchFamily="18" charset="0"/>
              <a:cs typeface="Times New Roman" panose="02020603050405020304" pitchFamily="18" charset="0"/>
            </a:endParaRPr>
          </a:p>
        </p:txBody>
      </p:sp>
      <p:sp>
        <p:nvSpPr>
          <p:cNvPr id="35" name="TextBox 34"/>
          <p:cNvSpPr txBox="1"/>
          <p:nvPr/>
        </p:nvSpPr>
        <p:spPr bwMode="auto">
          <a:xfrm>
            <a:off x="10506093" y="4646304"/>
            <a:ext cx="280846" cy="323165"/>
          </a:xfrm>
          <a:prstGeom prst="rect">
            <a:avLst/>
          </a:prstGeom>
          <a:noFill/>
        </p:spPr>
        <p:txBody>
          <a:bodyPr wrap="none" rtlCol="0">
            <a:spAutoFit/>
          </a:bodyPr>
          <a:lstStyle/>
          <a:p>
            <a:pPr>
              <a:defRPr/>
            </a:pPr>
            <a:r>
              <a:rPr lang="en-US" sz="1500">
                <a:latin typeface="Times New Roman" panose="02020603050405020304" pitchFamily="18" charset="0"/>
                <a:cs typeface="Times New Roman" panose="02020603050405020304" pitchFamily="18" charset="0"/>
              </a:rPr>
              <a:t>3</a:t>
            </a:r>
            <a:endParaRPr>
              <a:latin typeface="Times New Roman" panose="02020603050405020304" pitchFamily="18" charset="0"/>
              <a:cs typeface="Times New Roman" panose="02020603050405020304" pitchFamily="18" charset="0"/>
            </a:endParaRPr>
          </a:p>
        </p:txBody>
      </p:sp>
      <p:sp>
        <p:nvSpPr>
          <p:cNvPr id="9" name="Прямоугольник 8"/>
          <p:cNvSpPr/>
          <p:nvPr/>
        </p:nvSpPr>
        <p:spPr bwMode="auto">
          <a:xfrm>
            <a:off x="2007570" y="1439577"/>
            <a:ext cx="7169144" cy="1867178"/>
          </a:xfrm>
          <a:prstGeom prst="rect">
            <a:avLst/>
          </a:prstGeom>
        </p:spPr>
        <p:txBody>
          <a:bodyPr wrap="square">
            <a:spAutoFit/>
          </a:bodyPr>
          <a:lstStyle/>
          <a:p>
            <a:pPr marL="10753">
              <a:spcBef>
                <a:spcPts val="85"/>
              </a:spcBef>
              <a:defRPr/>
            </a:pPr>
            <a:r>
              <a:rPr lang="en-US" dirty="0">
                <a:solidFill>
                  <a:schemeClr val="dk1"/>
                </a:solidFill>
                <a:latin typeface="Times New Roman" panose="02020603050405020304" pitchFamily="18" charset="0"/>
                <a:cs typeface="Times New Roman" panose="02020603050405020304" pitchFamily="18" charset="0"/>
              </a:rPr>
              <a:t>It is not allowed to do internship with an individual entrepreneur or in a company owned by the student or a relative of the student (heirs of the first and second stage)</a:t>
            </a:r>
            <a:endParaRPr dirty="0">
              <a:latin typeface="Times New Roman" panose="02020603050405020304" pitchFamily="18" charset="0"/>
              <a:cs typeface="Times New Roman" panose="02020603050405020304" pitchFamily="18" charset="0"/>
            </a:endParaRPr>
          </a:p>
          <a:p>
            <a:pPr marL="10753">
              <a:spcBef>
                <a:spcPts val="85"/>
              </a:spcBef>
              <a:defRPr/>
            </a:pPr>
            <a:endParaRPr lang="ru-RU" dirty="0">
              <a:solidFill>
                <a:schemeClr val="dk1"/>
              </a:solidFill>
              <a:latin typeface="Times New Roman" panose="02020603050405020304" pitchFamily="18" charset="0"/>
              <a:cs typeface="Times New Roman" panose="02020603050405020304" pitchFamily="18" charset="0"/>
            </a:endParaRPr>
          </a:p>
          <a:p>
            <a:pPr marL="10753">
              <a:spcBef>
                <a:spcPts val="85"/>
              </a:spcBef>
              <a:defRPr/>
            </a:pPr>
            <a:r>
              <a:rPr lang="en-US" dirty="0">
                <a:solidFill>
                  <a:schemeClr val="dk1"/>
                </a:solidFill>
                <a:latin typeface="Times New Roman" panose="02020603050405020304" pitchFamily="18" charset="0"/>
                <a:cs typeface="Times New Roman" panose="02020603050405020304" pitchFamily="18" charset="0"/>
              </a:rPr>
              <a:t>The number of employees of the organization is at least 50 people, the company’s revenue for the previous calendar year is at least 100</a:t>
            </a:r>
            <a:r>
              <a:rPr lang="ru-RU" dirty="0">
                <a:solidFill>
                  <a:schemeClr val="dk1"/>
                </a:solidFill>
                <a:latin typeface="Times New Roman" panose="02020603050405020304" pitchFamily="18" charset="0"/>
                <a:cs typeface="Times New Roman" panose="02020603050405020304" pitchFamily="18" charset="0"/>
              </a:rPr>
              <a:t> </a:t>
            </a:r>
            <a:r>
              <a:rPr lang="en-US" dirty="0">
                <a:solidFill>
                  <a:schemeClr val="dk1"/>
                </a:solidFill>
                <a:latin typeface="Times New Roman" panose="02020603050405020304" pitchFamily="18" charset="0"/>
                <a:cs typeface="Times New Roman" panose="02020603050405020304" pitchFamily="18" charset="0"/>
              </a:rPr>
              <a:t>million rubles. If the company does not meet the criteria, it must be a part of an international/Russian network of firms</a:t>
            </a:r>
            <a:endParaRPr dirty="0">
              <a:latin typeface="Times New Roman" panose="02020603050405020304" pitchFamily="18" charset="0"/>
              <a:cs typeface="Times New Roman" panose="02020603050405020304" pitchFamily="18" charset="0"/>
            </a:endParaRPr>
          </a:p>
          <a:p>
            <a:pPr marL="10753">
              <a:spcBef>
                <a:spcPts val="85"/>
              </a:spcBef>
              <a:defRPr/>
            </a:pPr>
            <a:endParaRPr lang="ru-RU" dirty="0">
              <a:solidFill>
                <a:schemeClr val="dk1"/>
              </a:solidFill>
              <a:latin typeface="Times New Roman" panose="02020603050405020304" pitchFamily="18" charset="0"/>
              <a:cs typeface="Times New Roman" panose="02020603050405020304" pitchFamily="18" charset="0"/>
            </a:endParaRPr>
          </a:p>
          <a:p>
            <a:pPr marL="10753">
              <a:spcBef>
                <a:spcPts val="85"/>
              </a:spcBef>
              <a:defRPr/>
            </a:pPr>
            <a:r>
              <a:rPr lang="en-US" dirty="0">
                <a:solidFill>
                  <a:schemeClr val="dk1"/>
                </a:solidFill>
                <a:latin typeface="Times New Roman" panose="02020603050405020304" pitchFamily="18" charset="0"/>
                <a:cs typeface="Times New Roman" panose="02020603050405020304" pitchFamily="18" charset="0"/>
              </a:rPr>
              <a:t>A company must exist for at least three years by the time a student internships in it. </a:t>
            </a:r>
            <a:endParaRPr lang="ru-RU" b="1" dirty="0">
              <a:solidFill>
                <a:schemeClr val="dk1"/>
              </a:solidFill>
              <a:latin typeface="Times New Roman" panose="02020603050405020304" pitchFamily="18" charset="0"/>
              <a:cs typeface="Times New Roman" panose="02020603050405020304" pitchFamily="18" charset="0"/>
            </a:endParaRPr>
          </a:p>
        </p:txBody>
      </p:sp>
      <p:sp>
        <p:nvSpPr>
          <p:cNvPr id="10" name="TextBox 9"/>
          <p:cNvSpPr txBox="1"/>
          <p:nvPr/>
        </p:nvSpPr>
        <p:spPr bwMode="auto">
          <a:xfrm>
            <a:off x="1567542" y="1356728"/>
            <a:ext cx="357790" cy="507831"/>
          </a:xfrm>
          <a:prstGeom prst="rect">
            <a:avLst/>
          </a:prstGeom>
          <a:noFill/>
        </p:spPr>
        <p:txBody>
          <a:bodyPr wrap="none" rtlCol="0">
            <a:spAutoFit/>
          </a:bodyPr>
          <a:lstStyle/>
          <a:p>
            <a:pPr>
              <a:defRPr/>
            </a:pPr>
            <a:r>
              <a:rPr lang="ru-RU" sz="2700" b="1">
                <a:solidFill>
                  <a:srgbClr val="E61E3C"/>
                </a:solidFill>
                <a:latin typeface="Times New Roman" panose="02020603050405020304" pitchFamily="18" charset="0"/>
                <a:cs typeface="Times New Roman" panose="02020603050405020304" pitchFamily="18" charset="0"/>
              </a:rPr>
              <a:t>1</a:t>
            </a:r>
            <a:endParaRPr>
              <a:latin typeface="Times New Roman" panose="02020603050405020304" pitchFamily="18" charset="0"/>
              <a:cs typeface="Times New Roman" panose="02020603050405020304" pitchFamily="18" charset="0"/>
            </a:endParaRPr>
          </a:p>
        </p:txBody>
      </p:sp>
      <p:sp>
        <p:nvSpPr>
          <p:cNvPr id="11" name="TextBox 10"/>
          <p:cNvSpPr txBox="1"/>
          <p:nvPr/>
        </p:nvSpPr>
        <p:spPr bwMode="auto">
          <a:xfrm>
            <a:off x="1567542" y="2118545"/>
            <a:ext cx="357790" cy="507831"/>
          </a:xfrm>
          <a:prstGeom prst="rect">
            <a:avLst/>
          </a:prstGeom>
          <a:noFill/>
        </p:spPr>
        <p:txBody>
          <a:bodyPr wrap="none" rtlCol="0">
            <a:spAutoFit/>
          </a:bodyPr>
          <a:lstStyle/>
          <a:p>
            <a:pPr>
              <a:defRPr/>
            </a:pPr>
            <a:r>
              <a:rPr lang="ru-RU" sz="2700" b="1">
                <a:solidFill>
                  <a:srgbClr val="E61E3C"/>
                </a:solidFill>
                <a:latin typeface="Times New Roman" panose="02020603050405020304" pitchFamily="18" charset="0"/>
                <a:cs typeface="Times New Roman" panose="02020603050405020304" pitchFamily="18" charset="0"/>
              </a:rPr>
              <a:t>2</a:t>
            </a:r>
            <a:endParaRPr>
              <a:latin typeface="Times New Roman" panose="02020603050405020304" pitchFamily="18" charset="0"/>
              <a:cs typeface="Times New Roman" panose="02020603050405020304" pitchFamily="18" charset="0"/>
            </a:endParaRPr>
          </a:p>
        </p:txBody>
      </p:sp>
      <p:sp>
        <p:nvSpPr>
          <p:cNvPr id="12" name="TextBox 11"/>
          <p:cNvSpPr txBox="1"/>
          <p:nvPr/>
        </p:nvSpPr>
        <p:spPr bwMode="auto">
          <a:xfrm>
            <a:off x="1567235" y="2847208"/>
            <a:ext cx="357790" cy="507831"/>
          </a:xfrm>
          <a:prstGeom prst="rect">
            <a:avLst/>
          </a:prstGeom>
          <a:noFill/>
        </p:spPr>
        <p:txBody>
          <a:bodyPr wrap="none" rtlCol="0">
            <a:spAutoFit/>
          </a:bodyPr>
          <a:lstStyle/>
          <a:p>
            <a:pPr>
              <a:defRPr/>
            </a:pPr>
            <a:r>
              <a:rPr lang="ru-RU" sz="2700" b="1">
                <a:solidFill>
                  <a:srgbClr val="E61E3C"/>
                </a:solidFill>
                <a:latin typeface="Times New Roman" panose="02020603050405020304" pitchFamily="18" charset="0"/>
                <a:cs typeface="Times New Roman" panose="02020603050405020304" pitchFamily="18" charset="0"/>
              </a:rPr>
              <a:t>3</a:t>
            </a:r>
            <a:endParaRPr>
              <a:latin typeface="Times New Roman" panose="02020603050405020304" pitchFamily="18" charset="0"/>
              <a:cs typeface="Times New Roman" panose="02020603050405020304" pitchFamily="18" charset="0"/>
            </a:endParaRPr>
          </a:p>
        </p:txBody>
      </p:sp>
      <p:sp>
        <p:nvSpPr>
          <p:cNvPr id="15" name="Прямоугольник 14"/>
          <p:cNvSpPr/>
          <p:nvPr/>
        </p:nvSpPr>
        <p:spPr bwMode="auto">
          <a:xfrm>
            <a:off x="2414175" y="3381214"/>
            <a:ext cx="7098312" cy="1265090"/>
          </a:xfrm>
          <a:prstGeom prst="rect">
            <a:avLst/>
          </a:prstGeom>
        </p:spPr>
        <p:txBody>
          <a:bodyPr wrap="square">
            <a:spAutoFit/>
          </a:bodyPr>
          <a:lstStyle/>
          <a:p>
            <a:pPr marL="10753">
              <a:spcBef>
                <a:spcPts val="85"/>
              </a:spcBef>
              <a:defRPr/>
            </a:pPr>
            <a:r>
              <a:rPr lang="en-US" sz="1500" b="1">
                <a:solidFill>
                  <a:srgbClr val="FF0000"/>
                </a:solidFill>
                <a:latin typeface="Times New Roman" panose="02020603050405020304" pitchFamily="18" charset="0"/>
                <a:cs typeface="Times New Roman" panose="02020603050405020304" pitchFamily="18" charset="0"/>
              </a:rPr>
              <a:t>If the chosen company does not meet the specified criteria, the student must justify the need for internship in the submitted organization and get a written resolution from the Academic Supervisor. </a:t>
            </a:r>
            <a:r>
              <a:rPr lang="en-US" sz="1500" b="1">
                <a:solidFill>
                  <a:schemeClr val="dk1"/>
                </a:solidFill>
                <a:latin typeface="Times New Roman" panose="02020603050405020304" pitchFamily="18" charset="0"/>
                <a:cs typeface="Times New Roman" panose="02020603050405020304" pitchFamily="18" charset="0"/>
              </a:rPr>
              <a:t>You need to write an email to the Academic Supervisor in a free format and get his consent with your place of internship. Then forward the consent letter to </a:t>
            </a:r>
            <a:r>
              <a:rPr lang="en-US" sz="1500" b="1" u="sng">
                <a:solidFill>
                  <a:schemeClr val="dk1"/>
                </a:solidFill>
                <a:latin typeface="Times New Roman" panose="02020603050405020304" pitchFamily="18" charset="0"/>
                <a:cs typeface="Times New Roman" panose="02020603050405020304" pitchFamily="18" charset="0"/>
                <a:hlinkClick r:id="rId2" tooltip="mailto:careers@hse.ru"/>
              </a:rPr>
              <a:t>careers@hse.ru</a:t>
            </a:r>
            <a:r>
              <a:rPr lang="en-US" sz="1500" b="1">
                <a:solidFill>
                  <a:schemeClr val="dk1"/>
                </a:solidFill>
                <a:latin typeface="Times New Roman" panose="02020603050405020304" pitchFamily="18" charset="0"/>
                <a:cs typeface="Times New Roman" panose="02020603050405020304" pitchFamily="18" charset="0"/>
              </a:rPr>
              <a:t>. </a:t>
            </a:r>
            <a:endParaRPr lang="ru-RU" sz="700" b="1">
              <a:solidFill>
                <a:schemeClr val="dk1"/>
              </a:solidFill>
              <a:latin typeface="Times New Roman" panose="02020603050405020304" pitchFamily="18" charset="0"/>
              <a:cs typeface="Times New Roman" panose="02020603050405020304" pitchFamily="18" charset="0"/>
            </a:endParaRPr>
          </a:p>
        </p:txBody>
      </p:sp>
      <p:pic>
        <p:nvPicPr>
          <p:cNvPr id="16" name="Рисунок 15"/>
          <p:cNvPicPr>
            <a:picLocks noChangeAspect="1"/>
          </p:cNvPicPr>
          <p:nvPr/>
        </p:nvPicPr>
        <p:blipFill>
          <a:blip r:embed="rId3"/>
          <a:stretch/>
        </p:blipFill>
        <p:spPr bwMode="auto">
          <a:xfrm>
            <a:off x="2007570" y="3660606"/>
            <a:ext cx="403234" cy="403234"/>
          </a:xfrm>
          <a:prstGeom prst="rect">
            <a:avLst/>
          </a:prstGeom>
        </p:spPr>
      </p:pic>
      <p:pic>
        <p:nvPicPr>
          <p:cNvPr id="1026" name="Picture 2" descr="page4image8635904"/>
          <p:cNvPicPr>
            <a:picLocks noChangeAspect="1" noChangeArrowheads="1"/>
          </p:cNvPicPr>
          <p:nvPr/>
        </p:nvPicPr>
        <p:blipFill>
          <a:blip r:embed="rId4"/>
          <a:stretch/>
        </p:blipFill>
        <p:spPr bwMode="auto">
          <a:xfrm>
            <a:off x="827881" y="394287"/>
            <a:ext cx="376352" cy="462375"/>
          </a:xfrm>
          <a:prstGeom prst="rect">
            <a:avLst/>
          </a:prstGeom>
          <a:noFill/>
        </p:spPr>
      </p:pic>
      <p:sp>
        <p:nvSpPr>
          <p:cNvPr id="13" name="Google Shape;143;p21"/>
          <p:cNvSpPr/>
          <p:nvPr/>
        </p:nvSpPr>
        <p:spPr bwMode="auto">
          <a:xfrm rot="5400000">
            <a:off x="-1958595" y="2296296"/>
            <a:ext cx="5143501" cy="550906"/>
          </a:xfrm>
          <a:prstGeom prst="rect">
            <a:avLst/>
          </a:prstGeom>
          <a:solidFill>
            <a:srgbClr val="D8D8D8"/>
          </a:solidFill>
          <a:ln>
            <a:noFill/>
          </a:ln>
        </p:spPr>
        <p:txBody>
          <a:bodyPr spcFirstLastPara="1" wrap="square" lIns="51425" tIns="25700" rIns="51425" bIns="25700" anchor="ctr" anchorCtr="0">
            <a:noAutofit/>
          </a:bodyPr>
          <a:lstStyle/>
          <a:p>
            <a:pPr algn="ctr">
              <a:defRPr/>
            </a:pPr>
            <a:endParaRPr sz="1000">
              <a:solidFill>
                <a:schemeClr val="lt1"/>
              </a:solidFill>
              <a:latin typeface="Times New Roman" panose="02020603050405020304" pitchFamily="18" charset="0"/>
              <a:ea typeface="Calibri"/>
              <a:cs typeface="Times New Roman" panose="02020603050405020304" pitchFamily="18" charset="0"/>
            </a:endParaRPr>
          </a:p>
        </p:txBody>
      </p:sp>
      <p:grpSp>
        <p:nvGrpSpPr>
          <p:cNvPr id="14" name="Google Shape;144;p21"/>
          <p:cNvGrpSpPr/>
          <p:nvPr/>
        </p:nvGrpSpPr>
        <p:grpSpPr bwMode="auto">
          <a:xfrm>
            <a:off x="97878" y="1328502"/>
            <a:ext cx="1044663" cy="1044664"/>
            <a:chOff x="-12700" y="762000"/>
            <a:chExt cx="1857179" cy="1857180"/>
          </a:xfrm>
        </p:grpSpPr>
        <p:sp>
          <p:nvSpPr>
            <p:cNvPr id="17" name="Google Shape;145;p21"/>
            <p:cNvSpPr/>
            <p:nvPr/>
          </p:nvSpPr>
          <p:spPr bwMode="auto">
            <a:xfrm>
              <a:off x="-12700" y="762000"/>
              <a:ext cx="1857179" cy="1857180"/>
            </a:xfrm>
            <a:prstGeom prst="blockArc">
              <a:avLst>
                <a:gd name="adj1" fmla="val 17592716"/>
                <a:gd name="adj2" fmla="val 17581411"/>
                <a:gd name="adj3" fmla="val 10584"/>
              </a:avLst>
            </a:prstGeom>
            <a:solidFill>
              <a:srgbClr val="E61E3C"/>
            </a:solidFill>
            <a:ln>
              <a:noFill/>
            </a:ln>
          </p:spPr>
          <p:txBody>
            <a:bodyPr spcFirstLastPara="1" wrap="square" lIns="51425" tIns="25700" rIns="51425" bIns="25700" anchor="ctr" anchorCtr="0">
              <a:noAutofit/>
            </a:bodyPr>
            <a:lstStyle/>
            <a:p>
              <a:pPr algn="ctr">
                <a:buClr>
                  <a:schemeClr val="lt1"/>
                </a:buClr>
                <a:buSzPts val="1000"/>
                <a:defRPr/>
              </a:pPr>
              <a:endParaRPr sz="1000">
                <a:solidFill>
                  <a:srgbClr val="282F39"/>
                </a:solidFill>
                <a:latin typeface="Times New Roman" panose="02020603050405020304" pitchFamily="18" charset="0"/>
                <a:ea typeface="Calibri"/>
                <a:cs typeface="Times New Roman" panose="02020603050405020304" pitchFamily="18" charset="0"/>
              </a:endParaRPr>
            </a:p>
          </p:txBody>
        </p:sp>
        <p:sp>
          <p:nvSpPr>
            <p:cNvPr id="18" name="Google Shape;146;p21"/>
            <p:cNvSpPr txBox="1"/>
            <p:nvPr/>
          </p:nvSpPr>
          <p:spPr bwMode="auto">
            <a:xfrm>
              <a:off x="0" y="1264839"/>
              <a:ext cx="1767956" cy="1323440"/>
            </a:xfrm>
            <a:prstGeom prst="rect">
              <a:avLst/>
            </a:prstGeom>
            <a:noFill/>
            <a:ln>
              <a:noFill/>
            </a:ln>
          </p:spPr>
          <p:txBody>
            <a:bodyPr spcFirstLastPara="1" wrap="square" lIns="51425" tIns="25700" rIns="51425" bIns="25700" anchor="t" anchorCtr="0">
              <a:noAutofit/>
            </a:bodyPr>
            <a:lstStyle/>
            <a:p>
              <a:pPr algn="ctr">
                <a:buClr>
                  <a:schemeClr val="dk1"/>
                </a:buClr>
                <a:buSzPts val="4500"/>
                <a:defRPr/>
              </a:pPr>
              <a:r>
                <a:rPr lang="ru" sz="2800" b="1">
                  <a:solidFill>
                    <a:schemeClr val="dk1"/>
                  </a:solidFill>
                  <a:latin typeface="Times New Roman" panose="02020603050405020304" pitchFamily="18" charset="0"/>
                  <a:cs typeface="Times New Roman" panose="02020603050405020304" pitchFamily="18" charset="0"/>
                </a:rPr>
                <a:t>1.1</a:t>
              </a:r>
              <a:endParaRPr sz="2800" b="1">
                <a:solidFill>
                  <a:schemeClr val="dk1"/>
                </a:solidFill>
                <a:latin typeface="Times New Roman" panose="02020603050405020304" pitchFamily="18" charset="0"/>
                <a:cs typeface="Times New Roman" panose="02020603050405020304" pitchFamily="18" charset="0"/>
              </a:endParaRPr>
            </a:p>
          </p:txBody>
        </p:sp>
      </p:grpSp>
      <p:grpSp>
        <p:nvGrpSpPr>
          <p:cNvPr id="19" name="Google Shape;147;p21"/>
          <p:cNvGrpSpPr/>
          <p:nvPr/>
        </p:nvGrpSpPr>
        <p:grpSpPr bwMode="auto">
          <a:xfrm>
            <a:off x="313546" y="2501753"/>
            <a:ext cx="600075" cy="600076"/>
            <a:chOff x="-12700" y="762000"/>
            <a:chExt cx="1857179" cy="1857180"/>
          </a:xfrm>
        </p:grpSpPr>
        <p:sp>
          <p:nvSpPr>
            <p:cNvPr id="20" name="Google Shape;148;p21"/>
            <p:cNvSpPr/>
            <p:nvPr/>
          </p:nvSpPr>
          <p:spPr bwMode="auto">
            <a:xfrm>
              <a:off x="-12700" y="762000"/>
              <a:ext cx="1857179" cy="1857180"/>
            </a:xfrm>
            <a:prstGeom prst="blockArc">
              <a:avLst>
                <a:gd name="adj1" fmla="val 17592716"/>
                <a:gd name="adj2" fmla="val 17581411"/>
                <a:gd name="adj3" fmla="val 10584"/>
              </a:avLst>
            </a:prstGeom>
            <a:solidFill>
              <a:srgbClr val="8C8C8C"/>
            </a:solidFill>
            <a:ln>
              <a:noFill/>
            </a:ln>
          </p:spPr>
          <p:txBody>
            <a:bodyPr spcFirstLastPara="1" wrap="square" lIns="51425" tIns="25700" rIns="51425" bIns="25700" anchor="ctr" anchorCtr="0">
              <a:noAutofit/>
            </a:bodyPr>
            <a:lstStyle/>
            <a:p>
              <a:pPr algn="ctr">
                <a:buClr>
                  <a:schemeClr val="lt1"/>
                </a:buClr>
                <a:buSzPts val="1000"/>
                <a:defRPr/>
              </a:pPr>
              <a:endParaRPr sz="1000">
                <a:solidFill>
                  <a:srgbClr val="282F39"/>
                </a:solidFill>
                <a:latin typeface="Times New Roman" panose="02020603050405020304" pitchFamily="18" charset="0"/>
                <a:ea typeface="Calibri"/>
                <a:cs typeface="Times New Roman" panose="02020603050405020304" pitchFamily="18" charset="0"/>
              </a:endParaRPr>
            </a:p>
          </p:txBody>
        </p:sp>
        <p:sp>
          <p:nvSpPr>
            <p:cNvPr id="21" name="Google Shape;149;p21"/>
            <p:cNvSpPr txBox="1"/>
            <p:nvPr/>
          </p:nvSpPr>
          <p:spPr bwMode="auto">
            <a:xfrm>
              <a:off x="438" y="967252"/>
              <a:ext cx="1767955" cy="1446672"/>
            </a:xfrm>
            <a:prstGeom prst="rect">
              <a:avLst/>
            </a:prstGeom>
            <a:noFill/>
            <a:ln>
              <a:noFill/>
            </a:ln>
          </p:spPr>
          <p:txBody>
            <a:bodyPr spcFirstLastPara="1" wrap="square" lIns="51425" tIns="25700" rIns="51425" bIns="25700" anchor="t" anchorCtr="0">
              <a:noAutofit/>
            </a:bodyPr>
            <a:lstStyle/>
            <a:p>
              <a:pPr algn="ctr">
                <a:buClr>
                  <a:schemeClr val="dk1"/>
                </a:buClr>
                <a:buSzPts val="2700"/>
                <a:defRPr/>
              </a:pPr>
              <a:r>
                <a:rPr lang="ru" sz="2700" b="1">
                  <a:solidFill>
                    <a:schemeClr val="dk1"/>
                  </a:solidFill>
                  <a:latin typeface="Times New Roman" panose="02020603050405020304" pitchFamily="18" charset="0"/>
                  <a:cs typeface="Times New Roman" panose="02020603050405020304" pitchFamily="18" charset="0"/>
                </a:rPr>
                <a:t>2</a:t>
              </a:r>
              <a:endParaRPr sz="2700" b="1">
                <a:solidFill>
                  <a:schemeClr val="dk1"/>
                </a:solidFill>
                <a:latin typeface="Times New Roman" panose="02020603050405020304" pitchFamily="18" charset="0"/>
                <a:cs typeface="Times New Roman" panose="02020603050405020304" pitchFamily="18" charset="0"/>
              </a:endParaRPr>
            </a:p>
          </p:txBody>
        </p:sp>
      </p:grpSp>
      <p:grpSp>
        <p:nvGrpSpPr>
          <p:cNvPr id="22" name="Google Shape;150;p21"/>
          <p:cNvGrpSpPr/>
          <p:nvPr/>
        </p:nvGrpSpPr>
        <p:grpSpPr bwMode="auto">
          <a:xfrm>
            <a:off x="317664" y="3171589"/>
            <a:ext cx="600075" cy="600076"/>
            <a:chOff x="-12700" y="762000"/>
            <a:chExt cx="1857179" cy="1857180"/>
          </a:xfrm>
        </p:grpSpPr>
        <p:sp>
          <p:nvSpPr>
            <p:cNvPr id="23" name="Google Shape;151;p21"/>
            <p:cNvSpPr/>
            <p:nvPr/>
          </p:nvSpPr>
          <p:spPr bwMode="auto">
            <a:xfrm>
              <a:off x="-12700" y="762000"/>
              <a:ext cx="1857179" cy="1857180"/>
            </a:xfrm>
            <a:prstGeom prst="blockArc">
              <a:avLst>
                <a:gd name="adj1" fmla="val 17592716"/>
                <a:gd name="adj2" fmla="val 17581411"/>
                <a:gd name="adj3" fmla="val 10584"/>
              </a:avLst>
            </a:prstGeom>
            <a:solidFill>
              <a:srgbClr val="8C8C8C"/>
            </a:solidFill>
            <a:ln>
              <a:noFill/>
            </a:ln>
          </p:spPr>
          <p:txBody>
            <a:bodyPr spcFirstLastPara="1" wrap="square" lIns="51425" tIns="25700" rIns="51425" bIns="25700" anchor="ctr" anchorCtr="0">
              <a:noAutofit/>
            </a:bodyPr>
            <a:lstStyle/>
            <a:p>
              <a:pPr algn="ctr">
                <a:buClr>
                  <a:schemeClr val="lt1"/>
                </a:buClr>
                <a:buSzPts val="1000"/>
                <a:defRPr/>
              </a:pPr>
              <a:endParaRPr sz="1000">
                <a:solidFill>
                  <a:srgbClr val="282F39"/>
                </a:solidFill>
                <a:latin typeface="Times New Roman" panose="02020603050405020304" pitchFamily="18" charset="0"/>
                <a:ea typeface="Calibri"/>
                <a:cs typeface="Times New Roman" panose="02020603050405020304" pitchFamily="18" charset="0"/>
              </a:endParaRPr>
            </a:p>
          </p:txBody>
        </p:sp>
        <p:sp>
          <p:nvSpPr>
            <p:cNvPr id="24" name="Google Shape;152;p21"/>
            <p:cNvSpPr txBox="1"/>
            <p:nvPr/>
          </p:nvSpPr>
          <p:spPr bwMode="auto">
            <a:xfrm>
              <a:off x="438" y="967252"/>
              <a:ext cx="1767955" cy="1446672"/>
            </a:xfrm>
            <a:prstGeom prst="rect">
              <a:avLst/>
            </a:prstGeom>
            <a:noFill/>
            <a:ln>
              <a:noFill/>
            </a:ln>
          </p:spPr>
          <p:txBody>
            <a:bodyPr spcFirstLastPara="1" wrap="square" lIns="51425" tIns="25700" rIns="51425" bIns="25700" anchor="t" anchorCtr="0">
              <a:noAutofit/>
            </a:bodyPr>
            <a:lstStyle/>
            <a:p>
              <a:pPr algn="ctr">
                <a:buClr>
                  <a:schemeClr val="dk1"/>
                </a:buClr>
                <a:buSzPts val="2700"/>
                <a:defRPr/>
              </a:pPr>
              <a:r>
                <a:rPr lang="ru" sz="2700" b="1">
                  <a:solidFill>
                    <a:schemeClr val="dk1"/>
                  </a:solidFill>
                  <a:latin typeface="Times New Roman" panose="02020603050405020304" pitchFamily="18" charset="0"/>
                  <a:cs typeface="Times New Roman" panose="02020603050405020304" pitchFamily="18" charset="0"/>
                </a:rPr>
                <a:t>3</a:t>
              </a:r>
              <a:endParaRPr sz="2700" b="1">
                <a:solidFill>
                  <a:schemeClr val="dk1"/>
                </a:solidFill>
                <a:latin typeface="Times New Roman" panose="02020603050405020304" pitchFamily="18"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5" name="Google Shape;135;p20"/>
          <p:cNvSpPr/>
          <p:nvPr/>
        </p:nvSpPr>
        <p:spPr bwMode="auto">
          <a:xfrm>
            <a:off x="1337243" y="4035567"/>
            <a:ext cx="2619305" cy="46356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77408" tIns="77408" rIns="77408" bIns="77408" anchor="ctr" anchorCtr="0">
            <a:noAutofit/>
          </a:bodyPr>
          <a:lstStyle/>
          <a:p>
            <a:pPr>
              <a:defRPr/>
            </a:pPr>
            <a:endParaRPr sz="1500"/>
          </a:p>
        </p:txBody>
      </p:sp>
      <p:sp>
        <p:nvSpPr>
          <p:cNvPr id="115" name="Google Shape;102;p20"/>
          <p:cNvSpPr/>
          <p:nvPr/>
        </p:nvSpPr>
        <p:spPr bwMode="auto">
          <a:xfrm>
            <a:off x="6260976" y="3108052"/>
            <a:ext cx="4150926" cy="1731163"/>
          </a:xfrm>
          <a:prstGeom prst="rect">
            <a:avLst/>
          </a:prstGeom>
          <a:solidFill>
            <a:srgbClr val="D8D8D8"/>
          </a:solidFill>
          <a:ln>
            <a:noFill/>
          </a:ln>
        </p:spPr>
        <p:txBody>
          <a:bodyPr spcFirstLastPara="1" wrap="square" lIns="43541" tIns="21760" rIns="43541" bIns="21760" anchor="ctr" anchorCtr="0">
            <a:noAutofit/>
          </a:bodyPr>
          <a:lstStyle/>
          <a:p>
            <a:pPr algn="ctr">
              <a:defRPr/>
            </a:pPr>
            <a:endParaRPr sz="850">
              <a:solidFill>
                <a:schemeClr val="lt1"/>
              </a:solidFill>
              <a:latin typeface="Calibri"/>
              <a:cs typeface="Calibri"/>
            </a:endParaRPr>
          </a:p>
        </p:txBody>
      </p:sp>
      <p:sp>
        <p:nvSpPr>
          <p:cNvPr id="316" name="Google Shape;316;p27"/>
          <p:cNvSpPr txBox="1">
            <a:spLocks noGrp="1"/>
          </p:cNvSpPr>
          <p:nvPr>
            <p:ph type="title" idx="4294967295"/>
          </p:nvPr>
        </p:nvSpPr>
        <p:spPr bwMode="auto">
          <a:xfrm>
            <a:off x="1132611" y="100721"/>
            <a:ext cx="9652324" cy="322262"/>
          </a:xfrm>
          <a:prstGeom prst="rect">
            <a:avLst/>
          </a:prstGeom>
          <a:noFill/>
          <a:ln>
            <a:noFill/>
          </a:ln>
        </p:spPr>
        <p:txBody>
          <a:bodyPr spcFirstLastPara="1" vert="horz" wrap="square" lIns="0" tIns="6054" rIns="0" bIns="0" rtlCol="0" anchor="t" anchorCtr="0">
            <a:noAutofit/>
          </a:bodyPr>
          <a:lstStyle/>
          <a:p>
            <a:pPr marL="10753">
              <a:defRPr/>
            </a:pPr>
            <a:r>
              <a:rPr lang="en-US" sz="2000" dirty="0">
                <a:solidFill>
                  <a:schemeClr val="tx1"/>
                </a:solidFill>
                <a:latin typeface="HSE Slab"/>
              </a:rPr>
              <a:t>I am doing an internship at my current place of work or I have found an internship by myself</a:t>
            </a:r>
            <a:endParaRPr lang="ru-RU" sz="2000" dirty="0">
              <a:solidFill>
                <a:schemeClr val="tx1"/>
              </a:solidFill>
              <a:latin typeface="HSE Slab"/>
            </a:endParaRPr>
          </a:p>
        </p:txBody>
      </p:sp>
      <p:sp>
        <p:nvSpPr>
          <p:cNvPr id="31" name="Google Shape;224;p23"/>
          <p:cNvSpPr/>
          <p:nvPr/>
        </p:nvSpPr>
        <p:spPr bwMode="auto">
          <a:xfrm>
            <a:off x="6258364" y="568481"/>
            <a:ext cx="1449001" cy="212212"/>
          </a:xfrm>
          <a:prstGeom prst="rect">
            <a:avLst/>
          </a:prstGeom>
          <a:noFill/>
          <a:ln w="57150" cap="flat" cmpd="sng">
            <a:noFill/>
            <a:prstDash val="solid"/>
            <a:round/>
            <a:headEnd type="none" w="sm" len="sm"/>
            <a:tailEnd type="none" w="sm" len="sm"/>
          </a:ln>
        </p:spPr>
        <p:txBody>
          <a:bodyPr spcFirstLastPara="1" wrap="square" lIns="43541" tIns="21760" rIns="43541" bIns="21760" anchor="t" anchorCtr="0">
            <a:noAutofit/>
          </a:bodyPr>
          <a:lstStyle/>
          <a:p>
            <a:pPr>
              <a:spcAft>
                <a:spcPts val="508"/>
              </a:spcAft>
              <a:defRPr/>
            </a:pPr>
            <a:r>
              <a:rPr lang="en-US" sz="1800" b="1">
                <a:solidFill>
                  <a:srgbClr val="E61E3C"/>
                </a:solidFill>
                <a:latin typeface="HSE Sans"/>
              </a:rPr>
              <a:t>Documents</a:t>
            </a:r>
            <a:endParaRPr lang="ru-RU" sz="1800" b="1">
              <a:solidFill>
                <a:srgbClr val="E61E3C"/>
              </a:solidFill>
              <a:latin typeface="HSE Sans"/>
            </a:endParaRPr>
          </a:p>
          <a:p>
            <a:pPr>
              <a:spcAft>
                <a:spcPts val="508"/>
              </a:spcAft>
              <a:defRPr/>
            </a:pPr>
            <a:endParaRPr lang="ru-RU" sz="1500" b="1">
              <a:solidFill>
                <a:srgbClr val="E61E3C"/>
              </a:solidFill>
              <a:latin typeface="HSE Sans"/>
            </a:endParaRPr>
          </a:p>
          <a:p>
            <a:pPr marL="145163" indent="-145163">
              <a:buFont typeface="HSE Sans"/>
              <a:buChar char="—"/>
              <a:defRPr/>
            </a:pPr>
            <a:endParaRPr lang="ru-RU" sz="850" b="1">
              <a:solidFill>
                <a:schemeClr val="dk1"/>
              </a:solidFill>
              <a:latin typeface="HSE Sans"/>
            </a:endParaRPr>
          </a:p>
        </p:txBody>
      </p:sp>
      <p:sp>
        <p:nvSpPr>
          <p:cNvPr id="53" name="Google Shape;102;p20"/>
          <p:cNvSpPr/>
          <p:nvPr/>
        </p:nvSpPr>
        <p:spPr bwMode="auto">
          <a:xfrm>
            <a:off x="1086626" y="958735"/>
            <a:ext cx="4765033" cy="3880480"/>
          </a:xfrm>
          <a:prstGeom prst="rect">
            <a:avLst/>
          </a:prstGeom>
          <a:solidFill>
            <a:srgbClr val="D8D8D8"/>
          </a:solidFill>
          <a:ln>
            <a:noFill/>
          </a:ln>
        </p:spPr>
        <p:txBody>
          <a:bodyPr spcFirstLastPara="1" wrap="square" lIns="43541" tIns="21760" rIns="43541" bIns="21760" anchor="ctr" anchorCtr="0">
            <a:noAutofit/>
          </a:bodyPr>
          <a:lstStyle/>
          <a:p>
            <a:pPr algn="ctr">
              <a:defRPr/>
            </a:pPr>
            <a:endParaRPr sz="850">
              <a:solidFill>
                <a:schemeClr val="lt1"/>
              </a:solidFill>
              <a:latin typeface="Calibri"/>
              <a:cs typeface="Calibri"/>
            </a:endParaRPr>
          </a:p>
        </p:txBody>
      </p:sp>
      <p:sp>
        <p:nvSpPr>
          <p:cNvPr id="56" name="Google Shape;224;p23"/>
          <p:cNvSpPr/>
          <p:nvPr/>
        </p:nvSpPr>
        <p:spPr bwMode="auto">
          <a:xfrm>
            <a:off x="1513156" y="1111808"/>
            <a:ext cx="4479107" cy="3583625"/>
          </a:xfrm>
          <a:prstGeom prst="rect">
            <a:avLst/>
          </a:prstGeom>
          <a:noFill/>
          <a:ln w="57150" cap="flat" cmpd="sng">
            <a:noFill/>
            <a:prstDash val="solid"/>
            <a:round/>
            <a:headEnd type="none" w="sm" len="sm"/>
            <a:tailEnd type="none" w="sm" len="sm"/>
          </a:ln>
        </p:spPr>
        <p:txBody>
          <a:bodyPr spcFirstLastPara="1" wrap="square" lIns="43541" tIns="21760" rIns="43541" bIns="21760" anchor="t" anchorCtr="0">
            <a:noAutofit/>
          </a:bodyPr>
          <a:lstStyle/>
          <a:p>
            <a:pPr>
              <a:spcAft>
                <a:spcPts val="300"/>
              </a:spcAft>
              <a:defRPr/>
            </a:pPr>
            <a:r>
              <a:rPr lang="en-GB" sz="1800" b="1" dirty="0">
                <a:solidFill>
                  <a:schemeClr val="dk1"/>
                </a:solidFill>
                <a:latin typeface="HSE Sans"/>
                <a:ea typeface="Calibri"/>
                <a:cs typeface="Calibri"/>
              </a:rPr>
              <a:t>1</a:t>
            </a:r>
            <a:r>
              <a:rPr lang="en-GB" sz="1800" b="1" baseline="30000" dirty="0">
                <a:solidFill>
                  <a:schemeClr val="dk1"/>
                </a:solidFill>
                <a:latin typeface="HSE Sans"/>
                <a:ea typeface="Calibri"/>
                <a:cs typeface="Calibri"/>
              </a:rPr>
              <a:t>st</a:t>
            </a:r>
            <a:r>
              <a:rPr lang="en-GB" sz="1800" b="1" dirty="0">
                <a:solidFill>
                  <a:schemeClr val="dk1"/>
                </a:solidFill>
                <a:latin typeface="HSE Sans"/>
                <a:ea typeface="Calibri"/>
                <a:cs typeface="Calibri"/>
              </a:rPr>
              <a:t> step</a:t>
            </a:r>
            <a:endParaRPr lang="en-GB" sz="600" dirty="0">
              <a:latin typeface="HSE Sans"/>
            </a:endParaRPr>
          </a:p>
          <a:p>
            <a:pPr>
              <a:spcAft>
                <a:spcPts val="300"/>
              </a:spcAft>
              <a:defRPr/>
            </a:pPr>
            <a:r>
              <a:rPr lang="en-GB" sz="900" dirty="0">
                <a:latin typeface="HSE Sans"/>
                <a:ea typeface="Calibri"/>
                <a:cs typeface="Calibri"/>
              </a:rPr>
              <a:t>C</a:t>
            </a:r>
            <a:r>
              <a:rPr lang="en-US" sz="900" dirty="0">
                <a:latin typeface="HSE Sans"/>
                <a:ea typeface="Calibri"/>
                <a:cs typeface="Calibri"/>
              </a:rPr>
              <a:t>heck if the </a:t>
            </a:r>
            <a:r>
              <a:rPr lang="en-US" sz="900" u="sng" dirty="0">
                <a:latin typeface="HSE Sans"/>
                <a:ea typeface="Calibri"/>
                <a:cs typeface="Calibri"/>
                <a:hlinkClick r:id="rId2" action="ppaction://hlinksldjump" tooltip="ppaction://hlinksldjumpslide3"/>
              </a:rPr>
              <a:t>criteria</a:t>
            </a:r>
            <a:r>
              <a:rPr lang="en-US" sz="900" dirty="0">
                <a:latin typeface="HSE Sans"/>
                <a:ea typeface="Calibri"/>
                <a:cs typeface="Calibri"/>
              </a:rPr>
              <a:t> of chosen organization for internship</a:t>
            </a:r>
            <a:r>
              <a:rPr lang="ru-RU" sz="900" dirty="0">
                <a:latin typeface="HSE Sans"/>
                <a:ea typeface="Calibri"/>
                <a:cs typeface="Calibri"/>
              </a:rPr>
              <a:t> </a:t>
            </a:r>
            <a:r>
              <a:rPr lang="en-US" sz="900" dirty="0">
                <a:latin typeface="HSE Sans"/>
                <a:ea typeface="Calibri"/>
                <a:cs typeface="Calibri"/>
              </a:rPr>
              <a:t>meet the requirements</a:t>
            </a:r>
            <a:endParaRPr dirty="0"/>
          </a:p>
          <a:p>
            <a:pPr>
              <a:spcAft>
                <a:spcPts val="339"/>
              </a:spcAft>
              <a:defRPr/>
            </a:pPr>
            <a:r>
              <a:rPr lang="en-GB" sz="1800" b="1" dirty="0">
                <a:solidFill>
                  <a:schemeClr val="dk1"/>
                </a:solidFill>
                <a:latin typeface="HSE Sans"/>
                <a:ea typeface="Calibri"/>
                <a:cs typeface="Calibri"/>
              </a:rPr>
              <a:t>2</a:t>
            </a:r>
            <a:r>
              <a:rPr lang="en-GB" sz="1800" b="1" baseline="30000" dirty="0">
                <a:solidFill>
                  <a:schemeClr val="dk1"/>
                </a:solidFill>
                <a:latin typeface="HSE Sans"/>
                <a:ea typeface="Calibri"/>
                <a:cs typeface="Calibri"/>
              </a:rPr>
              <a:t>nd</a:t>
            </a:r>
            <a:r>
              <a:rPr lang="en-GB" sz="1800" b="1" dirty="0">
                <a:solidFill>
                  <a:schemeClr val="dk1"/>
                </a:solidFill>
                <a:latin typeface="HSE Sans"/>
                <a:ea typeface="Calibri"/>
                <a:cs typeface="Calibri"/>
              </a:rPr>
              <a:t> step</a:t>
            </a:r>
            <a:endParaRPr dirty="0"/>
          </a:p>
          <a:p>
            <a:pPr>
              <a:spcAft>
                <a:spcPts val="339"/>
              </a:spcAft>
              <a:defRPr/>
            </a:pPr>
            <a:r>
              <a:rPr lang="en-US" sz="900" dirty="0">
                <a:latin typeface="HSE Sans"/>
                <a:ea typeface="Calibri"/>
                <a:cs typeface="Calibri"/>
              </a:rPr>
              <a:t>Find out from the company the tasks you will do as part of your internship. Get approval from your supervisor at HSE. Fill in your tasks in an individual assignment, sign it with your supervisor</a:t>
            </a:r>
            <a:endParaRPr dirty="0"/>
          </a:p>
          <a:p>
            <a:pPr>
              <a:spcAft>
                <a:spcPts val="300"/>
              </a:spcAft>
              <a:defRPr/>
            </a:pPr>
            <a:r>
              <a:rPr lang="ru" sz="1800" b="1" dirty="0">
                <a:solidFill>
                  <a:schemeClr val="dk1"/>
                </a:solidFill>
                <a:latin typeface="HSE Sans"/>
                <a:ea typeface="Calibri"/>
                <a:cs typeface="Calibri"/>
              </a:rPr>
              <a:t>3</a:t>
            </a:r>
            <a:r>
              <a:rPr lang="en-US" sz="1800" b="1" baseline="30000" dirty="0">
                <a:solidFill>
                  <a:schemeClr val="dk1"/>
                </a:solidFill>
                <a:latin typeface="HSE Sans"/>
                <a:ea typeface="Calibri"/>
                <a:cs typeface="Calibri"/>
              </a:rPr>
              <a:t>d</a:t>
            </a:r>
            <a:r>
              <a:rPr lang="ru" sz="1800" b="1" dirty="0">
                <a:solidFill>
                  <a:schemeClr val="dk1"/>
                </a:solidFill>
                <a:latin typeface="HSE Sans"/>
                <a:ea typeface="Calibri"/>
                <a:cs typeface="Calibri"/>
              </a:rPr>
              <a:t> </a:t>
            </a:r>
            <a:r>
              <a:rPr lang="en-US" sz="1800" b="1" dirty="0">
                <a:solidFill>
                  <a:schemeClr val="dk1"/>
                </a:solidFill>
                <a:latin typeface="HSE Sans"/>
                <a:ea typeface="Calibri"/>
                <a:cs typeface="Calibri"/>
              </a:rPr>
              <a:t>step</a:t>
            </a:r>
            <a:endParaRPr lang="ru" sz="1800" b="1" dirty="0">
              <a:latin typeface="HSE Sans"/>
              <a:ea typeface="Calibri"/>
              <a:cs typeface="Calibri"/>
            </a:endParaRPr>
          </a:p>
          <a:p>
            <a:pPr>
              <a:spcAft>
                <a:spcPts val="339"/>
              </a:spcAft>
              <a:defRPr/>
            </a:pPr>
            <a:r>
              <a:rPr lang="en-US" sz="900" dirty="0">
                <a:latin typeface="HSE Sans"/>
                <a:ea typeface="Calibri"/>
                <a:cs typeface="Calibri"/>
              </a:rPr>
              <a:t>Fill in the LMS application form for </a:t>
            </a:r>
            <a:r>
              <a:rPr lang="en-US" sz="900" dirty="0" smtClean="0">
                <a:latin typeface="HSE Sans"/>
                <a:ea typeface="Calibri"/>
                <a:cs typeface="Calibri"/>
              </a:rPr>
              <a:t>internship </a:t>
            </a:r>
            <a:r>
              <a:rPr lang="en-US" sz="900" b="1" dirty="0" smtClean="0">
                <a:solidFill>
                  <a:srgbClr val="E61E3C"/>
                </a:solidFill>
                <a:latin typeface="HSE Sans"/>
                <a:ea typeface="Calibri"/>
                <a:cs typeface="Calibri"/>
              </a:rPr>
              <a:t>until December 10, 2024</a:t>
            </a:r>
            <a:endParaRPr b="1" dirty="0">
              <a:solidFill>
                <a:srgbClr val="E61E3C"/>
              </a:solidFill>
            </a:endParaRPr>
          </a:p>
          <a:p>
            <a:pPr>
              <a:spcAft>
                <a:spcPts val="300"/>
              </a:spcAft>
              <a:defRPr/>
            </a:pPr>
            <a:r>
              <a:rPr lang="en-US" sz="1800" b="1" dirty="0">
                <a:solidFill>
                  <a:schemeClr val="dk1"/>
                </a:solidFill>
                <a:latin typeface="HSE Sans"/>
                <a:ea typeface="Calibri"/>
                <a:cs typeface="Calibri"/>
              </a:rPr>
              <a:t>4</a:t>
            </a:r>
            <a:r>
              <a:rPr lang="en-US" sz="1800" b="1" baseline="30000" dirty="0">
                <a:solidFill>
                  <a:schemeClr val="dk1"/>
                </a:solidFill>
                <a:latin typeface="HSE Sans"/>
                <a:ea typeface="Calibri"/>
                <a:cs typeface="Calibri"/>
              </a:rPr>
              <a:t>th</a:t>
            </a:r>
            <a:r>
              <a:rPr lang="ru" sz="1800" b="1" baseline="30000" dirty="0">
                <a:solidFill>
                  <a:schemeClr val="dk1"/>
                </a:solidFill>
                <a:latin typeface="HSE Sans"/>
                <a:ea typeface="Calibri"/>
                <a:cs typeface="Calibri"/>
              </a:rPr>
              <a:t> </a:t>
            </a:r>
            <a:r>
              <a:rPr lang="en-US" sz="1800" b="1" dirty="0">
                <a:solidFill>
                  <a:schemeClr val="dk1"/>
                </a:solidFill>
                <a:latin typeface="HSE Sans"/>
                <a:ea typeface="Calibri"/>
                <a:cs typeface="Calibri"/>
              </a:rPr>
              <a:t>step</a:t>
            </a:r>
            <a:endParaRPr lang="ru" sz="1800" b="1" dirty="0">
              <a:latin typeface="HSE Sans"/>
              <a:ea typeface="Calibri"/>
              <a:cs typeface="Calibri"/>
            </a:endParaRPr>
          </a:p>
          <a:p>
            <a:pPr>
              <a:spcAft>
                <a:spcPts val="339"/>
              </a:spcAft>
              <a:defRPr/>
            </a:pPr>
            <a:r>
              <a:rPr lang="en-US" sz="900" dirty="0">
                <a:latin typeface="HSE Sans"/>
                <a:ea typeface="Calibri"/>
                <a:cs typeface="Calibri"/>
              </a:rPr>
              <a:t>Fill in the </a:t>
            </a:r>
            <a:r>
              <a:rPr lang="en-US" sz="900" u="sng" dirty="0" smtClean="0">
                <a:latin typeface="HSE Sans"/>
                <a:ea typeface="Calibri"/>
                <a:cs typeface="Calibri"/>
                <a:hlinkClick r:id="rId3" tooltip="https://gsb.hse.ru/careercentre/polls/810432209.html"/>
              </a:rPr>
              <a:t>form</a:t>
            </a:r>
            <a:r>
              <a:rPr lang="en-US" sz="900" dirty="0" smtClean="0">
                <a:latin typeface="HSE Sans"/>
                <a:ea typeface="Calibri"/>
                <a:cs typeface="Calibri"/>
              </a:rPr>
              <a:t> </a:t>
            </a:r>
            <a:r>
              <a:rPr lang="en-US" sz="900" b="1" dirty="0" smtClean="0">
                <a:solidFill>
                  <a:srgbClr val="E61E3C"/>
                </a:solidFill>
                <a:latin typeface="HSE Sans"/>
                <a:ea typeface="Calibri"/>
                <a:cs typeface="Calibri"/>
              </a:rPr>
              <a:t>until December 1, 2024</a:t>
            </a:r>
            <a:r>
              <a:rPr lang="en-US" sz="900" dirty="0" smtClean="0">
                <a:latin typeface="HSE Sans"/>
                <a:ea typeface="Calibri"/>
                <a:cs typeface="Calibri"/>
              </a:rPr>
              <a:t>, </a:t>
            </a:r>
            <a:r>
              <a:rPr lang="en-US" sz="900" dirty="0">
                <a:latin typeface="HSE Sans"/>
                <a:ea typeface="Calibri"/>
                <a:cs typeface="Calibri"/>
              </a:rPr>
              <a:t>a CC employee will contact the company and sign the agreement</a:t>
            </a:r>
            <a:endParaRPr dirty="0"/>
          </a:p>
          <a:p>
            <a:pPr>
              <a:spcAft>
                <a:spcPts val="339"/>
              </a:spcAft>
              <a:defRPr/>
            </a:pPr>
            <a:r>
              <a:rPr lang="en-US" sz="1800" b="1" dirty="0">
                <a:solidFill>
                  <a:schemeClr val="dk1"/>
                </a:solidFill>
                <a:latin typeface="HSE Sans"/>
                <a:ea typeface="Calibri"/>
                <a:cs typeface="Calibri"/>
              </a:rPr>
              <a:t>5</a:t>
            </a:r>
            <a:r>
              <a:rPr lang="en-US" sz="1800" b="1" baseline="30000" dirty="0">
                <a:solidFill>
                  <a:schemeClr val="dk1"/>
                </a:solidFill>
                <a:latin typeface="HSE Sans"/>
                <a:ea typeface="Calibri"/>
                <a:cs typeface="Calibri"/>
              </a:rPr>
              <a:t>th</a:t>
            </a:r>
            <a:r>
              <a:rPr lang="ru" sz="1800" b="1" baseline="30000" dirty="0">
                <a:solidFill>
                  <a:schemeClr val="dk1"/>
                </a:solidFill>
                <a:latin typeface="HSE Sans"/>
                <a:ea typeface="Calibri"/>
                <a:cs typeface="Calibri"/>
              </a:rPr>
              <a:t> </a:t>
            </a:r>
            <a:r>
              <a:rPr lang="en-US" sz="1800" b="1" dirty="0">
                <a:solidFill>
                  <a:schemeClr val="dk1"/>
                </a:solidFill>
                <a:latin typeface="HSE Sans"/>
                <a:ea typeface="Calibri"/>
                <a:cs typeface="Calibri"/>
              </a:rPr>
              <a:t>step</a:t>
            </a:r>
            <a:endParaRPr lang="ru" sz="1800" b="1" dirty="0">
              <a:latin typeface="HSE Sans"/>
              <a:ea typeface="Calibri"/>
              <a:cs typeface="Calibri"/>
            </a:endParaRPr>
          </a:p>
          <a:p>
            <a:pPr>
              <a:spcAft>
                <a:spcPts val="339"/>
              </a:spcAft>
              <a:defRPr/>
            </a:pPr>
            <a:r>
              <a:rPr lang="en-US" sz="900" dirty="0">
                <a:latin typeface="HSE Sans"/>
                <a:ea typeface="Calibri"/>
                <a:cs typeface="Calibri"/>
              </a:rPr>
              <a:t>Wait for response from the CC (10 working days for applications; ~3 weeks if it’s a new contract). Then take the documents to the company for signature and stamp and bring 1 copy of the original document to the CC (signed and stamped by the company</a:t>
            </a:r>
            <a:r>
              <a:rPr lang="en-US" sz="900" dirty="0" smtClean="0">
                <a:latin typeface="HSE Sans"/>
                <a:ea typeface="Calibri"/>
                <a:cs typeface="Calibri"/>
              </a:rPr>
              <a:t>) </a:t>
            </a:r>
            <a:r>
              <a:rPr lang="en-US" sz="900" b="1" dirty="0" smtClean="0">
                <a:solidFill>
                  <a:srgbClr val="E61E3C"/>
                </a:solidFill>
                <a:latin typeface="HSE Sans"/>
                <a:ea typeface="Calibri"/>
                <a:cs typeface="Calibri"/>
              </a:rPr>
              <a:t>until January 15, 2025</a:t>
            </a:r>
            <a:endParaRPr b="1" dirty="0">
              <a:solidFill>
                <a:srgbClr val="E61E3C"/>
              </a:solidFill>
            </a:endParaRPr>
          </a:p>
          <a:p>
            <a:pPr>
              <a:spcAft>
                <a:spcPts val="300"/>
              </a:spcAft>
              <a:defRPr/>
            </a:pPr>
            <a:r>
              <a:rPr lang="en-US" sz="1800" b="1" dirty="0">
                <a:solidFill>
                  <a:schemeClr val="dk1"/>
                </a:solidFill>
                <a:latin typeface="HSE Sans"/>
                <a:ea typeface="Calibri"/>
                <a:cs typeface="Calibri"/>
              </a:rPr>
              <a:t>6</a:t>
            </a:r>
            <a:r>
              <a:rPr lang="en-US" sz="1800" b="1" baseline="30000" dirty="0">
                <a:solidFill>
                  <a:schemeClr val="dk1"/>
                </a:solidFill>
                <a:latin typeface="HSE Sans"/>
                <a:ea typeface="Calibri"/>
                <a:cs typeface="Calibri"/>
              </a:rPr>
              <a:t>th</a:t>
            </a:r>
            <a:r>
              <a:rPr lang="ru" sz="1800" b="1" baseline="30000" dirty="0">
                <a:solidFill>
                  <a:schemeClr val="dk1"/>
                </a:solidFill>
                <a:latin typeface="HSE Sans"/>
                <a:ea typeface="Calibri"/>
                <a:cs typeface="Calibri"/>
              </a:rPr>
              <a:t> </a:t>
            </a:r>
            <a:r>
              <a:rPr lang="en-US" sz="1800" b="1" dirty="0">
                <a:solidFill>
                  <a:schemeClr val="dk1"/>
                </a:solidFill>
                <a:latin typeface="HSE Sans"/>
                <a:ea typeface="Calibri"/>
                <a:cs typeface="Calibri"/>
              </a:rPr>
              <a:t>step</a:t>
            </a:r>
            <a:endParaRPr lang="ru" sz="1800" b="1" dirty="0">
              <a:latin typeface="HSE Sans"/>
              <a:ea typeface="Calibri"/>
              <a:cs typeface="Calibri"/>
            </a:endParaRPr>
          </a:p>
          <a:p>
            <a:pPr>
              <a:spcAft>
                <a:spcPts val="339"/>
              </a:spcAft>
              <a:defRPr/>
            </a:pPr>
            <a:r>
              <a:rPr lang="en-US" sz="900" dirty="0">
                <a:latin typeface="HSE Sans"/>
                <a:ea typeface="Calibri"/>
                <a:cs typeface="Calibri"/>
              </a:rPr>
              <a:t>After the </a:t>
            </a:r>
            <a:r>
              <a:rPr lang="en-US" sz="900" dirty="0" smtClean="0">
                <a:latin typeface="HSE Sans"/>
                <a:ea typeface="Calibri"/>
                <a:cs typeface="Calibri"/>
              </a:rPr>
              <a:t>internship, </a:t>
            </a:r>
            <a:r>
              <a:rPr lang="en-US" sz="900" dirty="0">
                <a:latin typeface="HSE Sans"/>
                <a:ea typeface="Calibri"/>
                <a:cs typeface="Calibri"/>
              </a:rPr>
              <a:t>submit </a:t>
            </a:r>
            <a:r>
              <a:rPr lang="en-US" sz="900" dirty="0" smtClean="0">
                <a:latin typeface="HSE Sans"/>
                <a:ea typeface="Calibri"/>
                <a:cs typeface="Calibri"/>
              </a:rPr>
              <a:t>internship documents </a:t>
            </a:r>
            <a:r>
              <a:rPr lang="en-US" sz="900" dirty="0">
                <a:latin typeface="HSE Sans"/>
                <a:ea typeface="Calibri"/>
                <a:cs typeface="Calibri"/>
              </a:rPr>
              <a:t>to the Program </a:t>
            </a:r>
            <a:r>
              <a:rPr lang="en-US" sz="900" dirty="0" smtClean="0">
                <a:latin typeface="HSE Sans"/>
                <a:ea typeface="Calibri"/>
                <a:cs typeface="Calibri"/>
              </a:rPr>
              <a:t>Office using </a:t>
            </a:r>
            <a:r>
              <a:rPr lang="en-US" sz="900" dirty="0" err="1" smtClean="0">
                <a:latin typeface="HSE Sans"/>
                <a:ea typeface="Calibri"/>
                <a:cs typeface="Calibri"/>
              </a:rPr>
              <a:t>SmartLMS</a:t>
            </a:r>
            <a:endParaRPr dirty="0"/>
          </a:p>
          <a:p>
            <a:pPr>
              <a:spcAft>
                <a:spcPts val="339"/>
              </a:spcAft>
              <a:defRPr/>
            </a:pPr>
            <a:endParaRPr lang="ru" sz="750" dirty="0">
              <a:latin typeface="HSE Sans"/>
              <a:ea typeface="Calibri"/>
              <a:cs typeface="Calibri"/>
            </a:endParaRPr>
          </a:p>
        </p:txBody>
      </p:sp>
      <p:sp>
        <p:nvSpPr>
          <p:cNvPr id="116" name="Google Shape;224;p23"/>
          <p:cNvSpPr/>
          <p:nvPr/>
        </p:nvSpPr>
        <p:spPr bwMode="auto">
          <a:xfrm>
            <a:off x="6314038" y="3141790"/>
            <a:ext cx="4051067" cy="1493928"/>
          </a:xfrm>
          <a:prstGeom prst="rect">
            <a:avLst/>
          </a:prstGeom>
          <a:noFill/>
          <a:ln w="57150" cap="flat" cmpd="sng">
            <a:noFill/>
            <a:prstDash val="solid"/>
            <a:round/>
            <a:headEnd type="none" w="sm" len="sm"/>
            <a:tailEnd type="none" w="sm" len="sm"/>
          </a:ln>
        </p:spPr>
        <p:txBody>
          <a:bodyPr spcFirstLastPara="1" wrap="square" lIns="43541" tIns="21760" rIns="43541" bIns="21760" anchor="t" anchorCtr="0">
            <a:noAutofit/>
          </a:bodyPr>
          <a:lstStyle/>
          <a:p>
            <a:pPr>
              <a:lnSpc>
                <a:spcPct val="150000"/>
              </a:lnSpc>
              <a:defRPr/>
            </a:pPr>
            <a:r>
              <a:rPr lang="en-US" sz="900" b="1" dirty="0">
                <a:solidFill>
                  <a:srgbClr val="E61E3C"/>
                </a:solidFill>
                <a:latin typeface="HSE Sans"/>
              </a:rPr>
              <a:t>Until </a:t>
            </a:r>
            <a:r>
              <a:rPr lang="ru" sz="900" b="1" dirty="0" smtClean="0">
                <a:solidFill>
                  <a:srgbClr val="E61E3C"/>
                </a:solidFill>
                <a:latin typeface="HSE Sans"/>
              </a:rPr>
              <a:t>01.12.202</a:t>
            </a:r>
            <a:r>
              <a:rPr lang="en-US" sz="900" b="1" dirty="0">
                <a:solidFill>
                  <a:srgbClr val="E61E3C"/>
                </a:solidFill>
                <a:latin typeface="HSE Sans"/>
              </a:rPr>
              <a:t>4</a:t>
            </a:r>
            <a:r>
              <a:rPr lang="ru" sz="900" b="1" dirty="0" smtClean="0">
                <a:solidFill>
                  <a:srgbClr val="FF0000"/>
                </a:solidFill>
                <a:latin typeface="HSE Sans"/>
                <a:ea typeface="Calibri"/>
                <a:cs typeface="Calibri"/>
              </a:rPr>
              <a:t> </a:t>
            </a:r>
            <a:r>
              <a:rPr lang="ru" sz="900" dirty="0">
                <a:latin typeface="HSE Sans"/>
                <a:ea typeface="Calibri"/>
                <a:cs typeface="Calibri"/>
              </a:rPr>
              <a:t>– </a:t>
            </a:r>
            <a:r>
              <a:rPr lang="en-US" sz="900" dirty="0">
                <a:latin typeface="HSE Sans"/>
                <a:ea typeface="Calibri"/>
                <a:cs typeface="Calibri"/>
              </a:rPr>
              <a:t>fill in the </a:t>
            </a:r>
            <a:r>
              <a:rPr lang="en-US" sz="900" u="sng" dirty="0">
                <a:solidFill>
                  <a:srgbClr val="234B9B"/>
                </a:solidFill>
                <a:latin typeface="HSE Sans"/>
                <a:cs typeface="Calibri"/>
                <a:hlinkClick r:id="rId3" tooltip="https://gsb.hse.ru/careercentre/polls/810432209.html"/>
              </a:rPr>
              <a:t>form</a:t>
            </a:r>
            <a:r>
              <a:rPr lang="en-US" sz="900" dirty="0">
                <a:solidFill>
                  <a:srgbClr val="234B9B"/>
                </a:solidFill>
                <a:latin typeface="HSE Sans"/>
                <a:cs typeface="Calibri"/>
              </a:rPr>
              <a:t> </a:t>
            </a:r>
            <a:r>
              <a:rPr lang="en-US" sz="900" dirty="0">
                <a:latin typeface="HSE Sans"/>
                <a:ea typeface="Calibri"/>
                <a:cs typeface="Calibri"/>
              </a:rPr>
              <a:t>for the conclusion of the contract                     </a:t>
            </a:r>
            <a:r>
              <a:rPr lang="en-US" sz="900" b="1" dirty="0">
                <a:solidFill>
                  <a:srgbClr val="E61E3C"/>
                </a:solidFill>
                <a:latin typeface="HSE Sans"/>
              </a:rPr>
              <a:t>Until </a:t>
            </a:r>
            <a:r>
              <a:rPr lang="ru-RU" sz="900" b="1" dirty="0" smtClean="0">
                <a:solidFill>
                  <a:srgbClr val="E61E3C"/>
                </a:solidFill>
                <a:latin typeface="HSE Sans"/>
              </a:rPr>
              <a:t>10</a:t>
            </a:r>
            <a:r>
              <a:rPr lang="ru" sz="900" b="1" dirty="0" smtClean="0">
                <a:solidFill>
                  <a:srgbClr val="E61E3C"/>
                </a:solidFill>
                <a:latin typeface="HSE Sans"/>
              </a:rPr>
              <a:t>.</a:t>
            </a:r>
            <a:r>
              <a:rPr lang="en-US" sz="900" b="1" dirty="0" smtClean="0">
                <a:solidFill>
                  <a:srgbClr val="E61E3C"/>
                </a:solidFill>
                <a:latin typeface="HSE Sans"/>
              </a:rPr>
              <a:t>12</a:t>
            </a:r>
            <a:r>
              <a:rPr lang="ru" sz="900" b="1" dirty="0" smtClean="0">
                <a:solidFill>
                  <a:srgbClr val="E61E3C"/>
                </a:solidFill>
                <a:latin typeface="HSE Sans"/>
              </a:rPr>
              <a:t>.202</a:t>
            </a:r>
            <a:r>
              <a:rPr lang="en-US" sz="900" b="1" dirty="0">
                <a:solidFill>
                  <a:srgbClr val="E61E3C"/>
                </a:solidFill>
                <a:latin typeface="HSE Sans"/>
              </a:rPr>
              <a:t>4</a:t>
            </a:r>
            <a:r>
              <a:rPr lang="ru" sz="900" dirty="0" smtClean="0">
                <a:latin typeface="HSE Sans"/>
                <a:ea typeface="Calibri"/>
                <a:cs typeface="Calibri"/>
              </a:rPr>
              <a:t> </a:t>
            </a:r>
            <a:r>
              <a:rPr lang="ru" sz="900" dirty="0">
                <a:latin typeface="HSE Sans"/>
                <a:ea typeface="Calibri"/>
                <a:cs typeface="Calibri"/>
              </a:rPr>
              <a:t>– </a:t>
            </a:r>
            <a:r>
              <a:rPr lang="en-US" sz="900" dirty="0">
                <a:latin typeface="HSE Sans"/>
                <a:ea typeface="Calibri"/>
                <a:cs typeface="Calibri"/>
              </a:rPr>
              <a:t>Fill in the LMS application form for </a:t>
            </a:r>
            <a:r>
              <a:rPr lang="en-US" sz="900" dirty="0" smtClean="0">
                <a:latin typeface="HSE Sans"/>
                <a:ea typeface="Calibri"/>
                <a:cs typeface="Calibri"/>
              </a:rPr>
              <a:t>internship</a:t>
            </a:r>
            <a:endParaRPr lang="en-US" sz="900" dirty="0">
              <a:latin typeface="HSE Sans"/>
              <a:ea typeface="Calibri"/>
              <a:cs typeface="Calibri"/>
            </a:endParaRPr>
          </a:p>
          <a:p>
            <a:pPr>
              <a:lnSpc>
                <a:spcPct val="150000"/>
              </a:lnSpc>
              <a:defRPr/>
            </a:pPr>
            <a:r>
              <a:rPr lang="en-US" sz="900" b="1" dirty="0" err="1" smtClean="0">
                <a:solidFill>
                  <a:srgbClr val="E61E3C"/>
                </a:solidFill>
                <a:latin typeface="HSE Sans"/>
              </a:rPr>
              <a:t>Unlil</a:t>
            </a:r>
            <a:r>
              <a:rPr lang="en-US" sz="900" b="1" dirty="0" smtClean="0">
                <a:solidFill>
                  <a:srgbClr val="E61E3C"/>
                </a:solidFill>
                <a:latin typeface="HSE Sans"/>
              </a:rPr>
              <a:t> 27.12.2024 </a:t>
            </a:r>
            <a:r>
              <a:rPr lang="ru-RU" sz="900" dirty="0" smtClean="0">
                <a:latin typeface="HSE Sans"/>
                <a:ea typeface="Calibri"/>
                <a:cs typeface="Calibri"/>
              </a:rPr>
              <a:t>– </a:t>
            </a:r>
            <a:r>
              <a:rPr lang="en-US" sz="900" dirty="0">
                <a:latin typeface="HSE Sans"/>
                <a:ea typeface="Calibri"/>
                <a:cs typeface="Calibri"/>
              </a:rPr>
              <a:t>fill in </a:t>
            </a:r>
            <a:r>
              <a:rPr lang="en-US" sz="900" dirty="0" smtClean="0">
                <a:latin typeface="HSE Sans"/>
                <a:ea typeface="Calibri"/>
                <a:cs typeface="Calibri"/>
              </a:rPr>
              <a:t>and upload the signed individual </a:t>
            </a:r>
            <a:r>
              <a:rPr lang="en-US" sz="900" dirty="0">
                <a:latin typeface="HSE Sans"/>
                <a:ea typeface="Calibri"/>
                <a:cs typeface="Calibri"/>
              </a:rPr>
              <a:t>assignment </a:t>
            </a:r>
            <a:r>
              <a:rPr lang="en-US" sz="900" dirty="0" smtClean="0">
                <a:latin typeface="HSE Sans"/>
                <a:ea typeface="Calibri"/>
                <a:cs typeface="Calibri"/>
              </a:rPr>
              <a:t>to </a:t>
            </a:r>
            <a:r>
              <a:rPr lang="en-US" sz="900" dirty="0" err="1" smtClean="0">
                <a:latin typeface="HSE Sans"/>
                <a:ea typeface="Calibri"/>
                <a:cs typeface="Calibri"/>
              </a:rPr>
              <a:t>SmartLMS</a:t>
            </a:r>
            <a:endParaRPr lang="ru-RU" sz="900" dirty="0">
              <a:latin typeface="HSE Sans"/>
              <a:ea typeface="Calibri"/>
              <a:cs typeface="Calibri"/>
            </a:endParaRPr>
          </a:p>
          <a:p>
            <a:pPr>
              <a:lnSpc>
                <a:spcPct val="150000"/>
              </a:lnSpc>
              <a:defRPr/>
            </a:pPr>
            <a:r>
              <a:rPr lang="en-US" sz="900" b="1" dirty="0">
                <a:solidFill>
                  <a:srgbClr val="E61E3C"/>
                </a:solidFill>
                <a:latin typeface="HSE Sans"/>
              </a:rPr>
              <a:t>Until </a:t>
            </a:r>
            <a:r>
              <a:rPr lang="ru-RU" sz="900" b="1" dirty="0" smtClean="0">
                <a:solidFill>
                  <a:srgbClr val="E61E3C"/>
                </a:solidFill>
                <a:latin typeface="HSE Sans"/>
              </a:rPr>
              <a:t>15.01.2025 </a:t>
            </a:r>
            <a:r>
              <a:rPr lang="ru-RU" sz="900" dirty="0" smtClean="0">
                <a:latin typeface="HSE Sans"/>
                <a:ea typeface="Calibri"/>
                <a:cs typeface="Calibri"/>
              </a:rPr>
              <a:t>– </a:t>
            </a:r>
            <a:r>
              <a:rPr lang="en-US" sz="900" dirty="0">
                <a:latin typeface="HSE Sans"/>
                <a:ea typeface="Calibri"/>
                <a:cs typeface="Calibri"/>
              </a:rPr>
              <a:t>bring the contract/appendix signed by the company to the Career Centre</a:t>
            </a:r>
            <a:endParaRPr dirty="0"/>
          </a:p>
          <a:p>
            <a:pPr>
              <a:lnSpc>
                <a:spcPct val="150000"/>
              </a:lnSpc>
              <a:defRPr/>
            </a:pPr>
            <a:r>
              <a:rPr lang="en-US" sz="900" b="1" dirty="0" smtClean="0">
                <a:solidFill>
                  <a:srgbClr val="E61E3C"/>
                </a:solidFill>
                <a:latin typeface="HSE Sans"/>
                <a:ea typeface="Calibri"/>
              </a:rPr>
              <a:t>Until 20.03.2025 </a:t>
            </a:r>
            <a:r>
              <a:rPr lang="ru-RU" sz="900" dirty="0" smtClean="0">
                <a:latin typeface="HSE Sans"/>
                <a:ea typeface="Calibri"/>
                <a:cs typeface="Calibri"/>
              </a:rPr>
              <a:t>– </a:t>
            </a:r>
            <a:r>
              <a:rPr lang="en-US" sz="900" dirty="0">
                <a:latin typeface="HSE Sans"/>
                <a:ea typeface="Calibri"/>
                <a:cs typeface="Calibri"/>
              </a:rPr>
              <a:t>submit a report, review and individual assignment </a:t>
            </a:r>
            <a:r>
              <a:rPr lang="en-US" sz="900" dirty="0" smtClean="0">
                <a:latin typeface="HSE Sans"/>
                <a:ea typeface="Calibri"/>
                <a:cs typeface="Calibri"/>
              </a:rPr>
              <a:t>signed and graded by your supervisors to </a:t>
            </a:r>
            <a:r>
              <a:rPr lang="en-US" sz="900" dirty="0">
                <a:latin typeface="HSE Sans"/>
                <a:ea typeface="Calibri"/>
                <a:cs typeface="Calibri"/>
              </a:rPr>
              <a:t>the Program Office using </a:t>
            </a:r>
            <a:r>
              <a:rPr lang="en-US" sz="900" dirty="0" err="1">
                <a:latin typeface="HSE Sans"/>
                <a:ea typeface="Calibri"/>
                <a:cs typeface="Calibri"/>
              </a:rPr>
              <a:t>SmartLMS</a:t>
            </a:r>
            <a:endParaRPr lang="ru" sz="900" dirty="0">
              <a:latin typeface="HSE Sans"/>
              <a:ea typeface="Calibri"/>
              <a:cs typeface="Calibri"/>
            </a:endParaRPr>
          </a:p>
        </p:txBody>
      </p:sp>
      <p:sp>
        <p:nvSpPr>
          <p:cNvPr id="51" name="TextBox 50"/>
          <p:cNvSpPr txBox="1"/>
          <p:nvPr/>
        </p:nvSpPr>
        <p:spPr bwMode="auto">
          <a:xfrm>
            <a:off x="10491265" y="4839215"/>
            <a:ext cx="293670" cy="326884"/>
          </a:xfrm>
          <a:prstGeom prst="rect">
            <a:avLst/>
          </a:prstGeom>
          <a:noFill/>
        </p:spPr>
        <p:txBody>
          <a:bodyPr wrap="none" rtlCol="0">
            <a:spAutoFit/>
          </a:bodyPr>
          <a:lstStyle/>
          <a:p>
            <a:pPr>
              <a:defRPr/>
            </a:pPr>
            <a:r>
              <a:rPr lang="en-US" sz="1500"/>
              <a:t>4</a:t>
            </a:r>
            <a:endParaRPr/>
          </a:p>
        </p:txBody>
      </p:sp>
      <p:sp>
        <p:nvSpPr>
          <p:cNvPr id="58" name="Google Shape;143;p21"/>
          <p:cNvSpPr/>
          <p:nvPr/>
        </p:nvSpPr>
        <p:spPr bwMode="auto">
          <a:xfrm rot="5400000">
            <a:off x="-1927163" y="2336302"/>
            <a:ext cx="5089713" cy="466444"/>
          </a:xfrm>
          <a:prstGeom prst="rect">
            <a:avLst/>
          </a:prstGeom>
          <a:solidFill>
            <a:srgbClr val="D8D8D8"/>
          </a:solidFill>
          <a:ln>
            <a:noFill/>
          </a:ln>
        </p:spPr>
        <p:txBody>
          <a:bodyPr spcFirstLastPara="1" wrap="square" lIns="51425" tIns="25700" rIns="51425" bIns="25700" anchor="ctr" anchorCtr="0">
            <a:noAutofit/>
          </a:bodyPr>
          <a:lstStyle/>
          <a:p>
            <a:pPr algn="ctr">
              <a:defRPr/>
            </a:pPr>
            <a:endParaRPr sz="1000">
              <a:solidFill>
                <a:schemeClr val="lt1"/>
              </a:solidFill>
              <a:latin typeface="Calibri"/>
              <a:cs typeface="Calibri"/>
            </a:endParaRPr>
          </a:p>
        </p:txBody>
      </p:sp>
      <p:sp>
        <p:nvSpPr>
          <p:cNvPr id="30" name="Google Shape;102;p20"/>
          <p:cNvSpPr/>
          <p:nvPr/>
        </p:nvSpPr>
        <p:spPr bwMode="auto">
          <a:xfrm>
            <a:off x="6335541" y="992242"/>
            <a:ext cx="4143269" cy="1803198"/>
          </a:xfrm>
          <a:prstGeom prst="rect">
            <a:avLst/>
          </a:prstGeom>
          <a:solidFill>
            <a:srgbClr val="D8D8D8"/>
          </a:solidFill>
          <a:ln>
            <a:noFill/>
          </a:ln>
        </p:spPr>
        <p:txBody>
          <a:bodyPr spcFirstLastPara="1" wrap="square" lIns="43541" tIns="21760" rIns="43541" bIns="21760" anchor="ctr" anchorCtr="0">
            <a:noAutofit/>
          </a:bodyPr>
          <a:lstStyle/>
          <a:p>
            <a:pPr algn="ctr">
              <a:defRPr/>
            </a:pPr>
            <a:endParaRPr sz="850">
              <a:solidFill>
                <a:schemeClr val="lt1"/>
              </a:solidFill>
              <a:latin typeface="Calibri"/>
              <a:cs typeface="Calibri"/>
            </a:endParaRPr>
          </a:p>
        </p:txBody>
      </p:sp>
      <p:cxnSp>
        <p:nvCxnSpPr>
          <p:cNvPr id="57" name="Google Shape;226;p23"/>
          <p:cNvCxnSpPr>
            <a:cxnSpLocks/>
          </p:cNvCxnSpPr>
          <p:nvPr/>
        </p:nvCxnSpPr>
        <p:spPr bwMode="auto">
          <a:xfrm>
            <a:off x="1619503" y="3251180"/>
            <a:ext cx="249780" cy="0"/>
          </a:xfrm>
          <a:prstGeom prst="straightConnector1">
            <a:avLst/>
          </a:prstGeom>
          <a:noFill/>
          <a:ln w="57150" cap="flat" cmpd="sng">
            <a:noFill/>
            <a:prstDash val="solid"/>
            <a:round/>
            <a:headEnd type="none" w="sm" len="sm"/>
            <a:tailEnd type="none" w="sm" len="sm"/>
          </a:ln>
        </p:spPr>
      </p:cxnSp>
      <p:cxnSp>
        <p:nvCxnSpPr>
          <p:cNvPr id="105" name="Google Shape;226;p23"/>
          <p:cNvCxnSpPr>
            <a:cxnSpLocks/>
          </p:cNvCxnSpPr>
          <p:nvPr/>
        </p:nvCxnSpPr>
        <p:spPr bwMode="auto">
          <a:xfrm>
            <a:off x="9536522" y="3964922"/>
            <a:ext cx="251173" cy="0"/>
          </a:xfrm>
          <a:prstGeom prst="straightConnector1">
            <a:avLst/>
          </a:prstGeom>
          <a:noFill/>
          <a:ln w="57150" cap="flat" cmpd="sng">
            <a:noFill/>
            <a:prstDash val="solid"/>
            <a:round/>
            <a:headEnd type="none" w="sm" len="sm"/>
            <a:tailEnd type="none" w="sm" len="sm"/>
          </a:ln>
        </p:spPr>
      </p:cxnSp>
      <p:sp>
        <p:nvSpPr>
          <p:cNvPr id="97" name="Прямоугольник 96"/>
          <p:cNvSpPr/>
          <p:nvPr/>
        </p:nvSpPr>
        <p:spPr bwMode="auto">
          <a:xfrm>
            <a:off x="8731662" y="1504178"/>
            <a:ext cx="1034257" cy="230832"/>
          </a:xfrm>
          <a:prstGeom prst="rect">
            <a:avLst/>
          </a:prstGeom>
        </p:spPr>
        <p:txBody>
          <a:bodyPr wrap="none">
            <a:spAutoFit/>
          </a:bodyPr>
          <a:lstStyle/>
          <a:p>
            <a:pPr>
              <a:spcAft>
                <a:spcPts val="900"/>
              </a:spcAft>
              <a:defRPr/>
            </a:pPr>
            <a:r>
              <a:rPr lang="en-US" sz="900" b="1" u="sng">
                <a:solidFill>
                  <a:schemeClr val="tx1">
                    <a:lumMod val="50000"/>
                    <a:lumOff val="50000"/>
                  </a:schemeClr>
                </a:solidFill>
                <a:latin typeface="HSE Sans"/>
                <a:hlinkClick r:id="rId4" tooltip="https://disk.yandex.ru/i/d3B4Ds7-f2Hzug"/>
              </a:rPr>
              <a:t>Internship report</a:t>
            </a:r>
            <a:endParaRPr lang="ru-RU" sz="900" b="1">
              <a:solidFill>
                <a:schemeClr val="tx1">
                  <a:lumMod val="50000"/>
                  <a:lumOff val="50000"/>
                </a:schemeClr>
              </a:solidFill>
              <a:latin typeface="HSE Sans"/>
            </a:endParaRPr>
          </a:p>
        </p:txBody>
      </p:sp>
      <p:sp>
        <p:nvSpPr>
          <p:cNvPr id="100" name="Прямоугольник 99"/>
          <p:cNvSpPr/>
          <p:nvPr/>
        </p:nvSpPr>
        <p:spPr bwMode="auto">
          <a:xfrm>
            <a:off x="8731157" y="1822332"/>
            <a:ext cx="1218603" cy="230832"/>
          </a:xfrm>
          <a:prstGeom prst="rect">
            <a:avLst/>
          </a:prstGeom>
        </p:spPr>
        <p:txBody>
          <a:bodyPr wrap="none">
            <a:spAutoFit/>
          </a:bodyPr>
          <a:lstStyle/>
          <a:p>
            <a:pPr>
              <a:spcAft>
                <a:spcPts val="900"/>
              </a:spcAft>
              <a:defRPr/>
            </a:pPr>
            <a:r>
              <a:rPr lang="en-US" sz="900" b="1" u="sng">
                <a:solidFill>
                  <a:schemeClr val="tx1">
                    <a:lumMod val="50000"/>
                    <a:lumOff val="50000"/>
                  </a:schemeClr>
                </a:solidFill>
                <a:latin typeface="HSE Sans"/>
                <a:hlinkClick r:id="rId5" tooltip="https://disk.yandex.ru/i/Hz_rrEdNvBs1Aw"/>
              </a:rPr>
              <a:t>Employer's feedback</a:t>
            </a:r>
            <a:endParaRPr lang="ru-RU" sz="900" b="1">
              <a:solidFill>
                <a:schemeClr val="tx1">
                  <a:lumMod val="50000"/>
                  <a:lumOff val="50000"/>
                </a:schemeClr>
              </a:solidFill>
              <a:latin typeface="HSE Sans"/>
            </a:endParaRPr>
          </a:p>
        </p:txBody>
      </p:sp>
      <p:sp>
        <p:nvSpPr>
          <p:cNvPr id="112" name="Google Shape;221;p23"/>
          <p:cNvSpPr/>
          <p:nvPr/>
        </p:nvSpPr>
        <p:spPr bwMode="auto">
          <a:xfrm>
            <a:off x="8717229" y="1057822"/>
            <a:ext cx="1618134" cy="254945"/>
          </a:xfrm>
          <a:prstGeom prst="rect">
            <a:avLst/>
          </a:prstGeom>
          <a:noFill/>
          <a:ln w="57150" cap="flat" cmpd="sng">
            <a:noFill/>
            <a:prstDash val="solid"/>
            <a:round/>
            <a:headEnd type="none" w="sm" len="sm"/>
            <a:tailEnd type="none" w="sm" len="sm"/>
          </a:ln>
        </p:spPr>
        <p:txBody>
          <a:bodyPr spcFirstLastPara="1" wrap="square" lIns="43541" tIns="21760" rIns="43541" bIns="21760" anchor="t" anchorCtr="0">
            <a:noAutofit/>
          </a:bodyPr>
          <a:lstStyle/>
          <a:p>
            <a:pPr>
              <a:spcAft>
                <a:spcPts val="1016"/>
              </a:spcAft>
              <a:buClr>
                <a:schemeClr val="dk1"/>
              </a:buClr>
              <a:buSzPct val="200000"/>
              <a:defRPr/>
            </a:pPr>
            <a:r>
              <a:rPr lang="en-US" sz="1000" b="1">
                <a:solidFill>
                  <a:srgbClr val="E61E3C"/>
                </a:solidFill>
                <a:latin typeface="HSE Sans"/>
              </a:rPr>
              <a:t>After </a:t>
            </a:r>
            <a:r>
              <a:rPr lang="en-US" sz="1000">
                <a:solidFill>
                  <a:schemeClr val="dk1"/>
                </a:solidFill>
                <a:latin typeface="HSE Sans"/>
              </a:rPr>
              <a:t>internship submit to the Program Office</a:t>
            </a:r>
            <a:endParaRPr lang="ru-RU" sz="1000">
              <a:solidFill>
                <a:schemeClr val="dk1"/>
              </a:solidFill>
              <a:latin typeface="HSE Sans"/>
            </a:endParaRPr>
          </a:p>
        </p:txBody>
      </p:sp>
      <p:sp>
        <p:nvSpPr>
          <p:cNvPr id="113" name="Google Shape;224;p23"/>
          <p:cNvSpPr/>
          <p:nvPr/>
        </p:nvSpPr>
        <p:spPr bwMode="auto">
          <a:xfrm>
            <a:off x="6258364" y="2797843"/>
            <a:ext cx="1787537" cy="240047"/>
          </a:xfrm>
          <a:prstGeom prst="rect">
            <a:avLst/>
          </a:prstGeom>
          <a:noFill/>
          <a:ln w="57150" cap="flat" cmpd="sng">
            <a:noFill/>
            <a:prstDash val="solid"/>
            <a:round/>
            <a:headEnd type="none" w="sm" len="sm"/>
            <a:tailEnd type="none" w="sm" len="sm"/>
          </a:ln>
        </p:spPr>
        <p:txBody>
          <a:bodyPr spcFirstLastPara="1" wrap="square" lIns="43541" tIns="21760" rIns="43541" bIns="21760" anchor="t" anchorCtr="0">
            <a:noAutofit/>
          </a:bodyPr>
          <a:lstStyle/>
          <a:p>
            <a:pPr>
              <a:spcAft>
                <a:spcPts val="508"/>
              </a:spcAft>
              <a:defRPr/>
            </a:pPr>
            <a:r>
              <a:rPr lang="en-US" sz="1800" b="1" dirty="0">
                <a:solidFill>
                  <a:srgbClr val="E61E3C"/>
                </a:solidFill>
                <a:latin typeface="HSE Sans"/>
              </a:rPr>
              <a:t>Deadlines</a:t>
            </a:r>
            <a:endParaRPr lang="ru-RU" sz="1500" b="1" dirty="0">
              <a:solidFill>
                <a:srgbClr val="E61E3C"/>
              </a:solidFill>
              <a:latin typeface="HSE Sans"/>
            </a:endParaRPr>
          </a:p>
          <a:p>
            <a:pPr marL="145163" indent="-145163">
              <a:buFont typeface="HSE Sans"/>
              <a:buChar char="—"/>
              <a:defRPr/>
            </a:pPr>
            <a:endParaRPr lang="ru-RU" sz="850" b="1" dirty="0">
              <a:solidFill>
                <a:schemeClr val="dk1"/>
              </a:solidFill>
              <a:latin typeface="HSE Sans"/>
            </a:endParaRPr>
          </a:p>
        </p:txBody>
      </p:sp>
      <p:grpSp>
        <p:nvGrpSpPr>
          <p:cNvPr id="5" name="Группа 4"/>
          <p:cNvGrpSpPr/>
          <p:nvPr/>
        </p:nvGrpSpPr>
        <p:grpSpPr bwMode="auto">
          <a:xfrm>
            <a:off x="6455545" y="1002038"/>
            <a:ext cx="3502229" cy="1740479"/>
            <a:chOff x="6710705" y="1102024"/>
            <a:chExt cx="3502229" cy="1740479"/>
          </a:xfrm>
        </p:grpSpPr>
        <p:cxnSp>
          <p:nvCxnSpPr>
            <p:cNvPr id="32" name="Google Shape;226;p23"/>
            <p:cNvCxnSpPr>
              <a:cxnSpLocks/>
            </p:cNvCxnSpPr>
            <p:nvPr/>
          </p:nvCxnSpPr>
          <p:spPr bwMode="auto">
            <a:xfrm>
              <a:off x="9179241" y="2819437"/>
              <a:ext cx="251173" cy="0"/>
            </a:xfrm>
            <a:prstGeom prst="straightConnector1">
              <a:avLst/>
            </a:prstGeom>
            <a:noFill/>
            <a:ln w="57150" cap="flat" cmpd="sng">
              <a:noFill/>
              <a:prstDash val="solid"/>
              <a:round/>
              <a:headEnd type="none" w="sm" len="sm"/>
              <a:tailEnd type="none" w="sm" len="sm"/>
            </a:ln>
          </p:spPr>
        </p:cxnSp>
        <p:sp>
          <p:nvSpPr>
            <p:cNvPr id="4" name="Прямоугольник 3"/>
            <p:cNvSpPr/>
            <p:nvPr/>
          </p:nvSpPr>
          <p:spPr bwMode="auto">
            <a:xfrm>
              <a:off x="8978301" y="2221064"/>
              <a:ext cx="1234633" cy="223138"/>
            </a:xfrm>
            <a:prstGeom prst="rect">
              <a:avLst/>
            </a:prstGeom>
            <a:grpFill/>
          </p:spPr>
          <p:txBody>
            <a:bodyPr wrap="none">
              <a:spAutoFit/>
            </a:bodyPr>
            <a:lstStyle/>
            <a:p>
              <a:pPr>
                <a:spcAft>
                  <a:spcPts val="1016"/>
                </a:spcAft>
                <a:defRPr/>
              </a:pPr>
              <a:r>
                <a:rPr lang="en-US" sz="850" b="1" u="sng">
                  <a:solidFill>
                    <a:srgbClr val="234B9B"/>
                  </a:solidFill>
                  <a:latin typeface="HSE Sans"/>
                  <a:hlinkClick r:id="rId6" tooltip="https://drive.google.com/file/d/1ruzwuGt_h1bHnPuzZAQqAT1gU2nHrjYR/view?usp=sharing"/>
                </a:rPr>
                <a:t>Individual Assignment</a:t>
              </a:r>
              <a:endParaRPr lang="ru-RU" sz="850" b="1">
                <a:solidFill>
                  <a:srgbClr val="234B9B"/>
                </a:solidFill>
                <a:latin typeface="HSE Sans"/>
              </a:endParaRPr>
            </a:p>
          </p:txBody>
        </p:sp>
        <p:pic>
          <p:nvPicPr>
            <p:cNvPr id="71" name="Рисунок 70"/>
            <p:cNvPicPr>
              <a:picLocks noChangeAspect="1"/>
            </p:cNvPicPr>
            <p:nvPr/>
          </p:nvPicPr>
          <p:blipFill>
            <a:blip r:embed="rId7"/>
            <a:stretch/>
          </p:blipFill>
          <p:spPr bwMode="auto">
            <a:xfrm>
              <a:off x="6772562" y="1510472"/>
              <a:ext cx="257071" cy="235718"/>
            </a:xfrm>
            <a:prstGeom prst="rect">
              <a:avLst/>
            </a:prstGeom>
          </p:spPr>
        </p:pic>
        <p:cxnSp>
          <p:nvCxnSpPr>
            <p:cNvPr id="7" name="Прямая соединительная линия 6"/>
            <p:cNvCxnSpPr>
              <a:cxnSpLocks/>
            </p:cNvCxnSpPr>
            <p:nvPr/>
          </p:nvCxnSpPr>
          <p:spPr bwMode="auto">
            <a:xfrm>
              <a:off x="8633243" y="1102024"/>
              <a:ext cx="29093" cy="1740479"/>
            </a:xfrm>
            <a:prstGeom prst="line">
              <a:avLst/>
            </a:prstGeom>
            <a:ln w="6350">
              <a:solidFill>
                <a:schemeClr val="tx1"/>
              </a:solidFill>
              <a:prstDash val="lgDash"/>
            </a:ln>
          </p:spPr>
          <p:style>
            <a:lnRef idx="1">
              <a:schemeClr val="dk1"/>
            </a:lnRef>
            <a:fillRef idx="0">
              <a:schemeClr val="dk1"/>
            </a:fillRef>
            <a:effectRef idx="0">
              <a:schemeClr val="dk1"/>
            </a:effectRef>
            <a:fontRef idx="minor">
              <a:schemeClr val="tx1"/>
            </a:fontRef>
          </p:style>
        </p:cxnSp>
        <p:pic>
          <p:nvPicPr>
            <p:cNvPr id="107" name="Рисунок 106"/>
            <p:cNvPicPr>
              <a:picLocks noChangeAspect="1"/>
            </p:cNvPicPr>
            <p:nvPr/>
          </p:nvPicPr>
          <p:blipFill>
            <a:blip r:embed="rId7"/>
            <a:stretch/>
          </p:blipFill>
          <p:spPr bwMode="auto">
            <a:xfrm>
              <a:off x="8773450" y="1623518"/>
              <a:ext cx="257071" cy="235718"/>
            </a:xfrm>
            <a:prstGeom prst="rect">
              <a:avLst/>
            </a:prstGeom>
          </p:spPr>
        </p:pic>
        <p:pic>
          <p:nvPicPr>
            <p:cNvPr id="108" name="Рисунок 107"/>
            <p:cNvPicPr>
              <a:picLocks noChangeAspect="1"/>
            </p:cNvPicPr>
            <p:nvPr/>
          </p:nvPicPr>
          <p:blipFill>
            <a:blip r:embed="rId7"/>
            <a:stretch/>
          </p:blipFill>
          <p:spPr bwMode="auto">
            <a:xfrm>
              <a:off x="8792253" y="1910202"/>
              <a:ext cx="257071" cy="235718"/>
            </a:xfrm>
            <a:prstGeom prst="rect">
              <a:avLst/>
            </a:prstGeom>
          </p:spPr>
        </p:pic>
        <p:pic>
          <p:nvPicPr>
            <p:cNvPr id="109" name="Рисунок 108"/>
            <p:cNvPicPr>
              <a:picLocks noChangeAspect="1"/>
            </p:cNvPicPr>
            <p:nvPr/>
          </p:nvPicPr>
          <p:blipFill>
            <a:blip r:embed="rId7"/>
            <a:stretch/>
          </p:blipFill>
          <p:spPr bwMode="auto">
            <a:xfrm>
              <a:off x="8773450" y="2221126"/>
              <a:ext cx="257071" cy="235718"/>
            </a:xfrm>
            <a:prstGeom prst="rect">
              <a:avLst/>
            </a:prstGeom>
          </p:spPr>
        </p:pic>
        <p:sp>
          <p:nvSpPr>
            <p:cNvPr id="111" name="Google Shape;221;p23"/>
            <p:cNvSpPr/>
            <p:nvPr/>
          </p:nvSpPr>
          <p:spPr bwMode="auto">
            <a:xfrm>
              <a:off x="6710705" y="1188318"/>
              <a:ext cx="1827959" cy="254945"/>
            </a:xfrm>
            <a:prstGeom prst="rect">
              <a:avLst/>
            </a:prstGeom>
            <a:noFill/>
            <a:ln w="57150" cap="flat" cmpd="sng">
              <a:noFill/>
              <a:prstDash val="solid"/>
              <a:round/>
              <a:headEnd type="none" w="sm" len="sm"/>
              <a:tailEnd type="none" w="sm" len="sm"/>
            </a:ln>
          </p:spPr>
          <p:txBody>
            <a:bodyPr spcFirstLastPara="1" wrap="square" lIns="43541" tIns="21760" rIns="43541" bIns="21760" anchor="t" anchorCtr="0">
              <a:noAutofit/>
            </a:bodyPr>
            <a:lstStyle/>
            <a:p>
              <a:pPr>
                <a:spcAft>
                  <a:spcPts val="1016"/>
                </a:spcAft>
                <a:buClr>
                  <a:schemeClr val="dk1"/>
                </a:buClr>
                <a:buSzPct val="200000"/>
                <a:defRPr/>
              </a:pPr>
              <a:r>
                <a:rPr lang="en-US" sz="1000" b="1">
                  <a:solidFill>
                    <a:srgbClr val="E61E3C"/>
                  </a:solidFill>
                  <a:latin typeface="HSE Sans"/>
                </a:rPr>
                <a:t>Before</a:t>
              </a:r>
              <a:r>
                <a:rPr lang="ru-RU" sz="1000">
                  <a:solidFill>
                    <a:srgbClr val="C00000"/>
                  </a:solidFill>
                  <a:latin typeface="HSE Sans"/>
                </a:rPr>
                <a:t> </a:t>
              </a:r>
              <a:r>
                <a:rPr lang="en-US" sz="1000">
                  <a:solidFill>
                    <a:schemeClr val="dk1"/>
                  </a:solidFill>
                  <a:latin typeface="HSE Sans"/>
                </a:rPr>
                <a:t>internship submit to CC</a:t>
              </a:r>
              <a:endParaRPr lang="ru-RU" sz="1000">
                <a:solidFill>
                  <a:schemeClr val="dk1"/>
                </a:solidFill>
                <a:latin typeface="HSE Sans"/>
              </a:endParaRPr>
            </a:p>
          </p:txBody>
        </p:sp>
        <p:sp>
          <p:nvSpPr>
            <p:cNvPr id="52" name="Прямоугольник 51"/>
            <p:cNvSpPr/>
            <p:nvPr/>
          </p:nvSpPr>
          <p:spPr bwMode="auto">
            <a:xfrm>
              <a:off x="6995596" y="1520223"/>
              <a:ext cx="1643079" cy="230832"/>
            </a:xfrm>
            <a:prstGeom prst="rect">
              <a:avLst/>
            </a:prstGeom>
            <a:grpFill/>
          </p:spPr>
          <p:txBody>
            <a:bodyPr wrap="square">
              <a:spAutoFit/>
            </a:bodyPr>
            <a:lstStyle/>
            <a:p>
              <a:pPr>
                <a:spcAft>
                  <a:spcPts val="1016"/>
                </a:spcAft>
                <a:defRPr/>
              </a:pPr>
              <a:r>
                <a:rPr lang="en-US" sz="900">
                  <a:solidFill>
                    <a:schemeClr val="dk1"/>
                  </a:solidFill>
                  <a:latin typeface="HSE Sans"/>
                </a:rPr>
                <a:t>Fill in the</a:t>
              </a:r>
              <a:r>
                <a:rPr lang="ru-RU" sz="900">
                  <a:solidFill>
                    <a:schemeClr val="dk1"/>
                  </a:solidFill>
                  <a:latin typeface="HSE Sans"/>
                </a:rPr>
                <a:t> </a:t>
              </a:r>
              <a:r>
                <a:rPr lang="en-US" sz="900" u="sng">
                  <a:solidFill>
                    <a:srgbClr val="234B9B"/>
                  </a:solidFill>
                  <a:latin typeface="HSE Sans"/>
                  <a:hlinkClick r:id="rId3" tooltip="https://gsb.hse.ru/careercentre/polls/810432209.html"/>
                </a:rPr>
                <a:t>form</a:t>
              </a:r>
              <a:endParaRPr lang="ru-RU" sz="900">
                <a:solidFill>
                  <a:srgbClr val="234B9B"/>
                </a:solidFill>
                <a:latin typeface="HSE Sans"/>
              </a:endParaRPr>
            </a:p>
          </p:txBody>
        </p:sp>
      </p:grpSp>
      <p:grpSp>
        <p:nvGrpSpPr>
          <p:cNvPr id="61" name="Группа 60"/>
          <p:cNvGrpSpPr/>
          <p:nvPr/>
        </p:nvGrpSpPr>
        <p:grpSpPr bwMode="auto">
          <a:xfrm>
            <a:off x="102776" y="1503980"/>
            <a:ext cx="1044663" cy="2377456"/>
            <a:chOff x="97381" y="764226"/>
            <a:chExt cx="1044663" cy="2377456"/>
          </a:xfrm>
        </p:grpSpPr>
        <p:grpSp>
          <p:nvGrpSpPr>
            <p:cNvPr id="63" name="Google Shape;173;p22"/>
            <p:cNvGrpSpPr/>
            <p:nvPr/>
          </p:nvGrpSpPr>
          <p:grpSpPr bwMode="auto">
            <a:xfrm>
              <a:off x="97381" y="1430622"/>
              <a:ext cx="1044663" cy="1044664"/>
              <a:chOff x="-52838" y="762000"/>
              <a:chExt cx="1857179" cy="1857180"/>
            </a:xfrm>
          </p:grpSpPr>
          <p:sp>
            <p:nvSpPr>
              <p:cNvPr id="74" name="Google Shape;174;p22"/>
              <p:cNvSpPr/>
              <p:nvPr/>
            </p:nvSpPr>
            <p:spPr bwMode="auto">
              <a:xfrm>
                <a:off x="-52838" y="762000"/>
                <a:ext cx="1857179" cy="1857180"/>
              </a:xfrm>
              <a:prstGeom prst="blockArc">
                <a:avLst>
                  <a:gd name="adj1" fmla="val 17592716"/>
                  <a:gd name="adj2" fmla="val 17581411"/>
                  <a:gd name="adj3" fmla="val 10584"/>
                </a:avLst>
              </a:prstGeom>
              <a:solidFill>
                <a:srgbClr val="E61E3C"/>
              </a:solidFill>
              <a:ln>
                <a:noFill/>
              </a:ln>
            </p:spPr>
            <p:txBody>
              <a:bodyPr spcFirstLastPara="1" wrap="square" lIns="51425" tIns="25700" rIns="51425" bIns="25700" anchor="ctr" anchorCtr="0">
                <a:noAutofit/>
              </a:bodyPr>
              <a:lstStyle/>
              <a:p>
                <a:pPr algn="ctr">
                  <a:buClr>
                    <a:schemeClr val="lt1"/>
                  </a:buClr>
                  <a:buSzPts val="1000"/>
                  <a:defRPr/>
                </a:pPr>
                <a:endParaRPr sz="1000">
                  <a:solidFill>
                    <a:srgbClr val="E61E3C"/>
                  </a:solidFill>
                  <a:latin typeface="Calibri"/>
                  <a:ea typeface="Calibri"/>
                  <a:cs typeface="Calibri"/>
                </a:endParaRPr>
              </a:p>
            </p:txBody>
          </p:sp>
          <p:sp>
            <p:nvSpPr>
              <p:cNvPr id="75" name="Google Shape;175;p22"/>
              <p:cNvSpPr txBox="1"/>
              <p:nvPr/>
            </p:nvSpPr>
            <p:spPr bwMode="auto">
              <a:xfrm>
                <a:off x="-20070" y="1028869"/>
                <a:ext cx="1767956" cy="1323440"/>
              </a:xfrm>
              <a:prstGeom prst="rect">
                <a:avLst/>
              </a:prstGeom>
              <a:noFill/>
              <a:ln>
                <a:noFill/>
              </a:ln>
            </p:spPr>
            <p:txBody>
              <a:bodyPr spcFirstLastPara="1" wrap="square" lIns="51425" tIns="25700" rIns="51425" bIns="25700" anchor="t" anchorCtr="0">
                <a:noAutofit/>
              </a:bodyPr>
              <a:lstStyle/>
              <a:p>
                <a:pPr algn="ctr">
                  <a:buClr>
                    <a:schemeClr val="dk1"/>
                  </a:buClr>
                  <a:buSzPts val="4500"/>
                  <a:defRPr/>
                </a:pPr>
                <a:r>
                  <a:rPr lang="ru" sz="4500" b="1">
                    <a:solidFill>
                      <a:schemeClr val="dk1"/>
                    </a:solidFill>
                  </a:rPr>
                  <a:t>2</a:t>
                </a:r>
                <a:endParaRPr sz="4500" b="1">
                  <a:solidFill>
                    <a:schemeClr val="dk1"/>
                  </a:solidFill>
                </a:endParaRPr>
              </a:p>
            </p:txBody>
          </p:sp>
        </p:grpSp>
        <p:grpSp>
          <p:nvGrpSpPr>
            <p:cNvPr id="64" name="Google Shape;176;p22"/>
            <p:cNvGrpSpPr/>
            <p:nvPr/>
          </p:nvGrpSpPr>
          <p:grpSpPr bwMode="auto">
            <a:xfrm>
              <a:off x="308144" y="764226"/>
              <a:ext cx="600075" cy="600076"/>
              <a:chOff x="-79030" y="762000"/>
              <a:chExt cx="1857179" cy="1857180"/>
            </a:xfrm>
          </p:grpSpPr>
          <p:sp>
            <p:nvSpPr>
              <p:cNvPr id="69" name="Google Shape;177;p22"/>
              <p:cNvSpPr/>
              <p:nvPr/>
            </p:nvSpPr>
            <p:spPr bwMode="auto">
              <a:xfrm>
                <a:off x="-79030" y="762000"/>
                <a:ext cx="1857179" cy="1857180"/>
              </a:xfrm>
              <a:prstGeom prst="blockArc">
                <a:avLst>
                  <a:gd name="adj1" fmla="val 17592716"/>
                  <a:gd name="adj2" fmla="val 17581411"/>
                  <a:gd name="adj3" fmla="val 10584"/>
                </a:avLst>
              </a:prstGeom>
              <a:solidFill>
                <a:srgbClr val="8C8C8C"/>
              </a:solidFill>
              <a:ln>
                <a:noFill/>
              </a:ln>
            </p:spPr>
            <p:txBody>
              <a:bodyPr spcFirstLastPara="1" wrap="square" lIns="51425" tIns="25700" rIns="51425" bIns="25700" anchor="ctr" anchorCtr="0">
                <a:noAutofit/>
              </a:bodyPr>
              <a:lstStyle/>
              <a:p>
                <a:pPr algn="ctr">
                  <a:buClr>
                    <a:schemeClr val="lt1"/>
                  </a:buClr>
                  <a:buSzPts val="1000"/>
                  <a:defRPr/>
                </a:pPr>
                <a:endParaRPr sz="1000">
                  <a:solidFill>
                    <a:srgbClr val="282F39"/>
                  </a:solidFill>
                  <a:latin typeface="Calibri"/>
                  <a:ea typeface="Calibri"/>
                  <a:cs typeface="Calibri"/>
                </a:endParaRPr>
              </a:p>
            </p:txBody>
          </p:sp>
          <p:sp>
            <p:nvSpPr>
              <p:cNvPr id="73" name="Google Shape;178;p22"/>
              <p:cNvSpPr txBox="1"/>
              <p:nvPr/>
            </p:nvSpPr>
            <p:spPr bwMode="auto">
              <a:xfrm>
                <a:off x="-21672" y="967251"/>
                <a:ext cx="1767956" cy="1446671"/>
              </a:xfrm>
              <a:prstGeom prst="rect">
                <a:avLst/>
              </a:prstGeom>
              <a:noFill/>
              <a:ln>
                <a:noFill/>
              </a:ln>
            </p:spPr>
            <p:txBody>
              <a:bodyPr spcFirstLastPara="1" wrap="square" lIns="51425" tIns="25700" rIns="51425" bIns="25700" anchor="t" anchorCtr="0">
                <a:noAutofit/>
              </a:bodyPr>
              <a:lstStyle/>
              <a:p>
                <a:pPr algn="ctr">
                  <a:buClr>
                    <a:schemeClr val="dk1"/>
                  </a:buClr>
                  <a:buSzPts val="2700"/>
                  <a:defRPr/>
                </a:pPr>
                <a:r>
                  <a:rPr lang="ru" sz="2700" b="1">
                    <a:solidFill>
                      <a:schemeClr val="dk1"/>
                    </a:solidFill>
                  </a:rPr>
                  <a:t>1</a:t>
                </a:r>
                <a:endParaRPr sz="2700" b="1">
                  <a:solidFill>
                    <a:schemeClr val="dk1"/>
                  </a:solidFill>
                </a:endParaRPr>
              </a:p>
            </p:txBody>
          </p:sp>
        </p:grpSp>
        <p:grpSp>
          <p:nvGrpSpPr>
            <p:cNvPr id="65" name="Google Shape;179;p22"/>
            <p:cNvGrpSpPr/>
            <p:nvPr/>
          </p:nvGrpSpPr>
          <p:grpSpPr bwMode="auto">
            <a:xfrm>
              <a:off x="304025" y="2541606"/>
              <a:ext cx="600075" cy="600076"/>
              <a:chOff x="-123250" y="762000"/>
              <a:chExt cx="1857178" cy="1857180"/>
            </a:xfrm>
          </p:grpSpPr>
          <p:sp>
            <p:nvSpPr>
              <p:cNvPr id="66" name="Google Shape;180;p22"/>
              <p:cNvSpPr/>
              <p:nvPr/>
            </p:nvSpPr>
            <p:spPr bwMode="auto">
              <a:xfrm>
                <a:off x="-123250" y="762000"/>
                <a:ext cx="1857178" cy="1857180"/>
              </a:xfrm>
              <a:prstGeom prst="blockArc">
                <a:avLst>
                  <a:gd name="adj1" fmla="val 17592716"/>
                  <a:gd name="adj2" fmla="val 17581411"/>
                  <a:gd name="adj3" fmla="val 10584"/>
                </a:avLst>
              </a:prstGeom>
              <a:solidFill>
                <a:srgbClr val="8C8C8C"/>
              </a:solidFill>
              <a:ln>
                <a:noFill/>
              </a:ln>
            </p:spPr>
            <p:txBody>
              <a:bodyPr spcFirstLastPara="1" wrap="square" lIns="51425" tIns="25700" rIns="51425" bIns="25700" anchor="ctr" anchorCtr="0">
                <a:noAutofit/>
              </a:bodyPr>
              <a:lstStyle/>
              <a:p>
                <a:pPr algn="ctr">
                  <a:buClr>
                    <a:schemeClr val="lt1"/>
                  </a:buClr>
                  <a:buSzPts val="1000"/>
                  <a:defRPr/>
                </a:pPr>
                <a:endParaRPr sz="1000">
                  <a:solidFill>
                    <a:srgbClr val="282F39"/>
                  </a:solidFill>
                  <a:latin typeface="Calibri"/>
                  <a:ea typeface="Calibri"/>
                  <a:cs typeface="Calibri"/>
                </a:endParaRPr>
              </a:p>
            </p:txBody>
          </p:sp>
          <p:sp>
            <p:nvSpPr>
              <p:cNvPr id="67" name="Google Shape;181;p22"/>
              <p:cNvSpPr txBox="1"/>
              <p:nvPr/>
            </p:nvSpPr>
            <p:spPr bwMode="auto">
              <a:xfrm>
                <a:off x="-65892" y="967251"/>
                <a:ext cx="1767955" cy="1446671"/>
              </a:xfrm>
              <a:prstGeom prst="rect">
                <a:avLst/>
              </a:prstGeom>
              <a:noFill/>
              <a:ln>
                <a:noFill/>
              </a:ln>
            </p:spPr>
            <p:txBody>
              <a:bodyPr spcFirstLastPara="1" wrap="square" lIns="51425" tIns="25700" rIns="51425" bIns="25700" anchor="t" anchorCtr="0">
                <a:noAutofit/>
              </a:bodyPr>
              <a:lstStyle/>
              <a:p>
                <a:pPr algn="ctr">
                  <a:buClr>
                    <a:schemeClr val="dk1"/>
                  </a:buClr>
                  <a:buSzPts val="2700"/>
                  <a:defRPr/>
                </a:pPr>
                <a:r>
                  <a:rPr lang="ru" sz="2700" b="1">
                    <a:solidFill>
                      <a:schemeClr val="dk1"/>
                    </a:solidFill>
                  </a:rPr>
                  <a:t>3</a:t>
                </a:r>
                <a:endParaRPr sz="2700" b="1">
                  <a:solidFill>
                    <a:schemeClr val="dk1"/>
                  </a:solidFill>
                </a:endParaRPr>
              </a:p>
            </p:txBody>
          </p:sp>
        </p:grpSp>
      </p:grpSp>
      <p:cxnSp>
        <p:nvCxnSpPr>
          <p:cNvPr id="59" name="Прямая соединительная линия 58"/>
          <p:cNvCxnSpPr>
            <a:cxnSpLocks/>
            <a:stCxn id="83" idx="0"/>
            <a:endCxn id="76" idx="4"/>
          </p:cNvCxnSpPr>
          <p:nvPr/>
        </p:nvCxnSpPr>
        <p:spPr bwMode="auto">
          <a:xfrm flipH="1">
            <a:off x="1411482" y="1162030"/>
            <a:ext cx="8752" cy="3210829"/>
          </a:xfrm>
          <a:prstGeom prst="line">
            <a:avLst/>
          </a:prstGeom>
          <a:solidFill>
            <a:srgbClr val="C00000"/>
          </a:solidFill>
          <a:ln w="28575">
            <a:solidFill>
              <a:srgbClr val="E61E3C"/>
            </a:solidFill>
          </a:ln>
        </p:spPr>
        <p:style>
          <a:lnRef idx="1">
            <a:schemeClr val="accent1"/>
          </a:lnRef>
          <a:fillRef idx="0">
            <a:schemeClr val="accent1"/>
          </a:fillRef>
          <a:effectRef idx="0">
            <a:schemeClr val="accent1"/>
          </a:effectRef>
          <a:fontRef idx="minor">
            <a:schemeClr val="tx1"/>
          </a:fontRef>
        </p:style>
      </p:cxnSp>
      <p:sp>
        <p:nvSpPr>
          <p:cNvPr id="60" name="Oval 9"/>
          <p:cNvSpPr/>
          <p:nvPr/>
        </p:nvSpPr>
        <p:spPr bwMode="auto">
          <a:xfrm>
            <a:off x="1352798" y="3463367"/>
            <a:ext cx="117367" cy="118030"/>
          </a:xfrm>
          <a:prstGeom prst="ellipse">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endParaRPr lang="en-GB" sz="1500">
              <a:latin typeface="Noto Sans"/>
              <a:ea typeface="Noto Sans"/>
            </a:endParaRPr>
          </a:p>
        </p:txBody>
      </p:sp>
      <p:sp>
        <p:nvSpPr>
          <p:cNvPr id="76" name="Oval 9"/>
          <p:cNvSpPr/>
          <p:nvPr/>
        </p:nvSpPr>
        <p:spPr bwMode="auto">
          <a:xfrm>
            <a:off x="1352798" y="4254830"/>
            <a:ext cx="117367" cy="118030"/>
          </a:xfrm>
          <a:prstGeom prst="ellipse">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endParaRPr lang="en-GB" sz="1500">
              <a:latin typeface="Noto Sans"/>
              <a:ea typeface="Noto Sans"/>
              <a:cs typeface="Noto Sans"/>
            </a:endParaRPr>
          </a:p>
        </p:txBody>
      </p:sp>
      <p:sp>
        <p:nvSpPr>
          <p:cNvPr id="77" name="Oval 9"/>
          <p:cNvSpPr/>
          <p:nvPr/>
        </p:nvSpPr>
        <p:spPr bwMode="auto">
          <a:xfrm>
            <a:off x="1355492" y="3015878"/>
            <a:ext cx="117367" cy="118030"/>
          </a:xfrm>
          <a:prstGeom prst="ellipse">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endParaRPr lang="en-GB" sz="1500">
              <a:latin typeface="Noto Sans"/>
              <a:ea typeface="Noto Sans"/>
              <a:cs typeface="Noto Sans"/>
            </a:endParaRPr>
          </a:p>
        </p:txBody>
      </p:sp>
      <p:sp>
        <p:nvSpPr>
          <p:cNvPr id="78" name="Oval 9"/>
          <p:cNvSpPr/>
          <p:nvPr/>
        </p:nvSpPr>
        <p:spPr bwMode="auto">
          <a:xfrm>
            <a:off x="1351393" y="2511244"/>
            <a:ext cx="117367" cy="118030"/>
          </a:xfrm>
          <a:prstGeom prst="ellipse">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endParaRPr lang="en-GB" sz="1500">
              <a:latin typeface="Noto Sans"/>
              <a:ea typeface="Noto Sans"/>
              <a:cs typeface="Noto Sans"/>
            </a:endParaRPr>
          </a:p>
        </p:txBody>
      </p:sp>
      <p:sp>
        <p:nvSpPr>
          <p:cNvPr id="79" name="Oval 9"/>
          <p:cNvSpPr/>
          <p:nvPr/>
        </p:nvSpPr>
        <p:spPr bwMode="auto">
          <a:xfrm>
            <a:off x="1361549" y="1709332"/>
            <a:ext cx="117367" cy="118030"/>
          </a:xfrm>
          <a:prstGeom prst="ellipse">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endParaRPr lang="en-GB" sz="1500">
              <a:latin typeface="Noto Sans"/>
              <a:ea typeface="Noto Sans"/>
              <a:cs typeface="Noto Sans"/>
            </a:endParaRPr>
          </a:p>
        </p:txBody>
      </p:sp>
      <p:sp>
        <p:nvSpPr>
          <p:cNvPr id="83" name="Oval 9"/>
          <p:cNvSpPr/>
          <p:nvPr/>
        </p:nvSpPr>
        <p:spPr bwMode="auto">
          <a:xfrm>
            <a:off x="1361550" y="1162030"/>
            <a:ext cx="117367" cy="118030"/>
          </a:xfrm>
          <a:prstGeom prst="ellipse">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endParaRPr lang="en-GB" sz="1500">
              <a:latin typeface="Noto Sans"/>
              <a:ea typeface="Noto Sans"/>
              <a:cs typeface="Noto Sans"/>
            </a:endParaRPr>
          </a:p>
        </p:txBody>
      </p:sp>
      <p:sp>
        <p:nvSpPr>
          <p:cNvPr id="50" name="Прямоугольник 49"/>
          <p:cNvSpPr/>
          <p:nvPr/>
        </p:nvSpPr>
        <p:spPr bwMode="auto">
          <a:xfrm>
            <a:off x="6754607" y="1690941"/>
            <a:ext cx="1234633" cy="223138"/>
          </a:xfrm>
          <a:prstGeom prst="rect">
            <a:avLst/>
          </a:prstGeom>
          <a:grpFill/>
        </p:spPr>
        <p:txBody>
          <a:bodyPr wrap="none">
            <a:spAutoFit/>
          </a:bodyPr>
          <a:lstStyle/>
          <a:p>
            <a:pPr>
              <a:spcAft>
                <a:spcPts val="1016"/>
              </a:spcAft>
              <a:defRPr/>
            </a:pPr>
            <a:r>
              <a:rPr lang="en-US" sz="850" b="1" u="sng" dirty="0">
                <a:solidFill>
                  <a:srgbClr val="234B9B"/>
                </a:solidFill>
                <a:latin typeface="HSE Sans"/>
                <a:hlinkClick r:id="rId6" tooltip="https://drive.google.com/file/d/1ruzwuGt_h1bHnPuzZAQqAT1gU2nHrjYR/view?usp=sharing"/>
              </a:rPr>
              <a:t>Individual Assignment</a:t>
            </a:r>
            <a:endParaRPr lang="ru-RU" sz="850" b="1" dirty="0">
              <a:solidFill>
                <a:srgbClr val="234B9B"/>
              </a:solidFill>
              <a:latin typeface="HSE Sans"/>
            </a:endParaRPr>
          </a:p>
        </p:txBody>
      </p:sp>
      <p:pic>
        <p:nvPicPr>
          <p:cNvPr id="55" name="Рисунок 54"/>
          <p:cNvPicPr>
            <a:picLocks noChangeAspect="1"/>
          </p:cNvPicPr>
          <p:nvPr/>
        </p:nvPicPr>
        <p:blipFill>
          <a:blip r:embed="rId7"/>
          <a:stretch/>
        </p:blipFill>
        <p:spPr bwMode="auto">
          <a:xfrm>
            <a:off x="6525105" y="1702030"/>
            <a:ext cx="257071" cy="2357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 name="Google Shape;135;p20"/>
          <p:cNvSpPr/>
          <p:nvPr/>
        </p:nvSpPr>
        <p:spPr bwMode="auto">
          <a:xfrm>
            <a:off x="639782" y="4500327"/>
            <a:ext cx="30936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40" name="Google Shape;319;p27"/>
          <p:cNvSpPr/>
          <p:nvPr/>
        </p:nvSpPr>
        <p:spPr bwMode="auto">
          <a:xfrm rot="5400000">
            <a:off x="-1951683" y="2296296"/>
            <a:ext cx="5143501" cy="550906"/>
          </a:xfrm>
          <a:prstGeom prst="rect">
            <a:avLst/>
          </a:prstGeom>
          <a:solidFill>
            <a:srgbClr val="D8D8D8"/>
          </a:solidFill>
          <a:ln>
            <a:noFill/>
          </a:ln>
        </p:spPr>
        <p:txBody>
          <a:bodyPr spcFirstLastPara="1" wrap="square" lIns="51425" tIns="25700" rIns="51425" bIns="25700" anchor="ctr" anchorCtr="0">
            <a:noAutofit/>
          </a:bodyPr>
          <a:lstStyle/>
          <a:p>
            <a:pPr algn="ctr">
              <a:defRPr/>
            </a:pPr>
            <a:endParaRPr sz="1000">
              <a:solidFill>
                <a:schemeClr val="lt1"/>
              </a:solidFill>
              <a:latin typeface="Calibri"/>
              <a:ea typeface="Calibri"/>
              <a:cs typeface="Calibri"/>
            </a:endParaRPr>
          </a:p>
        </p:txBody>
      </p:sp>
      <p:grpSp>
        <p:nvGrpSpPr>
          <p:cNvPr id="41" name="Google Shape;320;p27"/>
          <p:cNvGrpSpPr/>
          <p:nvPr/>
        </p:nvGrpSpPr>
        <p:grpSpPr bwMode="auto">
          <a:xfrm>
            <a:off x="113344" y="2788846"/>
            <a:ext cx="1044663" cy="1044664"/>
            <a:chOff x="-52838" y="762000"/>
            <a:chExt cx="1857179" cy="1857180"/>
          </a:xfrm>
        </p:grpSpPr>
        <p:sp>
          <p:nvSpPr>
            <p:cNvPr id="42" name="Google Shape;321;p27"/>
            <p:cNvSpPr/>
            <p:nvPr/>
          </p:nvSpPr>
          <p:spPr bwMode="auto">
            <a:xfrm>
              <a:off x="-52838" y="762000"/>
              <a:ext cx="1857179" cy="1857180"/>
            </a:xfrm>
            <a:prstGeom prst="blockArc">
              <a:avLst>
                <a:gd name="adj1" fmla="val 17592716"/>
                <a:gd name="adj2" fmla="val 17581411"/>
                <a:gd name="adj3" fmla="val 10584"/>
              </a:avLst>
            </a:prstGeom>
            <a:solidFill>
              <a:srgbClr val="E61E3C"/>
            </a:solidFill>
            <a:ln>
              <a:noFill/>
            </a:ln>
          </p:spPr>
          <p:txBody>
            <a:bodyPr spcFirstLastPara="1" wrap="square" lIns="51425" tIns="25700" rIns="51425" bIns="25700" anchor="ctr" anchorCtr="0">
              <a:noAutofit/>
            </a:bodyPr>
            <a:lstStyle/>
            <a:p>
              <a:pPr algn="ctr">
                <a:buClr>
                  <a:schemeClr val="lt1"/>
                </a:buClr>
                <a:buSzPts val="1000"/>
                <a:defRPr/>
              </a:pPr>
              <a:endParaRPr sz="1000">
                <a:solidFill>
                  <a:srgbClr val="282F39"/>
                </a:solidFill>
                <a:latin typeface="Calibri"/>
                <a:ea typeface="Calibri"/>
                <a:cs typeface="Calibri"/>
              </a:endParaRPr>
            </a:p>
          </p:txBody>
        </p:sp>
        <p:sp>
          <p:nvSpPr>
            <p:cNvPr id="43" name="Google Shape;322;p27"/>
            <p:cNvSpPr txBox="1"/>
            <p:nvPr/>
          </p:nvSpPr>
          <p:spPr bwMode="auto">
            <a:xfrm>
              <a:off x="-40139" y="1028869"/>
              <a:ext cx="1767956" cy="1323440"/>
            </a:xfrm>
            <a:prstGeom prst="rect">
              <a:avLst/>
            </a:prstGeom>
            <a:noFill/>
            <a:ln>
              <a:noFill/>
            </a:ln>
          </p:spPr>
          <p:txBody>
            <a:bodyPr spcFirstLastPara="1" wrap="square" lIns="51425" tIns="25700" rIns="51425" bIns="25700" anchor="t" anchorCtr="0">
              <a:noAutofit/>
            </a:bodyPr>
            <a:lstStyle/>
            <a:p>
              <a:pPr algn="ctr">
                <a:buClr>
                  <a:schemeClr val="dk1"/>
                </a:buClr>
                <a:buSzPts val="4500"/>
                <a:defRPr/>
              </a:pPr>
              <a:r>
                <a:rPr lang="ru" sz="4500" b="1">
                  <a:solidFill>
                    <a:schemeClr val="dk1"/>
                  </a:solidFill>
                </a:rPr>
                <a:t>3</a:t>
              </a:r>
              <a:endParaRPr sz="4500" b="1">
                <a:solidFill>
                  <a:schemeClr val="dk1"/>
                </a:solidFill>
              </a:endParaRPr>
            </a:p>
          </p:txBody>
        </p:sp>
      </p:grpSp>
      <p:grpSp>
        <p:nvGrpSpPr>
          <p:cNvPr id="47" name="Google Shape;323;p27"/>
          <p:cNvGrpSpPr/>
          <p:nvPr/>
        </p:nvGrpSpPr>
        <p:grpSpPr bwMode="auto">
          <a:xfrm>
            <a:off x="325073" y="1453849"/>
            <a:ext cx="600075" cy="600076"/>
            <a:chOff x="9410" y="762000"/>
            <a:chExt cx="1857179" cy="1857180"/>
          </a:xfrm>
        </p:grpSpPr>
        <p:sp>
          <p:nvSpPr>
            <p:cNvPr id="52" name="Google Shape;324;p27"/>
            <p:cNvSpPr/>
            <p:nvPr/>
          </p:nvSpPr>
          <p:spPr bwMode="auto">
            <a:xfrm>
              <a:off x="9410" y="762000"/>
              <a:ext cx="1857179" cy="1857180"/>
            </a:xfrm>
            <a:prstGeom prst="blockArc">
              <a:avLst>
                <a:gd name="adj1" fmla="val 17592716"/>
                <a:gd name="adj2" fmla="val 17581411"/>
                <a:gd name="adj3" fmla="val 10584"/>
              </a:avLst>
            </a:prstGeom>
            <a:solidFill>
              <a:srgbClr val="8C8C8C"/>
            </a:solidFill>
            <a:ln>
              <a:noFill/>
            </a:ln>
          </p:spPr>
          <p:txBody>
            <a:bodyPr spcFirstLastPara="1" wrap="square" lIns="51425" tIns="25700" rIns="51425" bIns="25700" anchor="ctr" anchorCtr="0">
              <a:noAutofit/>
            </a:bodyPr>
            <a:lstStyle/>
            <a:p>
              <a:pPr algn="ctr">
                <a:buClr>
                  <a:schemeClr val="lt1"/>
                </a:buClr>
                <a:buSzPts val="1000"/>
                <a:defRPr/>
              </a:pPr>
              <a:endParaRPr sz="1000">
                <a:solidFill>
                  <a:srgbClr val="282F39"/>
                </a:solidFill>
                <a:latin typeface="Calibri"/>
                <a:ea typeface="Calibri"/>
                <a:cs typeface="Calibri"/>
              </a:endParaRPr>
            </a:p>
          </p:txBody>
        </p:sp>
        <p:sp>
          <p:nvSpPr>
            <p:cNvPr id="53" name="Google Shape;325;p27"/>
            <p:cNvSpPr txBox="1"/>
            <p:nvPr/>
          </p:nvSpPr>
          <p:spPr bwMode="auto">
            <a:xfrm>
              <a:off x="22548" y="967251"/>
              <a:ext cx="1767956" cy="1446671"/>
            </a:xfrm>
            <a:prstGeom prst="rect">
              <a:avLst/>
            </a:prstGeom>
            <a:noFill/>
            <a:ln>
              <a:noFill/>
            </a:ln>
          </p:spPr>
          <p:txBody>
            <a:bodyPr spcFirstLastPara="1" wrap="square" lIns="51425" tIns="25700" rIns="51425" bIns="25700" anchor="t" anchorCtr="0">
              <a:noAutofit/>
            </a:bodyPr>
            <a:lstStyle/>
            <a:p>
              <a:pPr algn="ctr">
                <a:buClr>
                  <a:schemeClr val="dk1"/>
                </a:buClr>
                <a:buSzPts val="2700"/>
                <a:defRPr/>
              </a:pPr>
              <a:r>
                <a:rPr lang="ru" sz="2700" b="1">
                  <a:solidFill>
                    <a:schemeClr val="dk1"/>
                  </a:solidFill>
                </a:rPr>
                <a:t>1</a:t>
              </a:r>
              <a:endParaRPr sz="2700" b="1">
                <a:solidFill>
                  <a:schemeClr val="dk1"/>
                </a:solidFill>
              </a:endParaRPr>
            </a:p>
          </p:txBody>
        </p:sp>
      </p:grpSp>
      <p:grpSp>
        <p:nvGrpSpPr>
          <p:cNvPr id="54" name="Google Shape;326;p27"/>
          <p:cNvGrpSpPr/>
          <p:nvPr/>
        </p:nvGrpSpPr>
        <p:grpSpPr bwMode="auto">
          <a:xfrm>
            <a:off x="320335" y="2119832"/>
            <a:ext cx="600075" cy="600076"/>
            <a:chOff x="-12700" y="762000"/>
            <a:chExt cx="1857179" cy="1857180"/>
          </a:xfrm>
        </p:grpSpPr>
        <p:sp>
          <p:nvSpPr>
            <p:cNvPr id="55" name="Google Shape;327;p27"/>
            <p:cNvSpPr/>
            <p:nvPr/>
          </p:nvSpPr>
          <p:spPr bwMode="auto">
            <a:xfrm>
              <a:off x="-12700" y="762000"/>
              <a:ext cx="1857179" cy="1857180"/>
            </a:xfrm>
            <a:prstGeom prst="blockArc">
              <a:avLst>
                <a:gd name="adj1" fmla="val 17592716"/>
                <a:gd name="adj2" fmla="val 17581411"/>
                <a:gd name="adj3" fmla="val 10584"/>
              </a:avLst>
            </a:prstGeom>
            <a:solidFill>
              <a:srgbClr val="8C8C8C"/>
            </a:solidFill>
            <a:ln>
              <a:noFill/>
            </a:ln>
          </p:spPr>
          <p:txBody>
            <a:bodyPr spcFirstLastPara="1" wrap="square" lIns="51425" tIns="25700" rIns="51425" bIns="25700" anchor="ctr" anchorCtr="0">
              <a:noAutofit/>
            </a:bodyPr>
            <a:lstStyle/>
            <a:p>
              <a:pPr algn="ctr">
                <a:buClr>
                  <a:schemeClr val="lt1"/>
                </a:buClr>
                <a:buSzPts val="1000"/>
                <a:defRPr/>
              </a:pPr>
              <a:endParaRPr sz="1000">
                <a:solidFill>
                  <a:srgbClr val="282F39"/>
                </a:solidFill>
                <a:latin typeface="Calibri"/>
                <a:ea typeface="Calibri"/>
                <a:cs typeface="Calibri"/>
              </a:endParaRPr>
            </a:p>
          </p:txBody>
        </p:sp>
        <p:sp>
          <p:nvSpPr>
            <p:cNvPr id="56" name="Google Shape;328;p27"/>
            <p:cNvSpPr txBox="1"/>
            <p:nvPr/>
          </p:nvSpPr>
          <p:spPr bwMode="auto">
            <a:xfrm>
              <a:off x="438" y="967252"/>
              <a:ext cx="1767955" cy="1446672"/>
            </a:xfrm>
            <a:prstGeom prst="rect">
              <a:avLst/>
            </a:prstGeom>
            <a:noFill/>
            <a:ln>
              <a:noFill/>
            </a:ln>
          </p:spPr>
          <p:txBody>
            <a:bodyPr spcFirstLastPara="1" wrap="square" lIns="51425" tIns="25700" rIns="51425" bIns="25700" anchor="t" anchorCtr="0">
              <a:noAutofit/>
            </a:bodyPr>
            <a:lstStyle/>
            <a:p>
              <a:pPr algn="ctr">
                <a:buClr>
                  <a:schemeClr val="dk1"/>
                </a:buClr>
                <a:buSzPts val="2700"/>
                <a:defRPr/>
              </a:pPr>
              <a:r>
                <a:rPr lang="ru" sz="2700" b="1">
                  <a:solidFill>
                    <a:schemeClr val="dk1"/>
                  </a:solidFill>
                </a:rPr>
                <a:t>2</a:t>
              </a:r>
              <a:endParaRPr sz="2700" b="1">
                <a:solidFill>
                  <a:schemeClr val="dk1"/>
                </a:solidFill>
              </a:endParaRPr>
            </a:p>
          </p:txBody>
        </p:sp>
      </p:grpSp>
      <p:sp>
        <p:nvSpPr>
          <p:cNvPr id="68" name="Google Shape;316;p27"/>
          <p:cNvSpPr txBox="1"/>
          <p:nvPr/>
        </p:nvSpPr>
        <p:spPr bwMode="auto">
          <a:xfrm>
            <a:off x="1254278" y="172416"/>
            <a:ext cx="9545485" cy="379751"/>
          </a:xfrm>
          <a:prstGeom prst="rect">
            <a:avLst/>
          </a:prstGeom>
          <a:noFill/>
          <a:ln>
            <a:noFill/>
          </a:ln>
        </p:spPr>
        <p:txBody>
          <a:bodyPr spcFirstLastPara="1" wrap="square" lIns="0" tIns="7150" rIns="0" bIns="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800"/>
              <a:buFont typeface="Arial"/>
              <a:buNone/>
              <a:defRPr sz="2500" b="1" i="0" u="none" strike="noStrike" cap="none">
                <a:solidFill>
                  <a:schemeClr val="dk1"/>
                </a:solidFill>
                <a:latin typeface="Open Sans ExtraBold"/>
                <a:ea typeface="Open Sans ExtraBold"/>
                <a:cs typeface="Open Sans ExtraBold"/>
              </a:defRPr>
            </a:lvl1pPr>
            <a:lvl2pPr marR="0" lvl="1"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9pPr>
          </a:lstStyle>
          <a:p>
            <a:pPr marL="12700">
              <a:defRPr/>
            </a:pPr>
            <a:r>
              <a:rPr lang="en-US" sz="2000">
                <a:solidFill>
                  <a:schemeClr val="tx1"/>
                </a:solidFill>
                <a:latin typeface="HSE Slab"/>
              </a:rPr>
              <a:t>INTERNSHIP FROM THE CAREER CENTER</a:t>
            </a:r>
            <a:endParaRPr lang="ru-RU" sz="2000">
              <a:solidFill>
                <a:schemeClr val="tx1"/>
              </a:solidFill>
              <a:latin typeface="HSE Slab"/>
            </a:endParaRPr>
          </a:p>
        </p:txBody>
      </p:sp>
      <p:sp>
        <p:nvSpPr>
          <p:cNvPr id="70" name="Google Shape;102;p20"/>
          <p:cNvSpPr/>
          <p:nvPr/>
        </p:nvSpPr>
        <p:spPr bwMode="auto">
          <a:xfrm>
            <a:off x="6620188" y="1028261"/>
            <a:ext cx="4006248" cy="1432560"/>
          </a:xfrm>
          <a:prstGeom prst="rect">
            <a:avLst/>
          </a:prstGeom>
          <a:solidFill>
            <a:srgbClr val="D8D8D8"/>
          </a:solidFill>
          <a:ln>
            <a:noFill/>
          </a:ln>
        </p:spPr>
        <p:txBody>
          <a:bodyPr spcFirstLastPara="1" wrap="square" lIns="51425" tIns="25700" rIns="51425" bIns="25700" anchor="ctr" anchorCtr="0">
            <a:noAutofit/>
          </a:bodyPr>
          <a:lstStyle/>
          <a:p>
            <a:pPr algn="ctr">
              <a:defRPr/>
            </a:pPr>
            <a:endParaRPr sz="1000">
              <a:solidFill>
                <a:schemeClr val="lt1"/>
              </a:solidFill>
              <a:latin typeface="Calibri"/>
              <a:cs typeface="Calibri"/>
            </a:endParaRPr>
          </a:p>
        </p:txBody>
      </p:sp>
      <p:cxnSp>
        <p:nvCxnSpPr>
          <p:cNvPr id="72" name="Google Shape;226;p23"/>
          <p:cNvCxnSpPr>
            <a:cxnSpLocks/>
          </p:cNvCxnSpPr>
          <p:nvPr/>
        </p:nvCxnSpPr>
        <p:spPr bwMode="auto">
          <a:xfrm>
            <a:off x="9169333" y="2752034"/>
            <a:ext cx="240472" cy="0"/>
          </a:xfrm>
          <a:prstGeom prst="straightConnector1">
            <a:avLst/>
          </a:prstGeom>
          <a:noFill/>
          <a:ln w="57150" cap="flat" cmpd="sng">
            <a:noFill/>
            <a:prstDash val="solid"/>
            <a:round/>
            <a:headEnd type="none" w="sm" len="sm"/>
            <a:tailEnd type="none" w="sm" len="sm"/>
          </a:ln>
        </p:spPr>
      </p:cxnSp>
      <p:sp>
        <p:nvSpPr>
          <p:cNvPr id="74" name="Google Shape;102;p20"/>
          <p:cNvSpPr/>
          <p:nvPr/>
        </p:nvSpPr>
        <p:spPr bwMode="auto">
          <a:xfrm>
            <a:off x="1368215" y="701226"/>
            <a:ext cx="5088537" cy="4079072"/>
          </a:xfrm>
          <a:prstGeom prst="rect">
            <a:avLst/>
          </a:prstGeom>
          <a:solidFill>
            <a:srgbClr val="D8D8D8"/>
          </a:solidFill>
          <a:ln>
            <a:noFill/>
          </a:ln>
        </p:spPr>
        <p:txBody>
          <a:bodyPr spcFirstLastPara="1" wrap="square" lIns="51425" tIns="25700" rIns="51425" bIns="25700" anchor="ctr" anchorCtr="0">
            <a:noAutofit/>
          </a:bodyPr>
          <a:lstStyle/>
          <a:p>
            <a:pPr algn="ctr">
              <a:defRPr/>
            </a:pPr>
            <a:endParaRPr sz="1000">
              <a:solidFill>
                <a:schemeClr val="lt1"/>
              </a:solidFill>
              <a:latin typeface="Calibri"/>
              <a:ea typeface="Calibri"/>
              <a:cs typeface="Calibri"/>
            </a:endParaRPr>
          </a:p>
        </p:txBody>
      </p:sp>
      <p:sp>
        <p:nvSpPr>
          <p:cNvPr id="75" name="Google Shape;224;p23"/>
          <p:cNvSpPr/>
          <p:nvPr/>
        </p:nvSpPr>
        <p:spPr bwMode="auto">
          <a:xfrm>
            <a:off x="1892076" y="757076"/>
            <a:ext cx="4579686" cy="4232534"/>
          </a:xfrm>
          <a:prstGeom prst="rect">
            <a:avLst/>
          </a:prstGeom>
          <a:noFill/>
          <a:ln w="57150" cap="flat" cmpd="sng">
            <a:noFill/>
            <a:prstDash val="solid"/>
            <a:round/>
            <a:headEnd type="none" w="sm" len="sm"/>
            <a:tailEnd type="none" w="sm" len="sm"/>
          </a:ln>
        </p:spPr>
        <p:txBody>
          <a:bodyPr spcFirstLastPara="1" wrap="square" lIns="51425" tIns="25700" rIns="51425" bIns="25700" anchor="t" anchorCtr="0">
            <a:noAutofit/>
          </a:bodyPr>
          <a:lstStyle/>
          <a:p>
            <a:pPr>
              <a:spcAft>
                <a:spcPts val="400"/>
              </a:spcAft>
              <a:defRPr/>
            </a:pPr>
            <a:r>
              <a:rPr lang="en-US" b="1" dirty="0">
                <a:solidFill>
                  <a:schemeClr val="tx1"/>
                </a:solidFill>
                <a:latin typeface="HSE Sans"/>
                <a:ea typeface="Calibri"/>
                <a:cs typeface="Calibri"/>
              </a:rPr>
              <a:t>1 step</a:t>
            </a:r>
            <a:endParaRPr dirty="0"/>
          </a:p>
          <a:p>
            <a:pPr>
              <a:spcAft>
                <a:spcPts val="400"/>
              </a:spcAft>
              <a:defRPr/>
            </a:pPr>
            <a:r>
              <a:rPr lang="en-US" sz="900" dirty="0">
                <a:solidFill>
                  <a:schemeClr val="tx1"/>
                </a:solidFill>
                <a:latin typeface="HSE Sans"/>
                <a:ea typeface="Calibri"/>
                <a:cs typeface="Calibri"/>
              </a:rPr>
              <a:t>Choose vacancies on </a:t>
            </a:r>
            <a:r>
              <a:rPr lang="en-US" sz="900" u="sng" dirty="0">
                <a:solidFill>
                  <a:schemeClr val="tx1"/>
                </a:solidFill>
                <a:latin typeface="HSE Sans"/>
                <a:ea typeface="Calibri"/>
                <a:cs typeface="Calibri"/>
                <a:hlinkClick r:id="rId2" tooltip="https://gsb.hse.ru/careercentre/career/internshipm/vacancies"/>
              </a:rPr>
              <a:t>the CC </a:t>
            </a:r>
            <a:r>
              <a:rPr lang="en-US" sz="900" u="sng" dirty="0" smtClean="0">
                <a:solidFill>
                  <a:schemeClr val="tx1"/>
                </a:solidFill>
                <a:latin typeface="HSE Sans"/>
                <a:ea typeface="Calibri"/>
                <a:cs typeface="Calibri"/>
                <a:hlinkClick r:id="rId2" tooltip="https://gsb.hse.ru/careercentre/career/internshipm/vacancies"/>
              </a:rPr>
              <a:t>Telegram </a:t>
            </a:r>
            <a:r>
              <a:rPr lang="en-US" sz="900" dirty="0">
                <a:solidFill>
                  <a:schemeClr val="tx1"/>
                </a:solidFill>
                <a:latin typeface="HSE Sans"/>
                <a:ea typeface="Calibri"/>
                <a:cs typeface="Calibri"/>
              </a:rPr>
              <a:t>and </a:t>
            </a:r>
            <a:r>
              <a:rPr lang="en-US" sz="900" dirty="0" smtClean="0">
                <a:solidFill>
                  <a:schemeClr val="tx1"/>
                </a:solidFill>
                <a:latin typeface="HSE Sans"/>
                <a:ea typeface="Calibri"/>
                <a:cs typeface="Calibri"/>
              </a:rPr>
              <a:t>apply </a:t>
            </a:r>
            <a:r>
              <a:rPr lang="en-US" sz="900" b="1" dirty="0" smtClean="0">
                <a:solidFill>
                  <a:srgbClr val="E61E3C"/>
                </a:solidFill>
                <a:latin typeface="HSE Sans"/>
                <a:ea typeface="Calibri"/>
                <a:cs typeface="Calibri"/>
              </a:rPr>
              <a:t>until December 1, 2024</a:t>
            </a:r>
            <a:r>
              <a:rPr lang="en-US" sz="900" dirty="0" smtClean="0">
                <a:solidFill>
                  <a:schemeClr val="tx1"/>
                </a:solidFill>
                <a:latin typeface="HSE Sans"/>
                <a:ea typeface="Calibri"/>
                <a:cs typeface="Calibri"/>
              </a:rPr>
              <a:t>. </a:t>
            </a:r>
            <a:r>
              <a:rPr lang="en-US" sz="900" dirty="0">
                <a:solidFill>
                  <a:schemeClr val="tx1"/>
                </a:solidFill>
                <a:latin typeface="HSE Sans"/>
                <a:ea typeface="Calibri"/>
                <a:cs typeface="Calibri"/>
              </a:rPr>
              <a:t>All changes in the selection status for vacancies with a limited number of places will be sent to the email you specified in the application form. </a:t>
            </a:r>
            <a:endParaRPr lang="en-US" sz="900" dirty="0" smtClean="0">
              <a:solidFill>
                <a:schemeClr val="tx1"/>
              </a:solidFill>
              <a:latin typeface="HSE Sans"/>
              <a:ea typeface="Calibri"/>
              <a:cs typeface="Calibri"/>
            </a:endParaRPr>
          </a:p>
          <a:p>
            <a:pPr>
              <a:spcAft>
                <a:spcPts val="400"/>
              </a:spcAft>
              <a:defRPr/>
            </a:pPr>
            <a:r>
              <a:rPr lang="en-US" b="1" dirty="0" smtClean="0">
                <a:solidFill>
                  <a:schemeClr val="tx1"/>
                </a:solidFill>
                <a:latin typeface="HSE Sans"/>
                <a:ea typeface="Calibri"/>
                <a:cs typeface="Calibri"/>
              </a:rPr>
              <a:t>2 </a:t>
            </a:r>
            <a:r>
              <a:rPr lang="en-US" b="1" dirty="0">
                <a:solidFill>
                  <a:schemeClr val="tx1"/>
                </a:solidFill>
                <a:latin typeface="HSE Sans"/>
                <a:ea typeface="Calibri"/>
                <a:cs typeface="Calibri"/>
              </a:rPr>
              <a:t>step</a:t>
            </a:r>
            <a:endParaRPr dirty="0"/>
          </a:p>
          <a:p>
            <a:pPr>
              <a:spcAft>
                <a:spcPts val="400"/>
              </a:spcAft>
              <a:defRPr/>
            </a:pPr>
            <a:r>
              <a:rPr lang="en-US" sz="900" dirty="0">
                <a:solidFill>
                  <a:schemeClr val="tx1"/>
                </a:solidFill>
                <a:latin typeface="HSE Sans"/>
                <a:ea typeface="Calibri"/>
                <a:cs typeface="Calibri"/>
              </a:rPr>
              <a:t>Wait for the initial feedback from the Company on the results of </a:t>
            </a:r>
            <a:r>
              <a:rPr lang="en-US" sz="900" b="1" dirty="0">
                <a:solidFill>
                  <a:srgbClr val="E61E3C"/>
                </a:solidFill>
                <a:latin typeface="HSE Sans"/>
                <a:ea typeface="Calibri"/>
                <a:cs typeface="Calibri"/>
              </a:rPr>
              <a:t>CV screening </a:t>
            </a:r>
            <a:r>
              <a:rPr lang="en-US" sz="900" dirty="0">
                <a:solidFill>
                  <a:schemeClr val="tx1"/>
                </a:solidFill>
                <a:latin typeface="HSE Sans"/>
                <a:ea typeface="Calibri"/>
                <a:cs typeface="Calibri"/>
              </a:rPr>
              <a:t>(up to 10 working days after they receive your CV). </a:t>
            </a:r>
            <a:endParaRPr dirty="0"/>
          </a:p>
          <a:p>
            <a:pPr>
              <a:spcAft>
                <a:spcPts val="400"/>
              </a:spcAft>
              <a:defRPr/>
            </a:pPr>
            <a:r>
              <a:rPr lang="en-US" b="1" dirty="0">
                <a:solidFill>
                  <a:schemeClr val="tx1"/>
                </a:solidFill>
                <a:latin typeface="HSE Sans"/>
                <a:ea typeface="Calibri"/>
                <a:cs typeface="Calibri"/>
              </a:rPr>
              <a:t>3 step</a:t>
            </a:r>
            <a:endParaRPr dirty="0"/>
          </a:p>
          <a:p>
            <a:pPr>
              <a:spcAft>
                <a:spcPts val="400"/>
              </a:spcAft>
              <a:defRPr/>
            </a:pPr>
            <a:r>
              <a:rPr lang="en-US" sz="900" dirty="0">
                <a:solidFill>
                  <a:schemeClr val="tx1"/>
                </a:solidFill>
                <a:latin typeface="HSE Sans"/>
                <a:ea typeface="Calibri"/>
                <a:cs typeface="Calibri"/>
              </a:rPr>
              <a:t>After passing the </a:t>
            </a:r>
            <a:r>
              <a:rPr lang="en-US" sz="900" b="1" dirty="0">
                <a:solidFill>
                  <a:srgbClr val="E61E3C"/>
                </a:solidFill>
                <a:latin typeface="HSE Sans"/>
                <a:ea typeface="Calibri"/>
                <a:cs typeface="Calibri"/>
              </a:rPr>
              <a:t>CV screening, continue the selection for the chosen internship: interview with HR, testing, interview with the hiring manager. </a:t>
            </a:r>
            <a:r>
              <a:rPr lang="en-US" sz="900" dirty="0">
                <a:solidFill>
                  <a:schemeClr val="tx1"/>
                </a:solidFill>
                <a:latin typeface="HSE Sans"/>
                <a:ea typeface="Calibri"/>
                <a:cs typeface="Calibri"/>
              </a:rPr>
              <a:t>There may be a different number of selection stages for different positions.</a:t>
            </a:r>
            <a:endParaRPr dirty="0"/>
          </a:p>
          <a:p>
            <a:pPr>
              <a:spcAft>
                <a:spcPts val="400"/>
              </a:spcAft>
              <a:defRPr/>
            </a:pPr>
            <a:r>
              <a:rPr lang="en-US" b="1" dirty="0">
                <a:solidFill>
                  <a:schemeClr val="tx1"/>
                </a:solidFill>
                <a:latin typeface="HSE Sans"/>
                <a:ea typeface="Calibri"/>
                <a:cs typeface="Calibri"/>
              </a:rPr>
              <a:t>4 step</a:t>
            </a:r>
            <a:endParaRPr dirty="0"/>
          </a:p>
          <a:p>
            <a:pPr>
              <a:spcAft>
                <a:spcPts val="400"/>
              </a:spcAft>
              <a:defRPr/>
            </a:pPr>
            <a:r>
              <a:rPr lang="en-US" sz="900" dirty="0">
                <a:solidFill>
                  <a:schemeClr val="tx1"/>
                </a:solidFill>
                <a:latin typeface="HSE Sans"/>
                <a:ea typeface="Calibri"/>
                <a:cs typeface="Calibri"/>
              </a:rPr>
              <a:t>The company is ready to make an offer. </a:t>
            </a:r>
            <a:r>
              <a:rPr lang="en-GB" sz="900" dirty="0">
                <a:solidFill>
                  <a:schemeClr val="tx1"/>
                </a:solidFill>
                <a:latin typeface="HSE Sans"/>
                <a:ea typeface="Calibri"/>
                <a:cs typeface="Calibri"/>
              </a:rPr>
              <a:t>Find out from the company the tasks you will do during your internship. Fill in your tasks in an individual assignment, get approval from your practice supervisor at HSE and sign it.</a:t>
            </a:r>
            <a:endParaRPr dirty="0"/>
          </a:p>
          <a:p>
            <a:pPr>
              <a:spcAft>
                <a:spcPts val="400"/>
              </a:spcAft>
              <a:defRPr/>
            </a:pPr>
            <a:r>
              <a:rPr lang="en-US" b="1" dirty="0">
                <a:solidFill>
                  <a:schemeClr val="tx1"/>
                </a:solidFill>
                <a:latin typeface="HSE Sans"/>
                <a:ea typeface="Calibri"/>
                <a:cs typeface="Calibri"/>
              </a:rPr>
              <a:t>5 step</a:t>
            </a:r>
            <a:endParaRPr dirty="0"/>
          </a:p>
          <a:p>
            <a:pPr>
              <a:spcAft>
                <a:spcPts val="452"/>
              </a:spcAft>
              <a:defRPr/>
            </a:pPr>
            <a:r>
              <a:rPr lang="en-US" sz="900" dirty="0">
                <a:latin typeface="HSE Sans"/>
                <a:ea typeface="Calibri"/>
                <a:cs typeface="Calibri"/>
              </a:rPr>
              <a:t>Fill in the LMS application form for internship </a:t>
            </a:r>
            <a:r>
              <a:rPr lang="ru-RU" sz="900" dirty="0">
                <a:solidFill>
                  <a:schemeClr val="tx1"/>
                </a:solidFill>
                <a:latin typeface="HSE Sans"/>
                <a:ea typeface="Calibri"/>
                <a:cs typeface="Calibri"/>
              </a:rPr>
              <a:t> </a:t>
            </a:r>
            <a:r>
              <a:rPr lang="en-US" sz="900" b="1" dirty="0" smtClean="0">
                <a:solidFill>
                  <a:srgbClr val="E61E3C"/>
                </a:solidFill>
                <a:latin typeface="HSE Sans"/>
                <a:ea typeface="Calibri"/>
                <a:cs typeface="Calibri"/>
              </a:rPr>
              <a:t>until December 10, 2024</a:t>
            </a:r>
            <a:endParaRPr lang="ru" sz="900" b="1" dirty="0">
              <a:solidFill>
                <a:srgbClr val="E61E3C"/>
              </a:solidFill>
              <a:latin typeface="HSE Sans"/>
              <a:ea typeface="Calibri"/>
              <a:cs typeface="Calibri"/>
            </a:endParaRPr>
          </a:p>
          <a:p>
            <a:pPr lvl="1">
              <a:spcAft>
                <a:spcPts val="400"/>
              </a:spcAft>
              <a:defRPr/>
            </a:pPr>
            <a:r>
              <a:rPr lang="en-US" b="1" dirty="0">
                <a:solidFill>
                  <a:schemeClr val="tx1"/>
                </a:solidFill>
                <a:latin typeface="HSE Sans"/>
                <a:ea typeface="Calibri"/>
                <a:cs typeface="Calibri"/>
              </a:rPr>
              <a:t>6 step</a:t>
            </a:r>
            <a:endParaRPr dirty="0"/>
          </a:p>
          <a:p>
            <a:pPr>
              <a:spcAft>
                <a:spcPts val="452"/>
              </a:spcAft>
              <a:defRPr/>
            </a:pPr>
            <a:r>
              <a:rPr lang="en-US" sz="900" dirty="0">
                <a:latin typeface="HSE Sans"/>
                <a:ea typeface="Calibri"/>
                <a:cs typeface="Calibri"/>
              </a:rPr>
              <a:t>After the internship submit internship documents to the Program Office using </a:t>
            </a:r>
            <a:r>
              <a:rPr lang="en-US" sz="900" dirty="0" err="1">
                <a:latin typeface="HSE Sans"/>
                <a:ea typeface="Calibri"/>
                <a:cs typeface="Calibri"/>
              </a:rPr>
              <a:t>SmartLMS</a:t>
            </a:r>
            <a:endParaRPr dirty="0"/>
          </a:p>
        </p:txBody>
      </p:sp>
      <p:cxnSp>
        <p:nvCxnSpPr>
          <p:cNvPr id="76" name="Google Shape;226;p23"/>
          <p:cNvCxnSpPr>
            <a:cxnSpLocks/>
          </p:cNvCxnSpPr>
          <p:nvPr/>
        </p:nvCxnSpPr>
        <p:spPr bwMode="auto">
          <a:xfrm>
            <a:off x="3742738" y="3360844"/>
            <a:ext cx="239139" cy="0"/>
          </a:xfrm>
          <a:prstGeom prst="straightConnector1">
            <a:avLst/>
          </a:prstGeom>
          <a:noFill/>
          <a:ln w="57150" cap="flat" cmpd="sng">
            <a:noFill/>
            <a:prstDash val="solid"/>
            <a:round/>
            <a:headEnd type="none" w="sm" len="sm"/>
            <a:tailEnd type="none" w="sm" len="sm"/>
          </a:ln>
        </p:spPr>
      </p:cxnSp>
      <p:grpSp>
        <p:nvGrpSpPr>
          <p:cNvPr id="77" name="Группа 76"/>
          <p:cNvGrpSpPr/>
          <p:nvPr/>
        </p:nvGrpSpPr>
        <p:grpSpPr bwMode="auto">
          <a:xfrm>
            <a:off x="1668828" y="742950"/>
            <a:ext cx="152901" cy="3350446"/>
            <a:chOff x="1345442" y="1430008"/>
            <a:chExt cx="152901" cy="3350446"/>
          </a:xfrm>
          <a:solidFill>
            <a:srgbClr val="E61E3C"/>
          </a:solidFill>
        </p:grpSpPr>
        <p:cxnSp>
          <p:nvCxnSpPr>
            <p:cNvPr id="78" name="Прямая соединительная линия 77"/>
            <p:cNvCxnSpPr>
              <a:cxnSpLocks/>
              <a:stCxn id="79" idx="4"/>
              <a:endCxn id="83" idx="0"/>
            </p:cNvCxnSpPr>
            <p:nvPr/>
          </p:nvCxnSpPr>
          <p:spPr bwMode="auto">
            <a:xfrm flipH="1">
              <a:off x="1410644" y="1569410"/>
              <a:ext cx="7998" cy="3211044"/>
            </a:xfrm>
            <a:prstGeom prst="line">
              <a:avLst/>
            </a:prstGeom>
            <a:grpFill/>
            <a:ln w="28575">
              <a:solidFill>
                <a:srgbClr val="E61E3C"/>
              </a:solidFill>
            </a:ln>
          </p:spPr>
          <p:style>
            <a:lnRef idx="1">
              <a:schemeClr val="accent1"/>
            </a:lnRef>
            <a:fillRef idx="0">
              <a:schemeClr val="accent1"/>
            </a:fillRef>
            <a:effectRef idx="0">
              <a:schemeClr val="accent1"/>
            </a:effectRef>
            <a:fontRef idx="minor">
              <a:schemeClr val="tx1"/>
            </a:fontRef>
          </p:style>
        </p:cxnSp>
        <p:sp>
          <p:nvSpPr>
            <p:cNvPr id="79" name="Oval 9"/>
            <p:cNvSpPr/>
            <p:nvPr/>
          </p:nvSpPr>
          <p:spPr bwMode="auto">
            <a:xfrm>
              <a:off x="1348941" y="1430008"/>
              <a:ext cx="139402" cy="1394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endParaRPr lang="en-GB">
                <a:solidFill>
                  <a:srgbClr val="E61E3C"/>
                </a:solidFill>
                <a:latin typeface="Noto Sans"/>
                <a:ea typeface="Noto Sans"/>
                <a:cs typeface="Noto Sans"/>
              </a:endParaRPr>
            </a:p>
          </p:txBody>
        </p:sp>
        <p:sp>
          <p:nvSpPr>
            <p:cNvPr id="80" name="Oval 9"/>
            <p:cNvSpPr/>
            <p:nvPr/>
          </p:nvSpPr>
          <p:spPr bwMode="auto">
            <a:xfrm>
              <a:off x="1358941" y="2243867"/>
              <a:ext cx="139402" cy="1394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endParaRPr lang="en-GB">
                <a:solidFill>
                  <a:srgbClr val="E61E3C"/>
                </a:solidFill>
                <a:latin typeface="Noto Sans"/>
                <a:ea typeface="Noto Sans"/>
                <a:cs typeface="Noto Sans"/>
              </a:endParaRPr>
            </a:p>
          </p:txBody>
        </p:sp>
        <p:sp>
          <p:nvSpPr>
            <p:cNvPr id="81" name="Oval 9"/>
            <p:cNvSpPr/>
            <p:nvPr/>
          </p:nvSpPr>
          <p:spPr bwMode="auto">
            <a:xfrm>
              <a:off x="1345442" y="2815812"/>
              <a:ext cx="139402" cy="1394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endParaRPr lang="en-GB">
                <a:solidFill>
                  <a:srgbClr val="E61E3C"/>
                </a:solidFill>
                <a:latin typeface="Noto Sans"/>
                <a:ea typeface="Noto Sans"/>
                <a:cs typeface="Noto Sans"/>
              </a:endParaRPr>
            </a:p>
          </p:txBody>
        </p:sp>
      </p:grpSp>
      <p:pic>
        <p:nvPicPr>
          <p:cNvPr id="82" name="Рисунок 81"/>
          <p:cNvPicPr>
            <a:picLocks noChangeAspect="1"/>
          </p:cNvPicPr>
          <p:nvPr/>
        </p:nvPicPr>
        <p:blipFill>
          <a:blip r:embed="rId3"/>
          <a:stretch/>
        </p:blipFill>
        <p:spPr bwMode="auto">
          <a:xfrm>
            <a:off x="6860426" y="1448933"/>
            <a:ext cx="246118" cy="246118"/>
          </a:xfrm>
          <a:prstGeom prst="rect">
            <a:avLst/>
          </a:prstGeom>
        </p:spPr>
      </p:pic>
      <p:sp>
        <p:nvSpPr>
          <p:cNvPr id="83" name="Oval 9"/>
          <p:cNvSpPr/>
          <p:nvPr/>
        </p:nvSpPr>
        <p:spPr bwMode="auto">
          <a:xfrm>
            <a:off x="1664329" y="4093396"/>
            <a:ext cx="139402" cy="139402"/>
          </a:xfrm>
          <a:prstGeom prst="ellipse">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endParaRPr lang="en-GB">
              <a:latin typeface="Noto Sans"/>
              <a:ea typeface="Noto Sans"/>
              <a:cs typeface="Noto Sans"/>
            </a:endParaRPr>
          </a:p>
        </p:txBody>
      </p:sp>
      <p:sp>
        <p:nvSpPr>
          <p:cNvPr id="84" name="Oval 9"/>
          <p:cNvSpPr/>
          <p:nvPr/>
        </p:nvSpPr>
        <p:spPr bwMode="auto">
          <a:xfrm>
            <a:off x="1672327" y="2865271"/>
            <a:ext cx="139402" cy="139402"/>
          </a:xfrm>
          <a:prstGeom prst="ellipse">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endParaRPr lang="en-GB">
              <a:latin typeface="Noto Sans"/>
              <a:ea typeface="Noto Sans"/>
              <a:cs typeface="Noto Sans"/>
            </a:endParaRPr>
          </a:p>
        </p:txBody>
      </p:sp>
      <p:cxnSp>
        <p:nvCxnSpPr>
          <p:cNvPr id="85" name="Google Shape;226;p23"/>
          <p:cNvCxnSpPr>
            <a:cxnSpLocks/>
          </p:cNvCxnSpPr>
          <p:nvPr/>
        </p:nvCxnSpPr>
        <p:spPr bwMode="auto">
          <a:xfrm>
            <a:off x="9511392" y="3948062"/>
            <a:ext cx="240472" cy="0"/>
          </a:xfrm>
          <a:prstGeom prst="straightConnector1">
            <a:avLst/>
          </a:prstGeom>
          <a:noFill/>
          <a:ln w="57150" cap="flat" cmpd="sng">
            <a:noFill/>
            <a:prstDash val="solid"/>
            <a:round/>
            <a:headEnd type="none" w="sm" len="sm"/>
            <a:tailEnd type="none" w="sm" len="sm"/>
          </a:ln>
        </p:spPr>
      </p:cxnSp>
      <p:cxnSp>
        <p:nvCxnSpPr>
          <p:cNvPr id="89" name="Прямая соединительная линия 88"/>
          <p:cNvCxnSpPr>
            <a:cxnSpLocks/>
          </p:cNvCxnSpPr>
          <p:nvPr/>
        </p:nvCxnSpPr>
        <p:spPr bwMode="auto">
          <a:xfrm>
            <a:off x="8812029" y="1504631"/>
            <a:ext cx="0" cy="854110"/>
          </a:xfrm>
          <a:prstGeom prst="line">
            <a:avLst/>
          </a:prstGeom>
          <a:ln w="6350">
            <a:solidFill>
              <a:schemeClr val="tx1"/>
            </a:solidFill>
            <a:prstDash val="lgDash"/>
          </a:ln>
        </p:spPr>
        <p:style>
          <a:lnRef idx="1">
            <a:schemeClr val="dk1"/>
          </a:lnRef>
          <a:fillRef idx="0">
            <a:schemeClr val="dk1"/>
          </a:fillRef>
          <a:effectRef idx="0">
            <a:schemeClr val="dk1"/>
          </a:effectRef>
          <a:fontRef idx="minor">
            <a:schemeClr val="tx1"/>
          </a:fontRef>
        </p:style>
      </p:cxnSp>
      <p:pic>
        <p:nvPicPr>
          <p:cNvPr id="90" name="Рисунок 89"/>
          <p:cNvPicPr>
            <a:picLocks noChangeAspect="1"/>
          </p:cNvPicPr>
          <p:nvPr/>
        </p:nvPicPr>
        <p:blipFill>
          <a:blip r:embed="rId3"/>
          <a:stretch/>
        </p:blipFill>
        <p:spPr bwMode="auto">
          <a:xfrm>
            <a:off x="8950349" y="1452358"/>
            <a:ext cx="246118" cy="246118"/>
          </a:xfrm>
          <a:prstGeom prst="rect">
            <a:avLst/>
          </a:prstGeom>
        </p:spPr>
      </p:pic>
      <p:pic>
        <p:nvPicPr>
          <p:cNvPr id="91" name="Рисунок 90"/>
          <p:cNvPicPr>
            <a:picLocks noChangeAspect="1"/>
          </p:cNvPicPr>
          <p:nvPr/>
        </p:nvPicPr>
        <p:blipFill>
          <a:blip r:embed="rId3"/>
          <a:stretch/>
        </p:blipFill>
        <p:spPr bwMode="auto">
          <a:xfrm>
            <a:off x="8950349" y="1732037"/>
            <a:ext cx="246118" cy="246118"/>
          </a:xfrm>
          <a:prstGeom prst="rect">
            <a:avLst/>
          </a:prstGeom>
        </p:spPr>
      </p:pic>
      <p:pic>
        <p:nvPicPr>
          <p:cNvPr id="92" name="Рисунок 91"/>
          <p:cNvPicPr>
            <a:picLocks noChangeAspect="1"/>
          </p:cNvPicPr>
          <p:nvPr/>
        </p:nvPicPr>
        <p:blipFill>
          <a:blip r:embed="rId3"/>
          <a:stretch/>
        </p:blipFill>
        <p:spPr bwMode="auto">
          <a:xfrm>
            <a:off x="8952078" y="2017032"/>
            <a:ext cx="246118" cy="246118"/>
          </a:xfrm>
          <a:prstGeom prst="rect">
            <a:avLst/>
          </a:prstGeom>
        </p:spPr>
      </p:pic>
      <p:sp>
        <p:nvSpPr>
          <p:cNvPr id="93" name="Google Shape;221;p23"/>
          <p:cNvSpPr/>
          <p:nvPr/>
        </p:nvSpPr>
        <p:spPr bwMode="auto">
          <a:xfrm>
            <a:off x="6846678" y="1210065"/>
            <a:ext cx="1436261" cy="266193"/>
          </a:xfrm>
          <a:prstGeom prst="rect">
            <a:avLst/>
          </a:prstGeom>
          <a:noFill/>
          <a:ln w="57150" cap="flat" cmpd="sng">
            <a:noFill/>
            <a:prstDash val="solid"/>
            <a:round/>
            <a:headEnd type="none" w="sm" len="sm"/>
            <a:tailEnd type="none" w="sm" len="sm"/>
          </a:ln>
        </p:spPr>
        <p:txBody>
          <a:bodyPr spcFirstLastPara="1" wrap="square" lIns="51425" tIns="25700" rIns="51425" bIns="25700" anchor="t" anchorCtr="0">
            <a:noAutofit/>
          </a:bodyPr>
          <a:lstStyle/>
          <a:p>
            <a:pPr>
              <a:spcAft>
                <a:spcPts val="1200"/>
              </a:spcAft>
              <a:buClr>
                <a:schemeClr val="dk1"/>
              </a:buClr>
              <a:buSzPct val="200000"/>
              <a:defRPr/>
            </a:pPr>
            <a:r>
              <a:rPr lang="en-US" sz="1000" b="1">
                <a:solidFill>
                  <a:srgbClr val="E61E3C"/>
                </a:solidFill>
                <a:latin typeface="HSE Sans"/>
              </a:rPr>
              <a:t>Before</a:t>
            </a:r>
            <a:r>
              <a:rPr lang="en-US" sz="1000">
                <a:solidFill>
                  <a:schemeClr val="dk1"/>
                </a:solidFill>
                <a:latin typeface="HSE Sans"/>
              </a:rPr>
              <a:t> internship</a:t>
            </a:r>
            <a:endParaRPr lang="ru-RU" sz="1000">
              <a:solidFill>
                <a:schemeClr val="dk1"/>
              </a:solidFill>
              <a:latin typeface="HSE Sans"/>
            </a:endParaRPr>
          </a:p>
        </p:txBody>
      </p:sp>
      <p:sp>
        <p:nvSpPr>
          <p:cNvPr id="94" name="Google Shape;221;p23"/>
          <p:cNvSpPr/>
          <p:nvPr/>
        </p:nvSpPr>
        <p:spPr bwMode="auto">
          <a:xfrm>
            <a:off x="8913282" y="1211390"/>
            <a:ext cx="1263901" cy="266193"/>
          </a:xfrm>
          <a:prstGeom prst="rect">
            <a:avLst/>
          </a:prstGeom>
          <a:noFill/>
          <a:ln w="57150" cap="flat" cmpd="sng">
            <a:noFill/>
            <a:prstDash val="solid"/>
            <a:round/>
            <a:headEnd type="none" w="sm" len="sm"/>
            <a:tailEnd type="none" w="sm" len="sm"/>
          </a:ln>
        </p:spPr>
        <p:txBody>
          <a:bodyPr spcFirstLastPara="1" wrap="square" lIns="51425" tIns="25700" rIns="51425" bIns="25700" anchor="t" anchorCtr="0">
            <a:noAutofit/>
          </a:bodyPr>
          <a:lstStyle/>
          <a:p>
            <a:pPr>
              <a:spcAft>
                <a:spcPts val="1200"/>
              </a:spcAft>
              <a:buClr>
                <a:schemeClr val="dk1"/>
              </a:buClr>
              <a:buSzPct val="200000"/>
              <a:defRPr/>
            </a:pPr>
            <a:r>
              <a:rPr lang="en-US" sz="1000" b="1">
                <a:solidFill>
                  <a:srgbClr val="E61E3C"/>
                </a:solidFill>
                <a:latin typeface="HSE Sans"/>
              </a:rPr>
              <a:t>After </a:t>
            </a:r>
            <a:r>
              <a:rPr lang="en-US" sz="1000">
                <a:solidFill>
                  <a:schemeClr val="dk1"/>
                </a:solidFill>
                <a:latin typeface="HSE Sans"/>
              </a:rPr>
              <a:t>internship</a:t>
            </a:r>
            <a:endParaRPr lang="ru-RU" sz="1000">
              <a:solidFill>
                <a:schemeClr val="tx1"/>
              </a:solidFill>
              <a:latin typeface="HSE Sans"/>
            </a:endParaRPr>
          </a:p>
        </p:txBody>
      </p:sp>
      <p:sp>
        <p:nvSpPr>
          <p:cNvPr id="95" name="Google Shape;224;p23"/>
          <p:cNvSpPr/>
          <p:nvPr/>
        </p:nvSpPr>
        <p:spPr bwMode="auto">
          <a:xfrm>
            <a:off x="6650605" y="2498367"/>
            <a:ext cx="1711381" cy="250638"/>
          </a:xfrm>
          <a:prstGeom prst="rect">
            <a:avLst/>
          </a:prstGeom>
          <a:noFill/>
          <a:ln w="57150" cap="flat" cmpd="sng">
            <a:noFill/>
            <a:prstDash val="solid"/>
            <a:round/>
            <a:headEnd type="none" w="sm" len="sm"/>
            <a:tailEnd type="none" w="sm" len="sm"/>
          </a:ln>
        </p:spPr>
        <p:txBody>
          <a:bodyPr spcFirstLastPara="1" wrap="square" lIns="51425" tIns="25700" rIns="51425" bIns="25700" anchor="t" anchorCtr="0">
            <a:noAutofit/>
          </a:bodyPr>
          <a:lstStyle/>
          <a:p>
            <a:pPr>
              <a:spcAft>
                <a:spcPts val="600"/>
              </a:spcAft>
              <a:defRPr/>
            </a:pPr>
            <a:r>
              <a:rPr lang="en-US" sz="1800" b="1">
                <a:solidFill>
                  <a:srgbClr val="E61E3C"/>
                </a:solidFill>
                <a:latin typeface="HSE Sans"/>
              </a:rPr>
              <a:t>Deadlines</a:t>
            </a:r>
            <a:endParaRPr lang="ru-RU" sz="1800" b="1">
              <a:solidFill>
                <a:srgbClr val="E61E3C"/>
              </a:solidFill>
              <a:latin typeface="HSE Sans"/>
            </a:endParaRPr>
          </a:p>
          <a:p>
            <a:pPr marL="171450" indent="-171450">
              <a:buFont typeface="HSE Sans"/>
              <a:buChar char="—"/>
              <a:defRPr/>
            </a:pPr>
            <a:endParaRPr lang="ru-RU" sz="1000" b="1">
              <a:solidFill>
                <a:schemeClr val="dk1"/>
              </a:solidFill>
              <a:latin typeface="HSE Sans"/>
            </a:endParaRPr>
          </a:p>
        </p:txBody>
      </p:sp>
      <p:sp>
        <p:nvSpPr>
          <p:cNvPr id="96" name="Google Shape;224;p23"/>
          <p:cNvSpPr/>
          <p:nvPr/>
        </p:nvSpPr>
        <p:spPr bwMode="auto">
          <a:xfrm>
            <a:off x="6785129" y="2927274"/>
            <a:ext cx="3894147" cy="1188407"/>
          </a:xfrm>
          <a:prstGeom prst="rect">
            <a:avLst/>
          </a:prstGeom>
          <a:noFill/>
          <a:ln w="57150" cap="flat" cmpd="sng">
            <a:noFill/>
            <a:prstDash val="solid"/>
            <a:round/>
            <a:headEnd type="none" w="sm" len="sm"/>
            <a:tailEnd type="none" w="sm" len="sm"/>
          </a:ln>
        </p:spPr>
        <p:txBody>
          <a:bodyPr spcFirstLastPara="1" wrap="square" lIns="51425" tIns="25700" rIns="51425" bIns="25700" anchor="t" anchorCtr="0">
            <a:noAutofit/>
          </a:bodyPr>
          <a:lstStyle/>
          <a:p>
            <a:pPr>
              <a:spcAft>
                <a:spcPts val="339"/>
              </a:spcAft>
              <a:defRPr/>
            </a:pPr>
            <a:r>
              <a:rPr lang="en-US" sz="900" b="1">
                <a:solidFill>
                  <a:srgbClr val="E61E3C"/>
                </a:solidFill>
                <a:latin typeface="HSE Sans"/>
              </a:rPr>
              <a:t>Until </a:t>
            </a:r>
            <a:r>
              <a:rPr lang="ru" sz="900" b="1">
                <a:solidFill>
                  <a:srgbClr val="E61E3C"/>
                </a:solidFill>
                <a:latin typeface="HSE Sans"/>
              </a:rPr>
              <a:t>20.03.2023</a:t>
            </a:r>
            <a:r>
              <a:rPr lang="ru" sz="900">
                <a:latin typeface="HSE Sans"/>
                <a:ea typeface="Calibri"/>
                <a:cs typeface="Calibri"/>
              </a:rPr>
              <a:t> – </a:t>
            </a:r>
            <a:r>
              <a:rPr lang="en-US" sz="900">
                <a:latin typeface="HSE Sans"/>
                <a:ea typeface="Calibri"/>
                <a:cs typeface="Calibri"/>
              </a:rPr>
              <a:t>Fill in the LMS application form for internship</a:t>
            </a:r>
            <a:endParaRPr lang="ru-RU" sz="900">
              <a:latin typeface="HSE Sans"/>
              <a:ea typeface="Calibri"/>
              <a:cs typeface="Calibri"/>
            </a:endParaRPr>
          </a:p>
          <a:p>
            <a:pPr>
              <a:spcAft>
                <a:spcPts val="400"/>
              </a:spcAft>
              <a:defRPr/>
            </a:pPr>
            <a:endParaRPr lang="en-US" sz="900" b="1">
              <a:solidFill>
                <a:schemeClr val="tx1"/>
              </a:solidFill>
              <a:latin typeface="HSE Sans"/>
              <a:ea typeface="Calibri"/>
              <a:cs typeface="Calibri"/>
            </a:endParaRPr>
          </a:p>
          <a:p>
            <a:pPr>
              <a:spcAft>
                <a:spcPts val="339"/>
              </a:spcAft>
              <a:defRPr/>
            </a:pPr>
            <a:r>
              <a:rPr lang="en-US" sz="900" b="1">
                <a:solidFill>
                  <a:srgbClr val="E61E3C"/>
                </a:solidFill>
                <a:latin typeface="HSE Sans"/>
              </a:rPr>
              <a:t>Before internship </a:t>
            </a:r>
            <a:r>
              <a:rPr lang="ru-RU" sz="900">
                <a:latin typeface="HSE Sans"/>
                <a:ea typeface="Calibri"/>
                <a:cs typeface="Calibri"/>
              </a:rPr>
              <a:t>– </a:t>
            </a:r>
            <a:r>
              <a:rPr lang="en-US" sz="900">
                <a:latin typeface="HSE Sans"/>
                <a:ea typeface="Calibri"/>
                <a:cs typeface="Calibri"/>
              </a:rPr>
              <a:t>fill in and sign an individual assignment (it remains with the student, there is no need to submit it anywhere. It serves as a written confirmation that your internship supervisor agrees with your tasks for internship)</a:t>
            </a:r>
            <a:endParaRPr/>
          </a:p>
          <a:p>
            <a:pPr>
              <a:spcAft>
                <a:spcPts val="339"/>
              </a:spcAft>
              <a:defRPr/>
            </a:pPr>
            <a:r>
              <a:rPr lang="en-US" sz="900" b="1">
                <a:solidFill>
                  <a:srgbClr val="E61E3C"/>
                </a:solidFill>
                <a:latin typeface="HSE Sans"/>
              </a:rPr>
              <a:t>During one week after internship </a:t>
            </a:r>
            <a:r>
              <a:rPr lang="ru-RU" sz="900">
                <a:latin typeface="HSE Sans"/>
                <a:ea typeface="Calibri"/>
                <a:cs typeface="Calibri"/>
              </a:rPr>
              <a:t>– </a:t>
            </a:r>
            <a:r>
              <a:rPr lang="en-US" sz="900">
                <a:latin typeface="HSE Sans"/>
                <a:ea typeface="Calibri"/>
                <a:cs typeface="Calibri"/>
              </a:rPr>
              <a:t>submit a report, review and internship diary to the Program Office</a:t>
            </a:r>
            <a:endParaRPr lang="ru" sz="900">
              <a:latin typeface="HSE Sans"/>
              <a:ea typeface="Calibri"/>
              <a:cs typeface="Calibri"/>
            </a:endParaRPr>
          </a:p>
        </p:txBody>
      </p:sp>
      <p:sp>
        <p:nvSpPr>
          <p:cNvPr id="98" name="Google Shape;224;p23"/>
          <p:cNvSpPr/>
          <p:nvPr/>
        </p:nvSpPr>
        <p:spPr bwMode="auto">
          <a:xfrm>
            <a:off x="1989929" y="4797298"/>
            <a:ext cx="4466823" cy="442842"/>
          </a:xfrm>
          <a:prstGeom prst="rect">
            <a:avLst/>
          </a:prstGeom>
          <a:noFill/>
          <a:ln w="57150" cap="flat" cmpd="sng">
            <a:noFill/>
            <a:prstDash val="solid"/>
            <a:round/>
            <a:headEnd type="none" w="sm" len="sm"/>
            <a:tailEnd type="none" w="sm" len="sm"/>
          </a:ln>
        </p:spPr>
        <p:txBody>
          <a:bodyPr spcFirstLastPara="1" wrap="square" lIns="51425" tIns="25700" rIns="51425" bIns="25700" anchor="t" anchorCtr="0">
            <a:noAutofit/>
          </a:bodyPr>
          <a:lstStyle/>
          <a:p>
            <a:pPr>
              <a:spcAft>
                <a:spcPts val="400"/>
              </a:spcAft>
              <a:defRPr/>
            </a:pPr>
            <a:endParaRPr lang="ru" sz="900" dirty="0">
              <a:solidFill>
                <a:schemeClr val="tx1"/>
              </a:solidFill>
              <a:latin typeface="HSE Sans"/>
              <a:ea typeface="Calibri"/>
              <a:cs typeface="Calibri"/>
            </a:endParaRPr>
          </a:p>
        </p:txBody>
      </p:sp>
      <p:sp>
        <p:nvSpPr>
          <p:cNvPr id="45" name="TextBox 44"/>
          <p:cNvSpPr txBox="1"/>
          <p:nvPr/>
        </p:nvSpPr>
        <p:spPr bwMode="auto">
          <a:xfrm>
            <a:off x="10515711" y="4835722"/>
            <a:ext cx="284052" cy="307777"/>
          </a:xfrm>
          <a:prstGeom prst="rect">
            <a:avLst/>
          </a:prstGeom>
          <a:noFill/>
        </p:spPr>
        <p:txBody>
          <a:bodyPr wrap="none" rtlCol="0">
            <a:spAutoFit/>
          </a:bodyPr>
          <a:lstStyle/>
          <a:p>
            <a:pPr>
              <a:defRPr/>
            </a:pPr>
            <a:r>
              <a:rPr lang="en-US"/>
              <a:t>5</a:t>
            </a:r>
            <a:endParaRPr/>
          </a:p>
        </p:txBody>
      </p:sp>
      <p:sp>
        <p:nvSpPr>
          <p:cNvPr id="2" name="Oval 9"/>
          <p:cNvSpPr/>
          <p:nvPr/>
        </p:nvSpPr>
        <p:spPr bwMode="auto">
          <a:xfrm>
            <a:off x="1664329" y="3589322"/>
            <a:ext cx="139402" cy="139402"/>
          </a:xfrm>
          <a:prstGeom prst="ellipse">
            <a:avLst/>
          </a:prstGeom>
          <a:solidFill>
            <a:srgbClr val="E61E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defRPr/>
            </a:pPr>
            <a:endParaRPr lang="en-GB">
              <a:latin typeface="Noto Sans"/>
              <a:ea typeface="Noto Sans"/>
              <a:cs typeface="Noto Sans"/>
            </a:endParaRPr>
          </a:p>
        </p:txBody>
      </p:sp>
      <p:sp>
        <p:nvSpPr>
          <p:cNvPr id="48" name="Google Shape;224;p23"/>
          <p:cNvSpPr/>
          <p:nvPr/>
        </p:nvSpPr>
        <p:spPr bwMode="auto">
          <a:xfrm>
            <a:off x="6645411" y="560774"/>
            <a:ext cx="1449001" cy="212212"/>
          </a:xfrm>
          <a:prstGeom prst="rect">
            <a:avLst/>
          </a:prstGeom>
          <a:noFill/>
          <a:ln w="57150" cap="flat" cmpd="sng">
            <a:noFill/>
            <a:prstDash val="solid"/>
            <a:round/>
            <a:headEnd type="none" w="sm" len="sm"/>
            <a:tailEnd type="none" w="sm" len="sm"/>
          </a:ln>
        </p:spPr>
        <p:txBody>
          <a:bodyPr spcFirstLastPara="1" wrap="square" lIns="43541" tIns="21760" rIns="43541" bIns="21760" anchor="t" anchorCtr="0">
            <a:noAutofit/>
          </a:bodyPr>
          <a:lstStyle/>
          <a:p>
            <a:pPr>
              <a:spcAft>
                <a:spcPts val="508"/>
              </a:spcAft>
              <a:defRPr/>
            </a:pPr>
            <a:r>
              <a:rPr lang="en-US" sz="1800" b="1">
                <a:solidFill>
                  <a:srgbClr val="E61E3C"/>
                </a:solidFill>
                <a:latin typeface="HSE Sans"/>
              </a:rPr>
              <a:t>Documents</a:t>
            </a:r>
            <a:endParaRPr lang="ru-RU" sz="1800" b="1">
              <a:solidFill>
                <a:srgbClr val="E61E3C"/>
              </a:solidFill>
              <a:latin typeface="HSE Sans"/>
            </a:endParaRPr>
          </a:p>
          <a:p>
            <a:pPr>
              <a:spcAft>
                <a:spcPts val="508"/>
              </a:spcAft>
              <a:defRPr/>
            </a:pPr>
            <a:endParaRPr lang="ru-RU" sz="1500" b="1">
              <a:solidFill>
                <a:srgbClr val="E61E3C"/>
              </a:solidFill>
              <a:latin typeface="HSE Sans"/>
            </a:endParaRPr>
          </a:p>
          <a:p>
            <a:pPr>
              <a:defRPr/>
            </a:pPr>
            <a:endParaRPr lang="ru-RU" sz="1000" b="1">
              <a:solidFill>
                <a:srgbClr val="E61E3C"/>
              </a:solidFill>
              <a:latin typeface="HSE Sans"/>
            </a:endParaRPr>
          </a:p>
        </p:txBody>
      </p:sp>
      <p:sp>
        <p:nvSpPr>
          <p:cNvPr id="49" name="Прямоугольник 48">
            <a:hlinkClick r:id="rId4"/>
          </p:cNvPr>
          <p:cNvSpPr/>
          <p:nvPr/>
        </p:nvSpPr>
        <p:spPr bwMode="auto">
          <a:xfrm>
            <a:off x="7085073" y="1454830"/>
            <a:ext cx="1398140" cy="246221"/>
          </a:xfrm>
          <a:prstGeom prst="rect">
            <a:avLst/>
          </a:prstGeom>
        </p:spPr>
        <p:txBody>
          <a:bodyPr wrap="none">
            <a:spAutoFit/>
          </a:bodyPr>
          <a:lstStyle/>
          <a:p>
            <a:pPr>
              <a:spcAft>
                <a:spcPts val="1200"/>
              </a:spcAft>
              <a:defRPr/>
            </a:pPr>
            <a:r>
              <a:rPr lang="en-US" sz="1000" b="1" u="sng">
                <a:solidFill>
                  <a:schemeClr val="tx1">
                    <a:lumMod val="50000"/>
                    <a:lumOff val="50000"/>
                  </a:schemeClr>
                </a:solidFill>
                <a:latin typeface="HSE Sans"/>
                <a:hlinkClick r:id="rId5" tooltip="https://disk.yandex.ru/i/s638znrkpItMUA"/>
              </a:rPr>
              <a:t>Individual assignment</a:t>
            </a:r>
            <a:endParaRPr lang="ru-RU" sz="1000" b="1" u="sng">
              <a:solidFill>
                <a:schemeClr val="tx1">
                  <a:lumMod val="50000"/>
                  <a:lumOff val="50000"/>
                </a:schemeClr>
              </a:solidFill>
              <a:latin typeface="HSE Sans"/>
            </a:endParaRPr>
          </a:p>
        </p:txBody>
      </p:sp>
      <p:sp>
        <p:nvSpPr>
          <p:cNvPr id="50" name="Прямоугольник 49"/>
          <p:cNvSpPr/>
          <p:nvPr/>
        </p:nvSpPr>
        <p:spPr bwMode="auto">
          <a:xfrm>
            <a:off x="9170317" y="1414855"/>
            <a:ext cx="1128835" cy="246221"/>
          </a:xfrm>
          <a:prstGeom prst="rect">
            <a:avLst/>
          </a:prstGeom>
        </p:spPr>
        <p:txBody>
          <a:bodyPr wrap="none">
            <a:spAutoFit/>
          </a:bodyPr>
          <a:lstStyle/>
          <a:p>
            <a:pPr>
              <a:spcAft>
                <a:spcPts val="1200"/>
              </a:spcAft>
              <a:defRPr/>
            </a:pPr>
            <a:r>
              <a:rPr lang="en-US" sz="1000" b="1" u="sng">
                <a:solidFill>
                  <a:schemeClr val="tx1">
                    <a:lumMod val="50000"/>
                    <a:lumOff val="50000"/>
                  </a:schemeClr>
                </a:solidFill>
                <a:latin typeface="HSE Sans"/>
                <a:hlinkClick r:id="rId6" tooltip="https://docs.google.com/document/d/1g341jP4pdL3jSx7sfGJa2ki7xulaQXEX/edit"/>
              </a:rPr>
              <a:t>Internship report</a:t>
            </a:r>
            <a:endParaRPr lang="ru-RU" sz="1000" b="1">
              <a:solidFill>
                <a:schemeClr val="tx1">
                  <a:lumMod val="50000"/>
                  <a:lumOff val="50000"/>
                </a:schemeClr>
              </a:solidFill>
              <a:latin typeface="HSE Sans"/>
            </a:endParaRPr>
          </a:p>
        </p:txBody>
      </p:sp>
      <p:sp>
        <p:nvSpPr>
          <p:cNvPr id="51" name="Прямоугольник 50"/>
          <p:cNvSpPr/>
          <p:nvPr/>
        </p:nvSpPr>
        <p:spPr bwMode="auto">
          <a:xfrm>
            <a:off x="9173097" y="1717125"/>
            <a:ext cx="1334020" cy="246221"/>
          </a:xfrm>
          <a:prstGeom prst="rect">
            <a:avLst/>
          </a:prstGeom>
        </p:spPr>
        <p:txBody>
          <a:bodyPr wrap="none">
            <a:spAutoFit/>
          </a:bodyPr>
          <a:lstStyle/>
          <a:p>
            <a:pPr>
              <a:spcAft>
                <a:spcPts val="1200"/>
              </a:spcAft>
              <a:defRPr/>
            </a:pPr>
            <a:r>
              <a:rPr lang="en-US" sz="1000" b="1" u="sng">
                <a:solidFill>
                  <a:schemeClr val="tx1">
                    <a:lumMod val="50000"/>
                    <a:lumOff val="50000"/>
                  </a:schemeClr>
                </a:solidFill>
                <a:latin typeface="HSE Sans"/>
                <a:hlinkClick r:id="rId7" tooltip="https://disk.yandex.ru/i/Hz_rrEdNvBs1Aw"/>
              </a:rPr>
              <a:t>Employer's feedback</a:t>
            </a:r>
            <a:endParaRPr lang="ru-RU" sz="1000" b="1">
              <a:solidFill>
                <a:schemeClr val="tx1">
                  <a:lumMod val="50000"/>
                  <a:lumOff val="50000"/>
                </a:schemeClr>
              </a:solidFill>
              <a:latin typeface="HSE Sans"/>
            </a:endParaRPr>
          </a:p>
        </p:txBody>
      </p:sp>
      <p:sp>
        <p:nvSpPr>
          <p:cNvPr id="46" name="Google Shape;102;p20"/>
          <p:cNvSpPr/>
          <p:nvPr/>
        </p:nvSpPr>
        <p:spPr bwMode="auto">
          <a:xfrm>
            <a:off x="6620188" y="2887390"/>
            <a:ext cx="3919136" cy="1834687"/>
          </a:xfrm>
          <a:prstGeom prst="rect">
            <a:avLst/>
          </a:prstGeom>
          <a:solidFill>
            <a:srgbClr val="D8D8D8"/>
          </a:solidFill>
          <a:ln>
            <a:noFill/>
          </a:ln>
        </p:spPr>
        <p:txBody>
          <a:bodyPr spcFirstLastPara="1" wrap="square" lIns="43541" tIns="21760" rIns="43541" bIns="21760" anchor="ctr" anchorCtr="0">
            <a:noAutofit/>
          </a:bodyPr>
          <a:lstStyle/>
          <a:p>
            <a:pPr algn="ctr">
              <a:defRPr/>
            </a:pPr>
            <a:endParaRPr sz="850">
              <a:solidFill>
                <a:schemeClr val="lt1"/>
              </a:solidFill>
              <a:latin typeface="Calibri"/>
              <a:cs typeface="Calibri"/>
            </a:endParaRPr>
          </a:p>
        </p:txBody>
      </p:sp>
      <p:sp>
        <p:nvSpPr>
          <p:cNvPr id="58" name="Google Shape;224;p23"/>
          <p:cNvSpPr/>
          <p:nvPr/>
        </p:nvSpPr>
        <p:spPr bwMode="auto">
          <a:xfrm>
            <a:off x="6673250" y="2956028"/>
            <a:ext cx="3824853" cy="1493928"/>
          </a:xfrm>
          <a:prstGeom prst="rect">
            <a:avLst/>
          </a:prstGeom>
          <a:noFill/>
          <a:ln w="57150" cap="flat" cmpd="sng">
            <a:noFill/>
            <a:prstDash val="solid"/>
            <a:round/>
            <a:headEnd type="none" w="sm" len="sm"/>
            <a:tailEnd type="none" w="sm" len="sm"/>
          </a:ln>
        </p:spPr>
        <p:txBody>
          <a:bodyPr spcFirstLastPara="1" wrap="square" lIns="43541" tIns="21760" rIns="43541" bIns="21760" anchor="t" anchorCtr="0">
            <a:noAutofit/>
          </a:bodyPr>
          <a:lstStyle/>
          <a:p>
            <a:pPr>
              <a:lnSpc>
                <a:spcPct val="150000"/>
              </a:lnSpc>
              <a:defRPr/>
            </a:pPr>
            <a:r>
              <a:rPr lang="en-US" sz="900" b="1" dirty="0">
                <a:solidFill>
                  <a:srgbClr val="E61E3C"/>
                </a:solidFill>
                <a:latin typeface="HSE Sans"/>
              </a:rPr>
              <a:t>Until 10.12.2024</a:t>
            </a:r>
            <a:r>
              <a:rPr lang="en-US" sz="900" dirty="0">
                <a:latin typeface="HSE Sans"/>
                <a:ea typeface="Calibri"/>
                <a:cs typeface="Calibri"/>
              </a:rPr>
              <a:t> – Fill in the LMS application form for internship</a:t>
            </a:r>
          </a:p>
          <a:p>
            <a:pPr>
              <a:lnSpc>
                <a:spcPct val="150000"/>
              </a:lnSpc>
              <a:defRPr/>
            </a:pPr>
            <a:r>
              <a:rPr lang="en-US" sz="900" b="1" dirty="0" err="1">
                <a:solidFill>
                  <a:srgbClr val="E61E3C"/>
                </a:solidFill>
                <a:latin typeface="HSE Sans"/>
              </a:rPr>
              <a:t>Unlil</a:t>
            </a:r>
            <a:r>
              <a:rPr lang="en-US" sz="900" b="1" dirty="0">
                <a:solidFill>
                  <a:srgbClr val="E61E3C"/>
                </a:solidFill>
                <a:latin typeface="HSE Sans"/>
              </a:rPr>
              <a:t> 27.12.2024 </a:t>
            </a:r>
            <a:r>
              <a:rPr lang="en-US" sz="900" dirty="0">
                <a:latin typeface="HSE Sans"/>
                <a:ea typeface="Calibri"/>
                <a:cs typeface="Calibri"/>
              </a:rPr>
              <a:t>– fill in and upload the signed individual assignment to </a:t>
            </a:r>
            <a:r>
              <a:rPr lang="en-US" sz="900" dirty="0" err="1">
                <a:latin typeface="HSE Sans"/>
                <a:ea typeface="Calibri"/>
                <a:cs typeface="Calibri"/>
              </a:rPr>
              <a:t>SmartLMS</a:t>
            </a:r>
            <a:endParaRPr lang="en-US" sz="900" dirty="0">
              <a:latin typeface="HSE Sans"/>
              <a:ea typeface="Calibri"/>
              <a:cs typeface="Calibri"/>
            </a:endParaRPr>
          </a:p>
          <a:p>
            <a:pPr>
              <a:lnSpc>
                <a:spcPct val="150000"/>
              </a:lnSpc>
              <a:defRPr/>
            </a:pPr>
            <a:r>
              <a:rPr lang="en-US" sz="900" b="1" dirty="0" smtClean="0">
                <a:solidFill>
                  <a:srgbClr val="E61E3C"/>
                </a:solidFill>
                <a:latin typeface="HSE Sans"/>
                <a:ea typeface="Calibri"/>
              </a:rPr>
              <a:t>Until </a:t>
            </a:r>
            <a:r>
              <a:rPr lang="en-US" sz="900" b="1" dirty="0">
                <a:solidFill>
                  <a:srgbClr val="E61E3C"/>
                </a:solidFill>
                <a:latin typeface="HSE Sans"/>
                <a:ea typeface="Calibri"/>
              </a:rPr>
              <a:t>20.03.2025 </a:t>
            </a:r>
            <a:r>
              <a:rPr lang="en-US" sz="900" dirty="0">
                <a:latin typeface="HSE Sans"/>
                <a:ea typeface="Calibri"/>
                <a:cs typeface="Calibri"/>
              </a:rPr>
              <a:t>– submit a report, review and individual assignment signed and graded by your supervisors to the Program Office using </a:t>
            </a:r>
            <a:r>
              <a:rPr lang="en-US" sz="900" dirty="0" err="1">
                <a:latin typeface="HSE Sans"/>
                <a:ea typeface="Calibri"/>
                <a:cs typeface="Calibri"/>
              </a:rPr>
              <a:t>SmartLMS</a:t>
            </a:r>
            <a:endParaRPr lang="en-US" sz="900" dirty="0">
              <a:latin typeface="HSE Sans"/>
              <a:ea typeface="Calibri"/>
              <a:cs typeface="Calibri"/>
            </a:endParaRPr>
          </a:p>
        </p:txBody>
      </p:sp>
      <p:cxnSp>
        <p:nvCxnSpPr>
          <p:cNvPr id="59" name="Google Shape;226;p23"/>
          <p:cNvCxnSpPr>
            <a:cxnSpLocks/>
          </p:cNvCxnSpPr>
          <p:nvPr/>
        </p:nvCxnSpPr>
        <p:spPr bwMode="auto">
          <a:xfrm>
            <a:off x="9895734" y="3744260"/>
            <a:ext cx="237147" cy="0"/>
          </a:xfrm>
          <a:prstGeom prst="straightConnector1">
            <a:avLst/>
          </a:prstGeom>
          <a:noFill/>
          <a:ln w="57150" cap="flat" cmpd="sng">
            <a:noFill/>
            <a:prstDash val="solid"/>
            <a:round/>
            <a:headEnd type="none" w="sm" len="sm"/>
            <a:tailEnd type="none" w="sm" len="sm"/>
          </a:ln>
        </p:spPr>
      </p:cxnSp>
      <p:sp>
        <p:nvSpPr>
          <p:cNvPr id="60" name="Прямоугольник 59">
            <a:hlinkClick r:id="rId4"/>
          </p:cNvPr>
          <p:cNvSpPr/>
          <p:nvPr/>
        </p:nvSpPr>
        <p:spPr bwMode="auto">
          <a:xfrm>
            <a:off x="9196467" y="2009796"/>
            <a:ext cx="1398140" cy="246221"/>
          </a:xfrm>
          <a:prstGeom prst="rect">
            <a:avLst/>
          </a:prstGeom>
        </p:spPr>
        <p:txBody>
          <a:bodyPr wrap="none">
            <a:spAutoFit/>
          </a:bodyPr>
          <a:lstStyle/>
          <a:p>
            <a:pPr>
              <a:spcAft>
                <a:spcPts val="1200"/>
              </a:spcAft>
              <a:defRPr/>
            </a:pPr>
            <a:r>
              <a:rPr lang="en-US" sz="1000" b="1" u="sng">
                <a:solidFill>
                  <a:schemeClr val="tx1">
                    <a:lumMod val="50000"/>
                    <a:lumOff val="50000"/>
                  </a:schemeClr>
                </a:solidFill>
                <a:latin typeface="HSE Sans"/>
                <a:hlinkClick r:id="rId5" tooltip="https://disk.yandex.ru/i/s638znrkpItMUA"/>
              </a:rPr>
              <a:t>Individual assignment</a:t>
            </a:r>
            <a:endParaRPr lang="ru-RU" sz="1000" b="1" u="sng">
              <a:solidFill>
                <a:schemeClr val="tx1">
                  <a:lumMod val="50000"/>
                  <a:lumOff val="50000"/>
                </a:schemeClr>
              </a:solidFill>
              <a:latin typeface="HSE San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04;p20"/>
          <p:cNvSpPr txBox="1"/>
          <p:nvPr/>
        </p:nvSpPr>
        <p:spPr bwMode="auto">
          <a:xfrm>
            <a:off x="751980" y="372477"/>
            <a:ext cx="9631273" cy="463920"/>
          </a:xfrm>
          <a:prstGeom prst="rect">
            <a:avLst/>
          </a:prstGeom>
          <a:noFill/>
          <a:ln>
            <a:noFill/>
          </a:ln>
        </p:spPr>
        <p:txBody>
          <a:bodyPr spcFirstLastPara="1" wrap="square" lIns="0" tIns="7150" rIns="0" bIns="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800"/>
              <a:buFont typeface="Arial"/>
              <a:buNone/>
              <a:defRPr sz="2500" b="1" i="0" u="none" strike="noStrike" cap="none">
                <a:solidFill>
                  <a:schemeClr val="dk1"/>
                </a:solidFill>
                <a:latin typeface="Open Sans ExtraBold"/>
                <a:ea typeface="Open Sans ExtraBold"/>
                <a:cs typeface="Open Sans ExtraBold"/>
              </a:defRPr>
            </a:lvl1pPr>
            <a:lvl2pPr marR="0" lvl="1"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9pPr>
          </a:lstStyle>
          <a:p>
            <a:pPr marL="12700">
              <a:defRPr/>
            </a:pPr>
            <a:r>
              <a:rPr lang="en-US" sz="2000">
                <a:latin typeface="Times New Roman" panose="02020603050405020304" pitchFamily="18" charset="0"/>
                <a:cs typeface="Times New Roman" panose="02020603050405020304" pitchFamily="18" charset="0"/>
              </a:rPr>
              <a:t>NO ANSWER FROM SELECTED COMPANIES, I DON’T HAVE A PLACE FOR INTERNSHIP. WHAT TO DO?</a:t>
            </a:r>
            <a:endParaRPr lang="ru-RU" sz="2000">
              <a:latin typeface="Times New Roman" panose="02020603050405020304" pitchFamily="18" charset="0"/>
              <a:cs typeface="Times New Roman" panose="02020603050405020304" pitchFamily="18" charset="0"/>
            </a:endParaRPr>
          </a:p>
        </p:txBody>
      </p:sp>
      <p:sp>
        <p:nvSpPr>
          <p:cNvPr id="5" name="Google Shape;103;p20"/>
          <p:cNvSpPr/>
          <p:nvPr/>
        </p:nvSpPr>
        <p:spPr bwMode="auto">
          <a:xfrm>
            <a:off x="-17362" y="271960"/>
            <a:ext cx="451412" cy="542925"/>
          </a:xfrm>
          <a:custGeom>
            <a:avLst/>
            <a:gdLst/>
            <a:ahLst/>
            <a:cxnLst/>
            <a:rect l="l" t="t" r="r" b="b"/>
            <a:pathLst>
              <a:path w="660400" h="965200" extrusionOk="0">
                <a:moveTo>
                  <a:pt x="660400" y="0"/>
                </a:moveTo>
                <a:lnTo>
                  <a:pt x="0" y="0"/>
                </a:lnTo>
                <a:lnTo>
                  <a:pt x="0" y="965200"/>
                </a:lnTo>
                <a:lnTo>
                  <a:pt x="660400" y="965200"/>
                </a:lnTo>
                <a:lnTo>
                  <a:pt x="660400" y="0"/>
                </a:lnTo>
                <a:close/>
              </a:path>
            </a:pathLst>
          </a:custGeom>
          <a:solidFill>
            <a:srgbClr val="E61E3C"/>
          </a:solidFill>
          <a:ln>
            <a:solidFill>
              <a:srgbClr val="E61E3C"/>
            </a:solidFill>
          </a:ln>
        </p:spPr>
        <p:txBody>
          <a:bodyPr spcFirstLastPara="1" wrap="square" lIns="0" tIns="0" rIns="0" bIns="0" anchor="t" anchorCtr="0">
            <a:noAutofit/>
          </a:bodyPr>
          <a:lstStyle/>
          <a:p>
            <a:pPr>
              <a:defRPr/>
            </a:pPr>
            <a:endParaRPr sz="1000">
              <a:solidFill>
                <a:schemeClr val="dk1"/>
              </a:solidFill>
              <a:latin typeface="Times New Roman" panose="02020603050405020304" pitchFamily="18" charset="0"/>
              <a:ea typeface="Calibri"/>
              <a:cs typeface="Times New Roman" panose="02020603050405020304" pitchFamily="18" charset="0"/>
            </a:endParaRPr>
          </a:p>
        </p:txBody>
      </p:sp>
      <p:sp>
        <p:nvSpPr>
          <p:cNvPr id="6" name="Google Shape;135;p20"/>
          <p:cNvSpPr/>
          <p:nvPr/>
        </p:nvSpPr>
        <p:spPr bwMode="auto">
          <a:xfrm>
            <a:off x="520357" y="4344470"/>
            <a:ext cx="30936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defRPr/>
            </a:pPr>
            <a:endParaRPr>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1048470" y="1403367"/>
            <a:ext cx="9285933" cy="2893100"/>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spAutoFit/>
          </a:bodyPr>
          <a:lstStyle/>
          <a:p>
            <a:pPr>
              <a:spcBef>
                <a:spcPts val="0"/>
              </a:spcBef>
              <a:spcAft>
                <a:spcPts val="0"/>
              </a:spcAft>
              <a:buClrTx/>
              <a:defRPr/>
            </a:pPr>
            <a:r>
              <a:rPr lang="en-US" b="1" dirty="0">
                <a:solidFill>
                  <a:schemeClr val="tx1"/>
                </a:solidFill>
                <a:latin typeface="Times New Roman" panose="02020603050405020304" pitchFamily="18" charset="0"/>
                <a:cs typeface="Times New Roman" panose="02020603050405020304" pitchFamily="18" charset="0"/>
              </a:rPr>
              <a:t>If you understand that it’s</a:t>
            </a:r>
            <a:r>
              <a:rPr lang="ru-RU" b="1" dirty="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3 weeks before the internship and you have no response or 2-3 refusals from the companies where you applied, </a:t>
            </a:r>
            <a:r>
              <a:rPr lang="en-US" dirty="0">
                <a:solidFill>
                  <a:schemeClr val="tx1"/>
                </a:solidFill>
                <a:latin typeface="Times New Roman" panose="02020603050405020304" pitchFamily="18" charset="0"/>
                <a:cs typeface="Times New Roman" panose="02020603050405020304" pitchFamily="18" charset="0"/>
              </a:rPr>
              <a:t>see below </a:t>
            </a:r>
            <a:r>
              <a:rPr lang="en-US" dirty="0">
                <a:solidFill>
                  <a:srgbClr val="E61E3C"/>
                </a:solidFill>
                <a:latin typeface="Times New Roman" panose="02020603050405020304" pitchFamily="18" charset="0"/>
                <a:cs typeface="Times New Roman" panose="02020603050405020304" pitchFamily="18" charset="0"/>
              </a:rPr>
              <a:t>alternative</a:t>
            </a:r>
            <a:r>
              <a:rPr lang="en-US" dirty="0">
                <a:solidFill>
                  <a:srgbClr val="FF0000"/>
                </a:solidFill>
                <a:latin typeface="Times New Roman" panose="02020603050405020304" pitchFamily="18" charset="0"/>
                <a:cs typeface="Times New Roman" panose="02020603050405020304" pitchFamily="18" charset="0"/>
              </a:rPr>
              <a:t> </a:t>
            </a:r>
            <a:r>
              <a:rPr lang="en-GB" dirty="0">
                <a:solidFill>
                  <a:schemeClr val="tx1"/>
                </a:solidFill>
                <a:latin typeface="Times New Roman" panose="02020603050405020304" pitchFamily="18" charset="0"/>
                <a:cs typeface="Times New Roman" panose="02020603050405020304" pitchFamily="18" charset="0"/>
              </a:rPr>
              <a:t>options for finding an internship in which the CC is not involved, i.e. it is an independent search: </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US"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dirty="0">
                <a:solidFill>
                  <a:schemeClr val="tx1"/>
                </a:solidFill>
                <a:latin typeface="Times New Roman" panose="02020603050405020304" pitchFamily="18" charset="0"/>
                <a:cs typeface="Times New Roman" panose="02020603050405020304" pitchFamily="18" charset="0"/>
              </a:rPr>
              <a:t>You can find offers in the "internships" or "careers" section on the website of the company you are interested in</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dirty="0">
                <a:solidFill>
                  <a:schemeClr val="tx1"/>
                </a:solidFill>
                <a:latin typeface="Times New Roman" panose="02020603050405020304" pitchFamily="18" charset="0"/>
                <a:cs typeface="Times New Roman" panose="02020603050405020304" pitchFamily="18" charset="0"/>
              </a:rPr>
              <a:t>Internship at HSE. Ask your supervisor if there are any suitable options for you, discuss the assignment with him</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dirty="0">
                <a:solidFill>
                  <a:schemeClr val="tx1"/>
                </a:solidFill>
                <a:latin typeface="Times New Roman" panose="02020603050405020304" pitchFamily="18" charset="0"/>
                <a:cs typeface="Times New Roman" panose="02020603050405020304" pitchFamily="18" charset="0"/>
              </a:rPr>
              <a:t>Look for and apply for </a:t>
            </a:r>
            <a:r>
              <a:rPr lang="en-US" dirty="0">
                <a:solidFill>
                  <a:schemeClr val="tx1"/>
                </a:solidFill>
                <a:latin typeface="Times New Roman" panose="02020603050405020304" pitchFamily="18" charset="0"/>
                <a:cs typeface="Times New Roman" panose="02020603050405020304" pitchFamily="18" charset="0"/>
              </a:rPr>
              <a:t>internship </a:t>
            </a:r>
            <a:r>
              <a:rPr lang="en-GB" dirty="0">
                <a:solidFill>
                  <a:schemeClr val="tx1"/>
                </a:solidFill>
                <a:latin typeface="Times New Roman" panose="02020603050405020304" pitchFamily="18" charset="0"/>
                <a:cs typeface="Times New Roman" panose="02020603050405020304" pitchFamily="18" charset="0"/>
              </a:rPr>
              <a:t>vacancies on the </a:t>
            </a:r>
            <a:r>
              <a:rPr lang="en-GB" u="sng" dirty="0">
                <a:solidFill>
                  <a:schemeClr val="tx1">
                    <a:lumMod val="50000"/>
                    <a:lumOff val="50000"/>
                  </a:schemeClr>
                </a:solidFill>
                <a:latin typeface="Times New Roman" panose="02020603050405020304" pitchFamily="18" charset="0"/>
                <a:cs typeface="Times New Roman" panose="02020603050405020304" pitchFamily="18" charset="0"/>
                <a:hlinkClick r:id="rId2" tooltip="https://gsb.hse.ru/en/careercentre/career/vacancies/"/>
              </a:rPr>
              <a:t>GSB Careers Centre </a:t>
            </a:r>
            <a:r>
              <a:rPr lang="en-GB" dirty="0">
                <a:solidFill>
                  <a:schemeClr val="tx1"/>
                </a:solidFill>
                <a:latin typeface="Times New Roman" panose="02020603050405020304" pitchFamily="18" charset="0"/>
                <a:cs typeface="Times New Roman" panose="02020603050405020304" pitchFamily="18" charset="0"/>
              </a:rPr>
              <a:t>(make sure the employer can sign your practice docs when you apply)</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dirty="0">
                <a:solidFill>
                  <a:schemeClr val="tx1"/>
                </a:solidFill>
                <a:latin typeface="Times New Roman" panose="02020603050405020304" pitchFamily="18" charset="0"/>
                <a:cs typeface="Times New Roman" panose="02020603050405020304" pitchFamily="18" charset="0"/>
              </a:rPr>
              <a:t>There are project and research laboratories at HSE. Contact the head of the unit and find out if there is an opportunity to participate in ongoing projects</a:t>
            </a:r>
            <a:endParaRPr dirty="0">
              <a:latin typeface="Times New Roman" panose="02020603050405020304" pitchFamily="18" charset="0"/>
              <a:cs typeface="Times New Roman" panose="02020603050405020304" pitchFamily="18" charset="0"/>
            </a:endParaRPr>
          </a:p>
        </p:txBody>
      </p:sp>
      <p:sp>
        <p:nvSpPr>
          <p:cNvPr id="8" name="TextBox 7"/>
          <p:cNvSpPr txBox="1"/>
          <p:nvPr/>
        </p:nvSpPr>
        <p:spPr bwMode="auto">
          <a:xfrm>
            <a:off x="628229" y="2138783"/>
            <a:ext cx="389850" cy="584775"/>
          </a:xfrm>
          <a:prstGeom prst="rect">
            <a:avLst/>
          </a:prstGeom>
          <a:noFill/>
        </p:spPr>
        <p:txBody>
          <a:bodyPr wrap="none" rtlCol="0">
            <a:spAutoFit/>
          </a:bodyPr>
          <a:lstStyle/>
          <a:p>
            <a:pPr>
              <a:defRPr/>
            </a:pPr>
            <a:r>
              <a:rPr lang="ru-RU" sz="3200" b="1">
                <a:solidFill>
                  <a:srgbClr val="E61E3C"/>
                </a:solidFill>
                <a:latin typeface="Times New Roman" panose="02020603050405020304" pitchFamily="18" charset="0"/>
                <a:cs typeface="Times New Roman" panose="02020603050405020304" pitchFamily="18" charset="0"/>
              </a:rPr>
              <a:t>1</a:t>
            </a:r>
            <a:endParaRPr>
              <a:latin typeface="Times New Roman" panose="02020603050405020304" pitchFamily="18" charset="0"/>
              <a:cs typeface="Times New Roman" panose="02020603050405020304" pitchFamily="18" charset="0"/>
            </a:endParaRPr>
          </a:p>
        </p:txBody>
      </p:sp>
      <p:sp>
        <p:nvSpPr>
          <p:cNvPr id="12" name="TextBox 11"/>
          <p:cNvSpPr txBox="1"/>
          <p:nvPr/>
        </p:nvSpPr>
        <p:spPr bwMode="auto">
          <a:xfrm>
            <a:off x="628229" y="2557531"/>
            <a:ext cx="389850" cy="584775"/>
          </a:xfrm>
          <a:prstGeom prst="rect">
            <a:avLst/>
          </a:prstGeom>
          <a:noFill/>
        </p:spPr>
        <p:txBody>
          <a:bodyPr wrap="none" rtlCol="0">
            <a:spAutoFit/>
          </a:bodyPr>
          <a:lstStyle/>
          <a:p>
            <a:pPr>
              <a:defRPr/>
            </a:pPr>
            <a:r>
              <a:rPr lang="ru-RU" sz="3200" b="1">
                <a:solidFill>
                  <a:srgbClr val="E61E3C"/>
                </a:solidFill>
                <a:latin typeface="Times New Roman" panose="02020603050405020304" pitchFamily="18" charset="0"/>
                <a:cs typeface="Times New Roman" panose="02020603050405020304" pitchFamily="18" charset="0"/>
              </a:rPr>
              <a:t>2</a:t>
            </a:r>
            <a:endParaRPr>
              <a:latin typeface="Times New Roman" panose="02020603050405020304" pitchFamily="18" charset="0"/>
              <a:cs typeface="Times New Roman" panose="02020603050405020304" pitchFamily="18" charset="0"/>
            </a:endParaRPr>
          </a:p>
        </p:txBody>
      </p:sp>
      <p:sp>
        <p:nvSpPr>
          <p:cNvPr id="13" name="TextBox 12"/>
          <p:cNvSpPr txBox="1"/>
          <p:nvPr/>
        </p:nvSpPr>
        <p:spPr bwMode="auto">
          <a:xfrm>
            <a:off x="628229" y="3095433"/>
            <a:ext cx="389850" cy="584775"/>
          </a:xfrm>
          <a:prstGeom prst="rect">
            <a:avLst/>
          </a:prstGeom>
          <a:noFill/>
        </p:spPr>
        <p:txBody>
          <a:bodyPr wrap="none" rtlCol="0">
            <a:spAutoFit/>
          </a:bodyPr>
          <a:lstStyle/>
          <a:p>
            <a:pPr>
              <a:defRPr/>
            </a:pPr>
            <a:r>
              <a:rPr lang="ru-RU" sz="3200" b="1">
                <a:solidFill>
                  <a:srgbClr val="E61E3C"/>
                </a:solidFill>
                <a:latin typeface="Times New Roman" panose="02020603050405020304" pitchFamily="18" charset="0"/>
                <a:cs typeface="Times New Roman" panose="02020603050405020304" pitchFamily="18" charset="0"/>
              </a:rPr>
              <a:t>3</a:t>
            </a:r>
            <a:endParaRPr>
              <a:latin typeface="Times New Roman" panose="02020603050405020304" pitchFamily="18" charset="0"/>
              <a:cs typeface="Times New Roman" panose="02020603050405020304" pitchFamily="18" charset="0"/>
            </a:endParaRPr>
          </a:p>
        </p:txBody>
      </p:sp>
      <p:sp>
        <p:nvSpPr>
          <p:cNvPr id="10" name="TextBox 9"/>
          <p:cNvSpPr txBox="1"/>
          <p:nvPr/>
        </p:nvSpPr>
        <p:spPr bwMode="auto">
          <a:xfrm>
            <a:off x="636178" y="3735694"/>
            <a:ext cx="389850" cy="584775"/>
          </a:xfrm>
          <a:prstGeom prst="rect">
            <a:avLst/>
          </a:prstGeom>
          <a:noFill/>
        </p:spPr>
        <p:txBody>
          <a:bodyPr wrap="none" rtlCol="0">
            <a:spAutoFit/>
          </a:bodyPr>
          <a:lstStyle/>
          <a:p>
            <a:pPr>
              <a:defRPr/>
            </a:pPr>
            <a:r>
              <a:rPr lang="ru-RU" sz="3200" b="1">
                <a:solidFill>
                  <a:srgbClr val="E61E3C"/>
                </a:solidFill>
                <a:latin typeface="Times New Roman" panose="02020603050405020304" pitchFamily="18" charset="0"/>
                <a:cs typeface="Times New Roman" panose="02020603050405020304" pitchFamily="18" charset="0"/>
              </a:rPr>
              <a:t>4</a:t>
            </a:r>
            <a:endParaRPr>
              <a:latin typeface="Times New Roman" panose="02020603050405020304" pitchFamily="18" charset="0"/>
              <a:cs typeface="Times New Roman" panose="02020603050405020304" pitchFamily="18" charset="0"/>
            </a:endParaRPr>
          </a:p>
        </p:txBody>
      </p:sp>
      <p:sp>
        <p:nvSpPr>
          <p:cNvPr id="11" name="TextBox 10"/>
          <p:cNvSpPr txBox="1"/>
          <p:nvPr/>
        </p:nvSpPr>
        <p:spPr bwMode="auto">
          <a:xfrm>
            <a:off x="10515711" y="4835722"/>
            <a:ext cx="284052" cy="307777"/>
          </a:xfrm>
          <a:prstGeom prst="rect">
            <a:avLst/>
          </a:prstGeom>
          <a:noFill/>
        </p:spPr>
        <p:txBody>
          <a:bodyPr wrap="none" rtlCol="0">
            <a:spAutoFit/>
          </a:bodyPr>
          <a:lstStyle/>
          <a:p>
            <a:pPr>
              <a:defRPr/>
            </a:pPr>
            <a:r>
              <a:rPr lang="en-US">
                <a:latin typeface="Times New Roman" panose="02020603050405020304" pitchFamily="18" charset="0"/>
                <a:cs typeface="Times New Roman" panose="02020603050405020304" pitchFamily="18" charset="0"/>
              </a:rPr>
              <a:t>6</a:t>
            </a:r>
            <a:endParaRPr>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35;p20"/>
          <p:cNvSpPr/>
          <p:nvPr/>
        </p:nvSpPr>
        <p:spPr bwMode="auto">
          <a:xfrm>
            <a:off x="451635" y="4596000"/>
            <a:ext cx="30936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defRPr/>
            </a:pPr>
            <a:endParaRPr>
              <a:latin typeface="Times New Roman" panose="02020603050405020304" pitchFamily="18" charset="0"/>
              <a:cs typeface="Times New Roman" panose="02020603050405020304" pitchFamily="18" charset="0"/>
            </a:endParaRPr>
          </a:p>
        </p:txBody>
      </p:sp>
      <p:sp>
        <p:nvSpPr>
          <p:cNvPr id="5" name="Google Shape;103;p20"/>
          <p:cNvSpPr/>
          <p:nvPr/>
        </p:nvSpPr>
        <p:spPr bwMode="auto">
          <a:xfrm>
            <a:off x="-17362" y="271960"/>
            <a:ext cx="451412" cy="542925"/>
          </a:xfrm>
          <a:custGeom>
            <a:avLst/>
            <a:gdLst/>
            <a:ahLst/>
            <a:cxnLst/>
            <a:rect l="l" t="t" r="r" b="b"/>
            <a:pathLst>
              <a:path w="660400" h="965200" extrusionOk="0">
                <a:moveTo>
                  <a:pt x="660400" y="0"/>
                </a:moveTo>
                <a:lnTo>
                  <a:pt x="0" y="0"/>
                </a:lnTo>
                <a:lnTo>
                  <a:pt x="0" y="965200"/>
                </a:lnTo>
                <a:lnTo>
                  <a:pt x="660400" y="965200"/>
                </a:lnTo>
                <a:lnTo>
                  <a:pt x="660400" y="0"/>
                </a:lnTo>
                <a:close/>
              </a:path>
            </a:pathLst>
          </a:custGeom>
          <a:solidFill>
            <a:srgbClr val="E61E3C"/>
          </a:solidFill>
          <a:ln>
            <a:noFill/>
          </a:ln>
        </p:spPr>
        <p:txBody>
          <a:bodyPr spcFirstLastPara="1" wrap="square" lIns="0" tIns="0" rIns="0" bIns="0" anchor="t" anchorCtr="0">
            <a:noAutofit/>
          </a:bodyPr>
          <a:lstStyle/>
          <a:p>
            <a:pPr>
              <a:defRPr/>
            </a:pPr>
            <a:endParaRPr sz="1000">
              <a:solidFill>
                <a:schemeClr val="dk1"/>
              </a:solidFill>
              <a:latin typeface="Times New Roman" panose="02020603050405020304" pitchFamily="18" charset="0"/>
              <a:ea typeface="Calibri"/>
              <a:cs typeface="Times New Roman" panose="02020603050405020304" pitchFamily="18" charset="0"/>
            </a:endParaRPr>
          </a:p>
        </p:txBody>
      </p:sp>
      <p:sp>
        <p:nvSpPr>
          <p:cNvPr id="6" name="Google Shape;104;p20"/>
          <p:cNvSpPr txBox="1"/>
          <p:nvPr/>
        </p:nvSpPr>
        <p:spPr bwMode="auto">
          <a:xfrm>
            <a:off x="751980" y="372477"/>
            <a:ext cx="6124307" cy="463920"/>
          </a:xfrm>
          <a:prstGeom prst="rect">
            <a:avLst/>
          </a:prstGeom>
          <a:noFill/>
          <a:ln>
            <a:noFill/>
          </a:ln>
        </p:spPr>
        <p:txBody>
          <a:bodyPr spcFirstLastPara="1" wrap="square" lIns="0" tIns="7150" rIns="0" bIns="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800"/>
              <a:buFont typeface="Arial"/>
              <a:buNone/>
              <a:defRPr sz="2500" b="1" i="0" u="none" strike="noStrike" cap="none">
                <a:solidFill>
                  <a:schemeClr val="dk1"/>
                </a:solidFill>
                <a:latin typeface="Open Sans ExtraBold"/>
                <a:ea typeface="Open Sans ExtraBold"/>
                <a:cs typeface="Open Sans ExtraBold"/>
              </a:defRPr>
            </a:lvl1pPr>
            <a:lvl2pPr marR="0" lvl="1"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9pPr>
          </a:lstStyle>
          <a:p>
            <a:pPr marL="12700">
              <a:defRPr/>
            </a:pPr>
            <a:r>
              <a:rPr lang="en-US" sz="2000">
                <a:latin typeface="Times New Roman" panose="02020603050405020304" pitchFamily="18" charset="0"/>
                <a:cs typeface="Times New Roman" panose="02020603050405020304" pitchFamily="18" charset="0"/>
              </a:rPr>
              <a:t>CONTACTS FOR COMMUNICATION</a:t>
            </a:r>
            <a:endParaRPr lang="ru-RU" sz="2000">
              <a:latin typeface="Times New Roman" panose="02020603050405020304" pitchFamily="18" charset="0"/>
              <a:cs typeface="Times New Roman" panose="02020603050405020304" pitchFamily="18" charset="0"/>
            </a:endParaRPr>
          </a:p>
        </p:txBody>
      </p:sp>
      <p:sp>
        <p:nvSpPr>
          <p:cNvPr id="7" name="Google Shape;102;p20"/>
          <p:cNvSpPr/>
          <p:nvPr/>
        </p:nvSpPr>
        <p:spPr bwMode="auto">
          <a:xfrm>
            <a:off x="763348" y="1579482"/>
            <a:ext cx="3900092" cy="3438191"/>
          </a:xfrm>
          <a:prstGeom prst="rect">
            <a:avLst/>
          </a:prstGeom>
          <a:solidFill>
            <a:srgbClr val="D8D8D8"/>
          </a:solidFill>
          <a:ln>
            <a:noFill/>
          </a:ln>
        </p:spPr>
        <p:txBody>
          <a:bodyPr spcFirstLastPara="1" wrap="square" lIns="51425" tIns="25700" rIns="51425" bIns="25700" anchor="ctr" anchorCtr="0">
            <a:noAutofit/>
          </a:bodyPr>
          <a:lstStyle/>
          <a:p>
            <a:pPr algn="ctr">
              <a:defRPr/>
            </a:pPr>
            <a:endParaRPr sz="1000">
              <a:solidFill>
                <a:schemeClr val="lt1"/>
              </a:solidFill>
              <a:latin typeface="Times New Roman" panose="02020603050405020304" pitchFamily="18" charset="0"/>
              <a:ea typeface="Calibri"/>
              <a:cs typeface="Times New Roman" panose="02020603050405020304" pitchFamily="18" charset="0"/>
            </a:endParaRPr>
          </a:p>
        </p:txBody>
      </p:sp>
      <p:sp>
        <p:nvSpPr>
          <p:cNvPr id="8" name="Google Shape;192;p22"/>
          <p:cNvSpPr/>
          <p:nvPr/>
        </p:nvSpPr>
        <p:spPr bwMode="auto">
          <a:xfrm>
            <a:off x="1691646" y="2115840"/>
            <a:ext cx="2718562" cy="2719882"/>
          </a:xfrm>
          <a:prstGeom prst="rect">
            <a:avLst/>
          </a:prstGeom>
          <a:noFill/>
          <a:ln>
            <a:noFill/>
          </a:ln>
        </p:spPr>
        <p:txBody>
          <a:bodyPr spcFirstLastPara="1" wrap="square" lIns="51425" tIns="25700" rIns="51425" bIns="25700" anchor="t" anchorCtr="0">
            <a:noAutofit/>
          </a:bodyPr>
          <a:lstStyle/>
          <a:p>
            <a:pPr marL="242937" indent="-228600">
              <a:buAutoNum type="arabicPeriod"/>
              <a:defRPr/>
            </a:pPr>
            <a:r>
              <a:rPr lang="en-US" sz="1050" dirty="0">
                <a:solidFill>
                  <a:schemeClr val="dk1"/>
                </a:solidFill>
                <a:latin typeface="Times New Roman" panose="02020603050405020304" pitchFamily="18" charset="0"/>
                <a:cs typeface="Times New Roman" panose="02020603050405020304" pitchFamily="18" charset="0"/>
              </a:rPr>
              <a:t>Visit our Career Center and ask in person. Office 4401, from 10:00-17:30 on weekdays</a:t>
            </a:r>
            <a:endParaRPr dirty="0">
              <a:latin typeface="Times New Roman" panose="02020603050405020304" pitchFamily="18" charset="0"/>
              <a:cs typeface="Times New Roman" panose="02020603050405020304" pitchFamily="18" charset="0"/>
            </a:endParaRPr>
          </a:p>
          <a:p>
            <a:pPr marL="242937" indent="-228600">
              <a:buAutoNum type="arabicPeriod"/>
              <a:defRPr/>
            </a:pPr>
            <a:endParaRPr sz="1050" dirty="0">
              <a:latin typeface="Times New Roman" panose="02020603050405020304" pitchFamily="18" charset="0"/>
              <a:cs typeface="Times New Roman" panose="02020603050405020304" pitchFamily="18" charset="0"/>
            </a:endParaRPr>
          </a:p>
          <a:p>
            <a:pPr marL="14337">
              <a:spcBef>
                <a:spcPts val="113"/>
              </a:spcBef>
              <a:defRPr/>
            </a:pPr>
            <a:r>
              <a:rPr lang="en-US" sz="1050" dirty="0">
                <a:solidFill>
                  <a:schemeClr val="dk1"/>
                </a:solidFill>
                <a:latin typeface="Times New Roman" panose="02020603050405020304" pitchFamily="18" charset="0"/>
                <a:cs typeface="Times New Roman" panose="02020603050405020304" pitchFamily="18" charset="0"/>
              </a:rPr>
              <a:t>2. By mail: </a:t>
            </a:r>
            <a:r>
              <a:rPr lang="en-US" sz="1050" u="sng" dirty="0">
                <a:solidFill>
                  <a:schemeClr val="dk1"/>
                </a:solidFill>
                <a:latin typeface="Times New Roman" panose="02020603050405020304" pitchFamily="18" charset="0"/>
                <a:cs typeface="Times New Roman" panose="02020603050405020304" pitchFamily="18" charset="0"/>
                <a:hlinkClick r:id="rId2" tooltip="mailto:careers@hse.ru"/>
              </a:rPr>
              <a:t>careers@hse.ru</a:t>
            </a:r>
            <a:endParaRPr lang="en-US" sz="1050" dirty="0">
              <a:solidFill>
                <a:schemeClr val="dk1"/>
              </a:solidFill>
              <a:latin typeface="Times New Roman" panose="02020603050405020304" pitchFamily="18" charset="0"/>
              <a:cs typeface="Times New Roman" panose="02020603050405020304" pitchFamily="18" charset="0"/>
            </a:endParaRPr>
          </a:p>
          <a:p>
            <a:pPr marL="471537" lvl="1">
              <a:spcBef>
                <a:spcPts val="113"/>
              </a:spcBef>
              <a:defRPr/>
            </a:pPr>
            <a:r>
              <a:rPr lang="en-US" sz="1050" dirty="0">
                <a:solidFill>
                  <a:schemeClr val="dk1"/>
                </a:solidFill>
                <a:latin typeface="Times New Roman" panose="02020603050405020304" pitchFamily="18" charset="0"/>
                <a:cs typeface="Times New Roman" panose="02020603050405020304" pitchFamily="18" charset="0"/>
              </a:rPr>
              <a:t>Any questions about the internship</a:t>
            </a:r>
            <a:endParaRPr dirty="0">
              <a:latin typeface="Times New Roman" panose="02020603050405020304" pitchFamily="18" charset="0"/>
              <a:cs typeface="Times New Roman" panose="02020603050405020304" pitchFamily="18" charset="0"/>
            </a:endParaRPr>
          </a:p>
          <a:p>
            <a:pPr marL="471537" lvl="1">
              <a:spcBef>
                <a:spcPts val="113"/>
              </a:spcBef>
              <a:defRPr/>
            </a:pPr>
            <a:r>
              <a:rPr lang="en-US" sz="1050" dirty="0">
                <a:solidFill>
                  <a:schemeClr val="dk1"/>
                </a:solidFill>
                <a:latin typeface="Times New Roman" panose="02020603050405020304" pitchFamily="18" charset="0"/>
                <a:cs typeface="Times New Roman" panose="02020603050405020304" pitchFamily="18" charset="0"/>
              </a:rPr>
              <a:t> </a:t>
            </a:r>
          </a:p>
          <a:p>
            <a:pPr marL="14337">
              <a:spcBef>
                <a:spcPts val="113"/>
              </a:spcBef>
              <a:defRPr/>
            </a:pPr>
            <a:r>
              <a:rPr lang="en-US" sz="1050" dirty="0">
                <a:latin typeface="Times New Roman" panose="02020603050405020304" pitchFamily="18" charset="0"/>
                <a:cs typeface="Times New Roman" panose="02020603050405020304" pitchFamily="18" charset="0"/>
              </a:rPr>
              <a:t>3. Elena </a:t>
            </a:r>
            <a:r>
              <a:rPr lang="en-US" sz="1050" dirty="0" err="1">
                <a:latin typeface="Times New Roman" panose="02020603050405020304" pitchFamily="18" charset="0"/>
                <a:cs typeface="Times New Roman" panose="02020603050405020304" pitchFamily="18" charset="0"/>
              </a:rPr>
              <a:t>Kovaleva</a:t>
            </a:r>
            <a:endParaRPr lang="en-US" sz="1050" dirty="0">
              <a:latin typeface="Times New Roman" panose="02020603050405020304" pitchFamily="18" charset="0"/>
              <a:cs typeface="Times New Roman" panose="02020603050405020304" pitchFamily="18" charset="0"/>
            </a:endParaRPr>
          </a:p>
          <a:p>
            <a:pPr marL="14337">
              <a:spcBef>
                <a:spcPts val="113"/>
              </a:spcBef>
              <a:defRPr/>
            </a:pPr>
            <a:r>
              <a:rPr lang="en-US" sz="1050" dirty="0">
                <a:latin typeface="Times New Roman" panose="02020603050405020304" pitchFamily="18" charset="0"/>
                <a:cs typeface="Times New Roman" panose="02020603050405020304" pitchFamily="18" charset="0"/>
              </a:rPr>
              <a:t>Mail: </a:t>
            </a:r>
            <a:r>
              <a:rPr lang="en-US" sz="1050" u="sng" dirty="0">
                <a:latin typeface="Times New Roman" panose="02020603050405020304" pitchFamily="18" charset="0"/>
                <a:cs typeface="Times New Roman" panose="02020603050405020304" pitchFamily="18" charset="0"/>
                <a:hlinkClick r:id="rId3" tooltip="mailto:enkovaleva@hse.ru"/>
              </a:rPr>
              <a:t>enkovaleva@hse.ru</a:t>
            </a:r>
            <a:endParaRPr lang="en-US" sz="1050" dirty="0">
              <a:latin typeface="Times New Roman" panose="02020603050405020304" pitchFamily="18" charset="0"/>
              <a:cs typeface="Times New Roman" panose="02020603050405020304" pitchFamily="18" charset="0"/>
            </a:endParaRPr>
          </a:p>
          <a:p>
            <a:pPr marL="14337">
              <a:spcBef>
                <a:spcPts val="113"/>
              </a:spcBef>
              <a:defRPr/>
            </a:pPr>
            <a:r>
              <a:rPr lang="en-US" sz="1050" dirty="0">
                <a:latin typeface="Times New Roman" panose="02020603050405020304" pitchFamily="18" charset="0"/>
                <a:cs typeface="Times New Roman" panose="02020603050405020304" pitchFamily="18" charset="0"/>
              </a:rPr>
              <a:t>Questions about internship agreements</a:t>
            </a:r>
            <a:endParaRPr dirty="0">
              <a:latin typeface="Times New Roman" panose="02020603050405020304" pitchFamily="18" charset="0"/>
              <a:cs typeface="Times New Roman" panose="02020603050405020304" pitchFamily="18" charset="0"/>
            </a:endParaRPr>
          </a:p>
          <a:p>
            <a:pPr marL="14337">
              <a:spcBef>
                <a:spcPts val="113"/>
              </a:spcBef>
              <a:defRPr/>
            </a:pPr>
            <a:endParaRPr lang="en-US" sz="105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4"/>
          <a:stretch/>
        </p:blipFill>
        <p:spPr bwMode="auto">
          <a:xfrm>
            <a:off x="1077721" y="1821439"/>
            <a:ext cx="502590" cy="502590"/>
          </a:xfrm>
          <a:prstGeom prst="rect">
            <a:avLst/>
          </a:prstGeom>
        </p:spPr>
      </p:pic>
      <p:sp>
        <p:nvSpPr>
          <p:cNvPr id="12" name="Google Shape;221;p23"/>
          <p:cNvSpPr/>
          <p:nvPr/>
        </p:nvSpPr>
        <p:spPr bwMode="auto">
          <a:xfrm>
            <a:off x="5320437" y="2144739"/>
            <a:ext cx="4999220" cy="605935"/>
          </a:xfrm>
          <a:prstGeom prst="rect">
            <a:avLst/>
          </a:prstGeom>
          <a:noFill/>
          <a:ln w="57150" cap="flat" cmpd="sng">
            <a:noFill/>
            <a:prstDash val="solid"/>
            <a:round/>
            <a:headEnd type="none" w="sm" len="sm"/>
            <a:tailEnd type="none" w="sm" len="sm"/>
          </a:ln>
        </p:spPr>
        <p:txBody>
          <a:bodyPr spcFirstLastPara="1" wrap="square" lIns="51425" tIns="25700" rIns="51425" bIns="25700" anchor="t" anchorCtr="0">
            <a:noAutofit/>
          </a:bodyPr>
          <a:lstStyle/>
          <a:p>
            <a:pPr algn="ctr">
              <a:defRPr/>
            </a:pPr>
            <a:r>
              <a:rPr lang="ru-RU" sz="2000" dirty="0" err="1">
                <a:latin typeface="Times New Roman" panose="02020603050405020304" pitchFamily="18" charset="0"/>
                <a:cs typeface="Times New Roman" panose="02020603050405020304" pitchFamily="18" charset="0"/>
              </a:rPr>
              <a:t>For</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important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information</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read</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the</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channel</a:t>
            </a:r>
            <a:r>
              <a:rPr lang="ru-RU"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hlinkClick r:id="rId5"/>
              </a:rPr>
              <a:t>Зимняя практика магистратура</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endParaRPr lang="ru-RU" sz="2000" u="sng"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4" name="Google Shape;102;p20"/>
          <p:cNvSpPr/>
          <p:nvPr/>
        </p:nvSpPr>
        <p:spPr bwMode="auto">
          <a:xfrm>
            <a:off x="5152935" y="2037520"/>
            <a:ext cx="5239534" cy="2558480"/>
          </a:xfrm>
          <a:prstGeom prst="rect">
            <a:avLst/>
          </a:prstGeom>
          <a:noFill/>
          <a:ln w="25400">
            <a:solidFill>
              <a:srgbClr val="E61E3C"/>
            </a:solidFill>
          </a:ln>
        </p:spPr>
        <p:txBody>
          <a:bodyPr spcFirstLastPara="1" wrap="square" lIns="51425" tIns="25700" rIns="51425" bIns="25700" anchor="ctr" anchorCtr="0">
            <a:noAutofit/>
          </a:bodyPr>
          <a:lstStyle/>
          <a:p>
            <a:pPr>
              <a:defRPr/>
            </a:pPr>
            <a:endParaRPr lang="ru-RU" sz="1000">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i="1">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u="sng">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a:solidFill>
                <a:schemeClr val="bg1">
                  <a:lumMod val="50000"/>
                </a:schemeClr>
              </a:solidFill>
              <a:latin typeface="Times New Roman" panose="02020603050405020304" pitchFamily="18" charset="0"/>
              <a:cs typeface="Times New Roman" panose="02020603050405020304" pitchFamily="18" charset="0"/>
            </a:endParaRPr>
          </a:p>
          <a:p>
            <a:pPr>
              <a:defRPr/>
            </a:pPr>
            <a:endParaRPr lang="ru-RU" sz="1000">
              <a:solidFill>
                <a:schemeClr val="bg1">
                  <a:lumMod val="50000"/>
                </a:schemeClr>
              </a:solidFill>
              <a:latin typeface="Times New Roman" panose="02020603050405020304" pitchFamily="18" charset="0"/>
              <a:cs typeface="Times New Roman" panose="02020603050405020304" pitchFamily="18" charset="0"/>
            </a:endParaRPr>
          </a:p>
        </p:txBody>
      </p:sp>
      <p:sp>
        <p:nvSpPr>
          <p:cNvPr id="16" name="Rectangle 1"/>
          <p:cNvSpPr>
            <a:spLocks noChangeArrowheads="1"/>
          </p:cNvSpPr>
          <p:nvPr/>
        </p:nvSpPr>
        <p:spPr bwMode="auto">
          <a:xfrm>
            <a:off x="651971" y="913099"/>
            <a:ext cx="9702444" cy="307777"/>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spAutoFit/>
          </a:bodyPr>
          <a:lstStyle/>
          <a:p>
            <a:pPr lvl="0">
              <a:spcBef>
                <a:spcPts val="0"/>
              </a:spcBef>
              <a:spcAft>
                <a:spcPts val="0"/>
              </a:spcAft>
              <a:buClrTx/>
              <a:defRPr/>
            </a:pPr>
            <a:r>
              <a:rPr lang="en-US" b="1">
                <a:solidFill>
                  <a:srgbClr val="E61E3C"/>
                </a:solidFill>
                <a:latin typeface="Times New Roman" panose="02020603050405020304" pitchFamily="18" charset="0"/>
                <a:cs typeface="Times New Roman" panose="02020603050405020304" pitchFamily="18" charset="0"/>
              </a:rPr>
              <a:t>We kindly request: </a:t>
            </a:r>
            <a:r>
              <a:rPr lang="en-US" b="1">
                <a:solidFill>
                  <a:schemeClr val="tx1"/>
                </a:solidFill>
                <a:latin typeface="Times New Roman" panose="02020603050405020304" pitchFamily="18" charset="0"/>
                <a:cs typeface="Times New Roman" panose="02020603050405020304" pitchFamily="18" charset="0"/>
              </a:rPr>
              <a:t>before you write your question, see the Q&amp;A section. Most likely, it has already been answered :) </a:t>
            </a:r>
            <a:endParaRPr lang="ru-RU" b="0" i="0" u="none" strike="noStrike" cap="none">
              <a:ln>
                <a:noFill/>
              </a:ln>
              <a:solidFill>
                <a:schemeClr val="tx1"/>
              </a:solidFill>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6"/>
          <a:srcRect l="7029" t="3456" r="1709" b="28271"/>
          <a:stretch/>
        </p:blipFill>
        <p:spPr bwMode="auto">
          <a:xfrm>
            <a:off x="901201" y="3176680"/>
            <a:ext cx="734778" cy="741355"/>
          </a:xfrm>
          <a:prstGeom prst="ellipse">
            <a:avLst/>
          </a:prstGeom>
          <a:ln w="3175">
            <a:solidFill>
              <a:schemeClr val="tx1">
                <a:lumMod val="50000"/>
                <a:lumOff val="50000"/>
              </a:schemeClr>
            </a:solidFill>
          </a:ln>
        </p:spPr>
      </p:pic>
      <p:sp>
        <p:nvSpPr>
          <p:cNvPr id="19" name="TextBox 18"/>
          <p:cNvSpPr txBox="1"/>
          <p:nvPr/>
        </p:nvSpPr>
        <p:spPr bwMode="auto">
          <a:xfrm>
            <a:off x="1671752" y="1654612"/>
            <a:ext cx="2991688" cy="307777"/>
          </a:xfrm>
          <a:prstGeom prst="rect">
            <a:avLst/>
          </a:prstGeom>
          <a:noFill/>
        </p:spPr>
        <p:txBody>
          <a:bodyPr wrap="square">
            <a:spAutoFit/>
          </a:bodyPr>
          <a:lstStyle/>
          <a:p>
            <a:pPr marL="12700">
              <a:defRPr/>
            </a:pPr>
            <a:r>
              <a:rPr lang="en-US" b="1">
                <a:solidFill>
                  <a:schemeClr val="dk1"/>
                </a:solidFill>
                <a:latin typeface="Times New Roman" panose="02020603050405020304" pitchFamily="18" charset="0"/>
                <a:cs typeface="Times New Roman" panose="02020603050405020304" pitchFamily="18" charset="0"/>
              </a:rPr>
              <a:t>How to get an answer to a question:</a:t>
            </a:r>
            <a:endParaRPr lang="ru" b="1">
              <a:solidFill>
                <a:schemeClr val="dk1"/>
              </a:solidFill>
              <a:latin typeface="Times New Roman" panose="02020603050405020304" pitchFamily="18" charset="0"/>
              <a:cs typeface="Times New Roman" panose="02020603050405020304" pitchFamily="18" charset="0"/>
            </a:endParaRPr>
          </a:p>
        </p:txBody>
      </p:sp>
      <p:sp>
        <p:nvSpPr>
          <p:cNvPr id="20" name="TextBox 19"/>
          <p:cNvSpPr txBox="1"/>
          <p:nvPr/>
        </p:nvSpPr>
        <p:spPr bwMode="auto">
          <a:xfrm>
            <a:off x="10515711" y="4835722"/>
            <a:ext cx="284052" cy="307777"/>
          </a:xfrm>
          <a:prstGeom prst="rect">
            <a:avLst/>
          </a:prstGeom>
          <a:noFill/>
        </p:spPr>
        <p:txBody>
          <a:bodyPr wrap="none" rtlCol="0">
            <a:spAutoFit/>
          </a:bodyPr>
          <a:lstStyle/>
          <a:p>
            <a:pPr>
              <a:defRPr/>
            </a:pPr>
            <a:r>
              <a:rPr lang="en-US">
                <a:latin typeface="Times New Roman" panose="02020603050405020304" pitchFamily="18" charset="0"/>
                <a:cs typeface="Times New Roman" panose="02020603050405020304" pitchFamily="18" charset="0"/>
              </a:rPr>
              <a:t>7</a:t>
            </a:r>
            <a:endParaRPr>
              <a:latin typeface="Times New Roman" panose="02020603050405020304" pitchFamily="18" charset="0"/>
              <a:cs typeface="Times New Roman" panose="02020603050405020304" pitchFamily="18" charset="0"/>
            </a:endParaRPr>
          </a:p>
        </p:txBody>
      </p:sp>
      <p:pic>
        <p:nvPicPr>
          <p:cNvPr id="18" name="Рисунок 17"/>
          <p:cNvPicPr>
            <a:picLocks noChangeAspect="1"/>
          </p:cNvPicPr>
          <p:nvPr/>
        </p:nvPicPr>
        <p:blipFill>
          <a:blip r:embed="rId7"/>
          <a:stretch>
            <a:fillRect/>
          </a:stretch>
        </p:blipFill>
        <p:spPr>
          <a:xfrm>
            <a:off x="7092464" y="2857893"/>
            <a:ext cx="1280061" cy="17067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04;p20"/>
          <p:cNvSpPr txBox="1"/>
          <p:nvPr/>
        </p:nvSpPr>
        <p:spPr bwMode="auto">
          <a:xfrm>
            <a:off x="751980" y="372477"/>
            <a:ext cx="6124307" cy="463920"/>
          </a:xfrm>
          <a:prstGeom prst="rect">
            <a:avLst/>
          </a:prstGeom>
          <a:noFill/>
          <a:ln>
            <a:noFill/>
          </a:ln>
        </p:spPr>
        <p:txBody>
          <a:bodyPr spcFirstLastPara="1" wrap="square" lIns="0" tIns="7150" rIns="0" bIns="0" anchor="t" anchorCtr="0">
            <a:noAutofit/>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SzPts val="800"/>
              <a:buFont typeface="Arial"/>
              <a:buNone/>
              <a:defRPr sz="2500" b="1" i="0" u="none" strike="noStrike" cap="none">
                <a:solidFill>
                  <a:schemeClr val="dk1"/>
                </a:solidFill>
                <a:latin typeface="Open Sans ExtraBold"/>
                <a:ea typeface="Open Sans ExtraBold"/>
                <a:cs typeface="Open Sans ExtraBold"/>
              </a:defRPr>
            </a:lvl1pPr>
            <a:lvl2pPr marR="0" lvl="1"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800"/>
              <a:buFont typeface="Arial"/>
              <a:buNone/>
              <a:defRPr sz="1000" b="0" i="0" u="none" strike="noStrike" cap="none">
                <a:solidFill>
                  <a:srgbClr val="000000"/>
                </a:solidFill>
                <a:latin typeface="Arial"/>
                <a:ea typeface="Arial"/>
                <a:cs typeface="Arial"/>
              </a:defRPr>
            </a:lvl9pPr>
          </a:lstStyle>
          <a:p>
            <a:pPr marL="12700">
              <a:defRPr/>
            </a:pPr>
            <a:r>
              <a:rPr lang="en-US" sz="2000">
                <a:latin typeface="HSE Slab"/>
                <a:ea typeface="Open Sans ExtraBold"/>
                <a:cs typeface="Open Sans ExtraBold"/>
              </a:rPr>
              <a:t>Q&amp;A</a:t>
            </a:r>
            <a:r>
              <a:rPr lang="ru-RU" sz="2000">
                <a:latin typeface="HSE Slab"/>
                <a:ea typeface="Open Sans ExtraBold"/>
                <a:cs typeface="Open Sans ExtraBold"/>
              </a:rPr>
              <a:t> </a:t>
            </a:r>
            <a:r>
              <a:rPr lang="en-US" sz="2000">
                <a:latin typeface="HSE Slab"/>
                <a:ea typeface="Open Sans ExtraBold"/>
                <a:cs typeface="Open Sans ExtraBold"/>
              </a:rPr>
              <a:t>AGREEMENT</a:t>
            </a:r>
            <a:endParaRPr lang="ru-RU" sz="2000">
              <a:latin typeface="HSE Slab"/>
              <a:ea typeface="Open Sans ExtraBold"/>
              <a:cs typeface="Open Sans ExtraBold"/>
            </a:endParaRPr>
          </a:p>
        </p:txBody>
      </p:sp>
      <p:sp>
        <p:nvSpPr>
          <p:cNvPr id="5" name="Google Shape;103;p20"/>
          <p:cNvSpPr/>
          <p:nvPr/>
        </p:nvSpPr>
        <p:spPr bwMode="auto">
          <a:xfrm>
            <a:off x="-17362" y="271960"/>
            <a:ext cx="451412" cy="542925"/>
          </a:xfrm>
          <a:custGeom>
            <a:avLst/>
            <a:gdLst/>
            <a:ahLst/>
            <a:cxnLst/>
            <a:rect l="l" t="t" r="r" b="b"/>
            <a:pathLst>
              <a:path w="660400" h="965200" extrusionOk="0">
                <a:moveTo>
                  <a:pt x="660400" y="0"/>
                </a:moveTo>
                <a:lnTo>
                  <a:pt x="0" y="0"/>
                </a:lnTo>
                <a:lnTo>
                  <a:pt x="0" y="965200"/>
                </a:lnTo>
                <a:lnTo>
                  <a:pt x="660400" y="965200"/>
                </a:lnTo>
                <a:lnTo>
                  <a:pt x="660400" y="0"/>
                </a:lnTo>
                <a:close/>
              </a:path>
            </a:pathLst>
          </a:custGeom>
          <a:solidFill>
            <a:srgbClr val="E61E3C"/>
          </a:solidFill>
          <a:ln>
            <a:noFill/>
          </a:ln>
        </p:spPr>
        <p:txBody>
          <a:bodyPr spcFirstLastPara="1" wrap="square" lIns="0" tIns="0" rIns="0" bIns="0" anchor="t" anchorCtr="0">
            <a:noAutofit/>
          </a:bodyPr>
          <a:lstStyle/>
          <a:p>
            <a:pPr>
              <a:defRPr/>
            </a:pPr>
            <a:endParaRPr sz="1000">
              <a:solidFill>
                <a:schemeClr val="dk1"/>
              </a:solidFill>
              <a:latin typeface="Calibri"/>
              <a:ea typeface="Calibri"/>
              <a:cs typeface="Calibri"/>
            </a:endParaRPr>
          </a:p>
        </p:txBody>
      </p:sp>
      <p:sp>
        <p:nvSpPr>
          <p:cNvPr id="6" name="Google Shape;135;p20"/>
          <p:cNvSpPr/>
          <p:nvPr/>
        </p:nvSpPr>
        <p:spPr bwMode="auto">
          <a:xfrm>
            <a:off x="520357" y="4344470"/>
            <a:ext cx="3093600" cy="547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a:defRPr/>
            </a:pPr>
            <a:endParaRPr/>
          </a:p>
        </p:txBody>
      </p:sp>
      <p:sp>
        <p:nvSpPr>
          <p:cNvPr id="7" name="Rectangle 1"/>
          <p:cNvSpPr>
            <a:spLocks noChangeArrowheads="1"/>
          </p:cNvSpPr>
          <p:nvPr/>
        </p:nvSpPr>
        <p:spPr bwMode="auto">
          <a:xfrm>
            <a:off x="544254" y="668124"/>
            <a:ext cx="10242809" cy="3985706"/>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spAutoFit/>
          </a:bodyPr>
          <a:lstStyle/>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AN EXAMPLE OF A COMPLETED AGREEMENT </a:t>
            </a:r>
            <a:r>
              <a:rPr lang="en-GB" sz="1100" u="sng" dirty="0">
                <a:solidFill>
                  <a:schemeClr val="tx1">
                    <a:lumMod val="50000"/>
                    <a:lumOff val="50000"/>
                  </a:schemeClr>
                </a:solidFill>
                <a:latin typeface="Times New Roman" panose="02020603050405020304" pitchFamily="18" charset="0"/>
                <a:cs typeface="Times New Roman" panose="02020603050405020304" pitchFamily="18" charset="0"/>
                <a:hlinkClick r:id="rId2" tooltip="https://disk.yandex.ru/i/roVScx3JNMF4QA"/>
              </a:rPr>
              <a:t>HERE</a:t>
            </a:r>
            <a:endParaRPr lang="en-GB" sz="1100" dirty="0">
              <a:solidFill>
                <a:schemeClr val="tx1">
                  <a:lumMod val="50000"/>
                  <a:lumOff val="50000"/>
                </a:schemeClr>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US" sz="1100" dirty="0">
                <a:solidFill>
                  <a:schemeClr val="tx1">
                    <a:lumMod val="50000"/>
                    <a:lumOff val="50000"/>
                  </a:schemeClr>
                </a:solidFill>
                <a:latin typeface="Times New Roman" panose="02020603050405020304" pitchFamily="18" charset="0"/>
                <a:cs typeface="Times New Roman" panose="02020603050405020304" pitchFamily="18" charset="0"/>
              </a:rPr>
              <a:t>Please do not staple it when you bring it to CC</a:t>
            </a:r>
            <a:endParaRPr lang="en-GB" sz="1100" dirty="0">
              <a:solidFill>
                <a:schemeClr val="tx1">
                  <a:lumMod val="50000"/>
                  <a:lumOff val="50000"/>
                </a:schemeClr>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Who in the company is the Assurance of circumstances to be filled in?</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To the supervisor of the internship</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Is it necessary to fill in the Assurance of Circumstances?</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Yes</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How many copies of the agreement are required?</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Two. One for the CC and one for the company</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Can an electronic signature be put on the contract?</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Only in exceptional cases - the student is studying online or he is not in Russia</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What can I do if my organisation's supervisor is not authorised to teach?</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The contract does not talk about teacher training. For more details, see question 9 </a:t>
            </a:r>
            <a:r>
              <a:rPr lang="en-GB" sz="1100" u="sng" dirty="0">
                <a:solidFill>
                  <a:schemeClr val="tx1">
                    <a:lumMod val="50000"/>
                    <a:lumOff val="50000"/>
                  </a:schemeClr>
                </a:solidFill>
                <a:latin typeface="Times New Roman" panose="02020603050405020304" pitchFamily="18" charset="0"/>
                <a:cs typeface="Times New Roman" panose="02020603050405020304" pitchFamily="18" charset="0"/>
                <a:hlinkClick r:id="rId3" tooltip="https://confluence.hse.ru/pages/viewpage.action?pageId=85008710"/>
              </a:rPr>
              <a:t>here</a:t>
            </a:r>
            <a:endParaRPr lang="en-GB" sz="1100"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Can I send the original contract to the CC by courier?</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Yes, but notify the CC member of staff before</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endParaRPr lang="en-GB" sz="1100" dirty="0">
              <a:solidFill>
                <a:schemeClr val="tx1"/>
              </a:solidFill>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b="1" dirty="0">
                <a:solidFill>
                  <a:srgbClr val="E61E3C"/>
                </a:solidFill>
                <a:latin typeface="Times New Roman" panose="02020603050405020304" pitchFamily="18" charset="0"/>
                <a:cs typeface="Times New Roman" panose="02020603050405020304" pitchFamily="18" charset="0"/>
              </a:rPr>
              <a:t>Do I have to add the date to the contract?</a:t>
            </a:r>
            <a:endParaRPr dirty="0">
              <a:latin typeface="Times New Roman" panose="02020603050405020304" pitchFamily="18" charset="0"/>
              <a:cs typeface="Times New Roman" panose="02020603050405020304" pitchFamily="18" charset="0"/>
            </a:endParaRPr>
          </a:p>
          <a:p>
            <a:pPr lvl="0">
              <a:spcBef>
                <a:spcPts val="0"/>
              </a:spcBef>
              <a:spcAft>
                <a:spcPts val="0"/>
              </a:spcAft>
              <a:buClrTx/>
              <a:defRPr/>
            </a:pPr>
            <a:r>
              <a:rPr lang="en-GB" sz="1100" dirty="0">
                <a:solidFill>
                  <a:schemeClr val="tx1"/>
                </a:solidFill>
                <a:latin typeface="Times New Roman" panose="02020603050405020304" pitchFamily="18" charset="0"/>
                <a:cs typeface="Times New Roman" panose="02020603050405020304" pitchFamily="18" charset="0"/>
              </a:rPr>
              <a:t>No, you do not need to. The CC will do it itself</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8" name="TextBox 7"/>
          <p:cNvSpPr txBox="1"/>
          <p:nvPr/>
        </p:nvSpPr>
        <p:spPr bwMode="auto">
          <a:xfrm>
            <a:off x="10515711" y="4835722"/>
            <a:ext cx="284052" cy="307777"/>
          </a:xfrm>
          <a:prstGeom prst="rect">
            <a:avLst/>
          </a:prstGeom>
          <a:noFill/>
        </p:spPr>
        <p:txBody>
          <a:bodyPr wrap="none" rtlCol="0">
            <a:spAutoFit/>
          </a:bodyPr>
          <a:lstStyle/>
          <a:p>
            <a:pPr>
              <a:defRPr/>
            </a:pPr>
            <a:r>
              <a:rPr lang="en-GB"/>
              <a:t>8</a:t>
            </a:r>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TotalTime>
  <Words>2329</Words>
  <Application>Microsoft Office PowerPoint</Application>
  <DocSecurity>0</DocSecurity>
  <PresentationFormat>Произвольный</PresentationFormat>
  <Paragraphs>262</Paragraphs>
  <Slides>14</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14</vt:i4>
      </vt:variant>
    </vt:vector>
  </HeadingPairs>
  <TitlesOfParts>
    <vt:vector size="23" baseType="lpstr">
      <vt:lpstr>Times New Roman</vt:lpstr>
      <vt:lpstr>Open Sans</vt:lpstr>
      <vt:lpstr>HSE Slab</vt:lpstr>
      <vt:lpstr>Arial</vt:lpstr>
      <vt:lpstr>Calibri</vt:lpstr>
      <vt:lpstr>Noto Sans</vt:lpstr>
      <vt:lpstr>Open Sans ExtraBold</vt:lpstr>
      <vt:lpstr>HSE Sans</vt:lpstr>
      <vt:lpstr>Office Theme</vt:lpstr>
      <vt:lpstr>INTERNSHIP PROCESS FOR 2D YEAR MASTER STUDENTS</vt:lpstr>
      <vt:lpstr>Презентация PowerPoint</vt:lpstr>
      <vt:lpstr>CHOOSING THE FORMAT AND PLACE OF THE INTERNSHIP</vt:lpstr>
      <vt:lpstr>Requirements for companies for internship</vt:lpstr>
      <vt:lpstr>I am doing an internship at my current place of work or I have found an internship by myself</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ПРОЦЕСС ПРОХОЖДЕНИЯ ПРАКТИК СТУДЕНТАМИ БАКАЛАВРИАТА И МАГИСТРАТУРЫ ВШБ</dc:title>
  <dc:subject/>
  <dc:creator>Кулагина Анастасия Евгеньевна</dc:creator>
  <cp:keywords/>
  <dc:description/>
  <cp:lastModifiedBy>Ковалева Елена Николаевна</cp:lastModifiedBy>
  <cp:revision>252</cp:revision>
  <dcterms:modified xsi:type="dcterms:W3CDTF">2024-11-08T13:36:18Z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0x010100EB7FC26E312BEA4BBA0194F1B19F355C</vt:lpwstr>
  </property>
</Properties>
</file>