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26_4E83C061.xml" ContentType="application/vnd.ms-powerpoint.comments+xml"/>
  <Override PartName="/ppt/comments/modernComment_129_7B32E399.xml" ContentType="application/vnd.ms-powerpoint.comments+xml"/>
  <Override PartName="/ppt/comments/modernComment_12B_6267E40B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4"/>
  </p:sldMasterIdLst>
  <p:notesMasterIdLst>
    <p:notesMasterId r:id="rId21"/>
  </p:notesMasterIdLst>
  <p:sldIdLst>
    <p:sldId id="310" r:id="rId5"/>
    <p:sldId id="294" r:id="rId6"/>
    <p:sldId id="292" r:id="rId7"/>
    <p:sldId id="295" r:id="rId8"/>
    <p:sldId id="297" r:id="rId9"/>
    <p:sldId id="298" r:id="rId10"/>
    <p:sldId id="299" r:id="rId11"/>
    <p:sldId id="300" r:id="rId12"/>
    <p:sldId id="302" r:id="rId13"/>
    <p:sldId id="303" r:id="rId14"/>
    <p:sldId id="304" r:id="rId15"/>
    <p:sldId id="305" r:id="rId16"/>
    <p:sldId id="306" r:id="rId17"/>
    <p:sldId id="308" r:id="rId18"/>
    <p:sldId id="309" r:id="rId19"/>
    <p:sldId id="267" r:id="rId20"/>
  </p:sldIdLst>
  <p:sldSz cx="10799763" cy="5143500"/>
  <p:notesSz cx="6797675" cy="9926638"/>
  <p:embeddedFontLst>
    <p:embeddedFont>
      <p:font typeface="Open Sans ExtraBold" panose="020B0604020202020204" charset="0"/>
      <p:bold r:id="rId22"/>
      <p:italic r:id="rId23"/>
      <p:boldItalic r:id="rId24"/>
    </p:embeddedFont>
    <p:embeddedFont>
      <p:font typeface="Montserrat" panose="020B0604020202020204" charset="-52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Open Sans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59" userDrawn="1">
          <p15:clr>
            <a:srgbClr val="A4A3A4"/>
          </p15:clr>
        </p15:guide>
        <p15:guide id="2" pos="315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234F0E-C0F6-031A-9C19-EDFFCC74B835}" name="Elizaveta Zariczkaya" initials="EZ" userId="bc0cfa185dc02c84" providerId="Windows Live"/>
  <p188:author id="{B514558A-A237-E2A2-33BC-9C40E8EA260F}" name="L" initials="LL" userId="S::L326@WseSouo.onmicrosoft.com::a54850be-9f8c-4df9-b9dc-4a99786905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5B59"/>
    <a:srgbClr val="102D69"/>
    <a:srgbClr val="E6E6E6"/>
    <a:srgbClr val="DADCE6"/>
    <a:srgbClr val="434761"/>
    <a:srgbClr val="C01646"/>
    <a:srgbClr val="ADB1C7"/>
    <a:srgbClr val="091939"/>
    <a:srgbClr val="F9E7EC"/>
    <a:srgbClr val="F9C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93" autoAdjust="0"/>
    <p:restoredTop sz="94582" autoAdjust="0"/>
  </p:normalViewPr>
  <p:slideViewPr>
    <p:cSldViewPr snapToGrid="0">
      <p:cViewPr varScale="1">
        <p:scale>
          <a:sx n="124" d="100"/>
          <a:sy n="124" d="100"/>
        </p:scale>
        <p:origin x="90" y="300"/>
      </p:cViewPr>
      <p:guideLst>
        <p:guide orient="horz" pos="2459"/>
        <p:guide pos="31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/Relationships>
</file>

<file path=ppt/comments/modernComment_126_4E83C06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E8D15A4-27B5-0941-BD30-553787757D21}" authorId="{B7234F0E-C0F6-031A-9C19-EDFFCC74B835}" status="resolved" created="2023-10-31T18:43:41.338" complete="100000">
    <pc:sldMkLst xmlns:pc="http://schemas.microsoft.com/office/powerpoint/2013/main/command">
      <pc:docMk/>
      <pc:sldMk cId="1317257313" sldId="294"/>
    </pc:sldMkLst>
    <p188:txBody>
      <a:bodyPr/>
      <a:lstStyle/>
      <a:p>
        <a:r>
          <a:rPr lang="ru-RU"/>
          <a:t>Вот тут поправила</a:t>
        </a:r>
      </a:p>
    </p188:txBody>
  </p188:cm>
</p188:cmLst>
</file>

<file path=ppt/comments/modernComment_129_7B32E39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A59D527-E098-FA48-B9EF-8311A62F24FF}" authorId="{B7234F0E-C0F6-031A-9C19-EDFFCC74B835}" status="resolved" created="2023-10-31T18:45:03.005" complete="100000">
    <pc:sldMkLst xmlns:pc="http://schemas.microsoft.com/office/powerpoint/2013/main/command">
      <pc:docMk/>
      <pc:sldMk cId="2066932633" sldId="297"/>
    </pc:sldMkLst>
    <p188:txBody>
      <a:bodyPr/>
      <a:lstStyle/>
      <a:p>
        <a:r>
          <a:rPr lang="ru-RU"/>
          <a:t>Здесь поправила</a:t>
        </a:r>
      </a:p>
    </p188:txBody>
  </p188:cm>
</p188:cmLst>
</file>

<file path=ppt/comments/modernComment_12B_6267E40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FB8C3DB-C132-CE40-B7A0-C74DDE7A3476}" authorId="{B7234F0E-C0F6-031A-9C19-EDFFCC74B835}" created="2023-10-31T18:54:31.782">
    <pc:sldMkLst xmlns:pc="http://schemas.microsoft.com/office/powerpoint/2013/main/command">
      <pc:docMk/>
      <pc:sldMk cId="1650975755" sldId="299"/>
    </pc:sldMkLst>
    <p188:txBody>
      <a:bodyPr/>
      <a:lstStyle/>
      <a:p>
        <a:r>
          <a:rPr lang="ru-RU"/>
          <a:t>Здесь добавила шаг еще один
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744538"/>
            <a:ext cx="781367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f58ceebed_2_8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9f58ceebed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5888" y="1241425"/>
            <a:ext cx="7029451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9126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f58ceebed_2_8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9f58ceebed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5888" y="1241425"/>
            <a:ext cx="7029451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6527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9f58ceebed_2_33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g9f58ceebed_2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5888" y="1241425"/>
            <a:ext cx="7029451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767665" y="2348803"/>
            <a:ext cx="5264431" cy="391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2500" b="1" i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665705" y="2300288"/>
            <a:ext cx="9468353" cy="115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 sz="1100" b="1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ftr" idx="11"/>
          </p:nvPr>
        </p:nvSpPr>
        <p:spPr>
          <a:xfrm>
            <a:off x="3671920" y="4783456"/>
            <a:ext cx="3455924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dt" idx="10"/>
          </p:nvPr>
        </p:nvSpPr>
        <p:spPr>
          <a:xfrm>
            <a:off x="539988" y="4783456"/>
            <a:ext cx="2483945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10038870" y="4673241"/>
            <a:ext cx="111372" cy="134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marR="0" lvl="0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25400" marR="0" lvl="1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5400" marR="0" lvl="2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5400" marR="0" lvl="3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5400" marR="0" lvl="4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400" marR="0" lvl="5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5400" marR="0" lvl="6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25400" marR="0" lvl="7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25400" marR="0" lvl="8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ftr" idx="11"/>
          </p:nvPr>
        </p:nvSpPr>
        <p:spPr>
          <a:xfrm>
            <a:off x="3671920" y="4783456"/>
            <a:ext cx="3455924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dt" idx="10"/>
          </p:nvPr>
        </p:nvSpPr>
        <p:spPr>
          <a:xfrm>
            <a:off x="539988" y="4783456"/>
            <a:ext cx="2483945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10038870" y="4673241"/>
            <a:ext cx="111372" cy="134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marR="0" lvl="0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25400" marR="0" lvl="1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5400" marR="0" lvl="2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5400" marR="0" lvl="3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5400" marR="0" lvl="4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400" marR="0" lvl="5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5400" marR="0" lvl="6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25400" marR="0" lvl="7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25400" marR="0" lvl="8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ctrTitle"/>
          </p:nvPr>
        </p:nvSpPr>
        <p:spPr>
          <a:xfrm>
            <a:off x="809982" y="1594486"/>
            <a:ext cx="9179799" cy="1080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ubTitle" idx="1"/>
          </p:nvPr>
        </p:nvSpPr>
        <p:spPr>
          <a:xfrm>
            <a:off x="1619965" y="2880361"/>
            <a:ext cx="7559834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ftr" idx="11"/>
          </p:nvPr>
        </p:nvSpPr>
        <p:spPr>
          <a:xfrm>
            <a:off x="3671920" y="4783456"/>
            <a:ext cx="3455924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539988" y="4783456"/>
            <a:ext cx="2483945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10038870" y="4673241"/>
            <a:ext cx="111372" cy="134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marR="0" lvl="0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25400" marR="0" lvl="1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5400" marR="0" lvl="2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5400" marR="0" lvl="3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5400" marR="0" lvl="4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400" marR="0" lvl="5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5400" marR="0" lvl="6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25400" marR="0" lvl="7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25400" marR="0" lvl="8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/>
          <p:nvPr/>
        </p:nvSpPr>
        <p:spPr>
          <a:xfrm>
            <a:off x="674985" y="4636294"/>
            <a:ext cx="2573381" cy="0"/>
          </a:xfrm>
          <a:custGeom>
            <a:avLst/>
            <a:gdLst/>
            <a:ahLst/>
            <a:cxnLst/>
            <a:rect l="l" t="t" r="r" b="b"/>
            <a:pathLst>
              <a:path w="3873500" h="120000" extrusionOk="0">
                <a:moveTo>
                  <a:pt x="0" y="0"/>
                </a:moveTo>
                <a:lnTo>
                  <a:pt x="3873500" y="0"/>
                </a:lnTo>
              </a:path>
            </a:pathLst>
          </a:custGeom>
          <a:noFill/>
          <a:ln w="12700" cap="flat" cmpd="sng">
            <a:solidFill>
              <a:srgbClr val="102D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8"/>
          <p:cNvSpPr/>
          <p:nvPr/>
        </p:nvSpPr>
        <p:spPr>
          <a:xfrm>
            <a:off x="1" y="564357"/>
            <a:ext cx="438740" cy="542925"/>
          </a:xfrm>
          <a:custGeom>
            <a:avLst/>
            <a:gdLst/>
            <a:ahLst/>
            <a:cxnLst/>
            <a:rect l="l" t="t" r="r" b="b"/>
            <a:pathLst>
              <a:path w="660400" h="965200" extrusionOk="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B2F0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2767665" y="2348803"/>
            <a:ext cx="5264431" cy="391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2500" b="1" i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539988" y="1183005"/>
            <a:ext cx="4697897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2"/>
          </p:nvPr>
        </p:nvSpPr>
        <p:spPr>
          <a:xfrm>
            <a:off x="5561878" y="1183005"/>
            <a:ext cx="4697897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ftr" idx="11"/>
          </p:nvPr>
        </p:nvSpPr>
        <p:spPr>
          <a:xfrm>
            <a:off x="3671920" y="4783456"/>
            <a:ext cx="3455924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539988" y="4783456"/>
            <a:ext cx="2483945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10038870" y="4673241"/>
            <a:ext cx="111372" cy="134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marR="0" lvl="0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25400" marR="0" lvl="1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5400" marR="0" lvl="2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5400" marR="0" lvl="3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5400" marR="0" lvl="4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400" marR="0" lvl="5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5400" marR="0" lvl="6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25400" marR="0" lvl="7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25400" marR="0" lvl="8" indent="0" algn="l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674985" y="4636294"/>
            <a:ext cx="2573381" cy="0"/>
          </a:xfrm>
          <a:custGeom>
            <a:avLst/>
            <a:gdLst/>
            <a:ahLst/>
            <a:cxnLst/>
            <a:rect l="l" t="t" r="r" b="b"/>
            <a:pathLst>
              <a:path w="3873500" h="120000" extrusionOk="0">
                <a:moveTo>
                  <a:pt x="0" y="0"/>
                </a:moveTo>
                <a:lnTo>
                  <a:pt x="3873500" y="0"/>
                </a:lnTo>
              </a:path>
            </a:pathLst>
          </a:custGeom>
          <a:noFill/>
          <a:ln w="12700" cap="flat" cmpd="sng">
            <a:solidFill>
              <a:srgbClr val="102D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2767665" y="2348803"/>
            <a:ext cx="5264431" cy="391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2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665705" y="2300288"/>
            <a:ext cx="9468353" cy="115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1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671920" y="4783456"/>
            <a:ext cx="3455924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539988" y="4783456"/>
            <a:ext cx="2483945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10038870" y="4673241"/>
            <a:ext cx="111372" cy="134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2540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540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540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540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40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540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2540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2540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>
                <a:solidFill>
                  <a:srgbClr val="102D6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gsbinternship2025mg" TargetMode="External"/><Relationship Id="rId2" Type="http://schemas.openxmlformats.org/officeDocument/2006/relationships/hyperlink" Target="mailto:enkovaleva@hse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mailto:careers@hse.ru" TargetMode="Externa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isk.yandex.ru/i/D2GKVMK1zKuEh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careers@hse.r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GoV85Ioco6peJA" TargetMode="External"/><Relationship Id="rId2" Type="http://schemas.openxmlformats.org/officeDocument/2006/relationships/hyperlink" Target="https://disk.yandex.ru/i/rMuy7qdysiA9d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careers@hse.ru" TargetMode="External"/><Relationship Id="rId3" Type="http://schemas.openxmlformats.org/officeDocument/2006/relationships/hyperlink" Target="https://vk.com/careercentre_gsb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t.me/GSBCareersAlumni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sb.hse.ru/careercentre/polls/810432209.html" TargetMode="External"/><Relationship Id="rId2" Type="http://schemas.openxmlformats.org/officeDocument/2006/relationships/hyperlink" Target="https://t.me/gsbinternship2025mg" TargetMode="External"/><Relationship Id="rId1" Type="http://schemas.openxmlformats.org/officeDocument/2006/relationships/slideLayout" Target="../slideLayouts/slideLayout2.xml"/><Relationship Id="rId4" Type="http://schemas.microsoft.com/office/2018/10/relationships/comments" Target="../comments/modernComment_126_4E83C0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sb.hse.ru/careercentre/polls/810432209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.me/gsbinternship2025m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areers@hse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sb.hse.ru/careercentre/polls/810432209.html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microsoft.com/office/2018/10/relationships/comments" Target="../comments/modernComment_129_7B32E39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s638znrkpItMUA" TargetMode="External"/><Relationship Id="rId2" Type="http://schemas.openxmlformats.org/officeDocument/2006/relationships/hyperlink" Target="https://gsb.hse.ru/careercentre/polls/810432209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sk.yandex.ru/i/Hz_rrEdNvBs1Aw" TargetMode="External"/><Relationship Id="rId4" Type="http://schemas.openxmlformats.org/officeDocument/2006/relationships/hyperlink" Target="https://disk.yandex.ru/i/d3B4Ds7-f2Hzu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t.me/gsbinternship2025mg" TargetMode="External"/><Relationship Id="rId1" Type="http://schemas.openxmlformats.org/officeDocument/2006/relationships/slideLayout" Target="../slideLayouts/slideLayout2.xml"/><Relationship Id="rId4" Type="http://schemas.microsoft.com/office/2018/10/relationships/comments" Target="../comments/modernComment_12B_6267E40B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xOmCV9U0N-KUcakT_XB0iOVvI0nIq-5M/edit" TargetMode="External"/><Relationship Id="rId2" Type="http://schemas.openxmlformats.org/officeDocument/2006/relationships/hyperlink" Target="https://disk.yandex.ru/i/s638znrkpItMU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ive.google.com/file/d/1zCCr3BdO0eZ8vKdoIng2O4v-t6aifT0e/view" TargetMode="External"/><Relationship Id="rId4" Type="http://schemas.openxmlformats.org/officeDocument/2006/relationships/hyperlink" Target="https://drive.google.com/file/d/1edvitDNZyoR3udqlPnlIz5HJU1aWnkQE/view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t.me/gsbinternship2025m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DADCE6"/>
            </a:gs>
            <a:gs pos="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2">
            <a:extLst>
              <a:ext uri="{FF2B5EF4-FFF2-40B4-BE49-F238E27FC236}">
                <a16:creationId xmlns:a16="http://schemas.microsoft.com/office/drawing/2014/main" id="{CA26FCA7-5CAC-EDA5-1676-C0203753DB8D}"/>
              </a:ext>
            </a:extLst>
          </p:cNvPr>
          <p:cNvSpPr/>
          <p:nvPr/>
        </p:nvSpPr>
        <p:spPr>
          <a:xfrm>
            <a:off x="7964799" y="1852204"/>
            <a:ext cx="1755363" cy="2895543"/>
          </a:xfrm>
          <a:prstGeom prst="roundRect">
            <a:avLst>
              <a:gd name="adj" fmla="val 6455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9" name="Скругленный прямоугольник 2">
            <a:extLst>
              <a:ext uri="{FF2B5EF4-FFF2-40B4-BE49-F238E27FC236}">
                <a16:creationId xmlns:a16="http://schemas.microsoft.com/office/drawing/2014/main" id="{D4C1F56F-5B1C-AF6B-328B-6177DCAD514F}"/>
              </a:ext>
            </a:extLst>
          </p:cNvPr>
          <p:cNvSpPr/>
          <p:nvPr/>
        </p:nvSpPr>
        <p:spPr>
          <a:xfrm>
            <a:off x="5148709" y="405371"/>
            <a:ext cx="2412102" cy="3618153"/>
          </a:xfrm>
          <a:prstGeom prst="roundRect">
            <a:avLst>
              <a:gd name="adj" fmla="val 6455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4" name="Google Shape;104;p20">
            <a:extLst>
              <a:ext uri="{FF2B5EF4-FFF2-40B4-BE49-F238E27FC236}">
                <a16:creationId xmlns:a16="http://schemas.microsoft.com/office/drawing/2014/main" id="{B6CE46B5-7E0F-BF09-B4F1-E6990C66A7C1}"/>
              </a:ext>
            </a:extLst>
          </p:cNvPr>
          <p:cNvSpPr txBox="1">
            <a:spLocks/>
          </p:cNvSpPr>
          <p:nvPr/>
        </p:nvSpPr>
        <p:spPr>
          <a:xfrm>
            <a:off x="325595" y="1063887"/>
            <a:ext cx="4269652" cy="142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2400" b="0" dirty="0">
                <a:solidFill>
                  <a:srgbClr val="C01646"/>
                </a:solidFill>
                <a:latin typeface="HSE Sans Black" panose="02000000000000000000" pitchFamily="50" charset="0"/>
                <a:ea typeface="Open Sans ExtraBold" panose="020B0604020202020204" charset="0"/>
                <a:cs typeface="Open Sans ExtraBold" panose="020B0604020202020204" charset="0"/>
              </a:rPr>
              <a:t>ПРОЦЕСС ПРОХОЖДЕНИЯ ПРАКТИКИ СТУДЕНТАМИ 2 КУРСА МАГИСТРАТУРЫ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B04201-4AF7-FE78-97DA-F4AE5AD1B28F}"/>
              </a:ext>
            </a:extLst>
          </p:cNvPr>
          <p:cNvSpPr txBox="1"/>
          <p:nvPr/>
        </p:nvSpPr>
        <p:spPr>
          <a:xfrm>
            <a:off x="247973" y="3782453"/>
            <a:ext cx="4090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ru-RU" sz="1600" dirty="0">
                <a:solidFill>
                  <a:srgbClr val="102D69"/>
                </a:solidFill>
                <a:latin typeface="HSE Sans" panose="02000000000000000000" pitchFamily="50" charset="-52"/>
              </a:rPr>
              <a:t>Центр карьеры</a:t>
            </a:r>
          </a:p>
          <a:p>
            <a:pPr marL="12700"/>
            <a:r>
              <a:rPr lang="ru-RU" sz="1600" dirty="0">
                <a:solidFill>
                  <a:srgbClr val="102D69"/>
                </a:solidFill>
                <a:latin typeface="HSE Sans" panose="02000000000000000000" pitchFamily="50" charset="-52"/>
              </a:rPr>
              <a:t>Высшей школы бизнеса</a:t>
            </a:r>
            <a:r>
              <a:rPr lang="en-US" sz="1600" dirty="0">
                <a:solidFill>
                  <a:srgbClr val="102D69"/>
                </a:solidFill>
                <a:latin typeface="HSE Sans" panose="02000000000000000000" pitchFamily="50" charset="-52"/>
              </a:rPr>
              <a:t> </a:t>
            </a:r>
            <a:r>
              <a:rPr lang="ru-RU" sz="1600" dirty="0">
                <a:solidFill>
                  <a:srgbClr val="102D69"/>
                </a:solidFill>
                <a:latin typeface="HSE Sans" panose="02000000000000000000" pitchFamily="50" charset="-52"/>
              </a:rPr>
              <a:t>«НИУ ВШЭ»</a:t>
            </a:r>
            <a:endParaRPr lang="en-US" sz="1600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marL="12700"/>
            <a:endParaRPr lang="ru-RU" sz="16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marL="12700"/>
            <a:r>
              <a:rPr lang="ru-RU" sz="1600" b="1" dirty="0" smtClean="0">
                <a:solidFill>
                  <a:srgbClr val="102D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1600" b="1" dirty="0">
              <a:solidFill>
                <a:srgbClr val="102D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 выглядит как текст, Шрифт, логотип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CC100F75-E79C-BD7B-D58C-D5D49A4D9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371" y="198720"/>
            <a:ext cx="2412102" cy="120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13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DADCE6"/>
            </a:gs>
            <a:gs pos="9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04;p20">
            <a:extLst>
              <a:ext uri="{FF2B5EF4-FFF2-40B4-BE49-F238E27FC236}">
                <a16:creationId xmlns:a16="http://schemas.microsoft.com/office/drawing/2014/main" id="{0713D908-1F87-A05C-F3A6-176161FCBEA8}"/>
              </a:ext>
            </a:extLst>
          </p:cNvPr>
          <p:cNvSpPr txBox="1">
            <a:spLocks/>
          </p:cNvSpPr>
          <p:nvPr/>
        </p:nvSpPr>
        <p:spPr>
          <a:xfrm>
            <a:off x="333345" y="335468"/>
            <a:ext cx="4130520" cy="74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2400" b="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КОНТАКТЫ ДЛЯ СВЯЗИ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1F65D44-1245-F3ED-EE8F-C615E117F3AE}"/>
              </a:ext>
            </a:extLst>
          </p:cNvPr>
          <p:cNvSpPr txBox="1"/>
          <p:nvPr/>
        </p:nvSpPr>
        <p:spPr>
          <a:xfrm>
            <a:off x="243840" y="4008031"/>
            <a:ext cx="20940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Елена Ковалева</a:t>
            </a:r>
          </a:p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Почта: </a:t>
            </a:r>
            <a:r>
              <a:rPr lang="ru-RU" sz="1200" b="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enkovaleva@hse.ru</a:t>
            </a:r>
            <a:endParaRPr lang="ru-RU" sz="1200" b="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Вопросы по договорам </a:t>
            </a:r>
            <a:endParaRPr 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и письмам оферта/акцепт</a:t>
            </a:r>
          </a:p>
        </p:txBody>
      </p:sp>
      <p:sp>
        <p:nvSpPr>
          <p:cNvPr id="43" name="Google Shape;103;p20">
            <a:extLst>
              <a:ext uri="{FF2B5EF4-FFF2-40B4-BE49-F238E27FC236}">
                <a16:creationId xmlns:a16="http://schemas.microsoft.com/office/drawing/2014/main" id="{792A0AE0-1C8A-2378-9D6D-E5170D260D9A}"/>
              </a:ext>
            </a:extLst>
          </p:cNvPr>
          <p:cNvSpPr/>
          <p:nvPr/>
        </p:nvSpPr>
        <p:spPr>
          <a:xfrm>
            <a:off x="0" y="324108"/>
            <a:ext cx="243840" cy="387092"/>
          </a:xfrm>
          <a:custGeom>
            <a:avLst/>
            <a:gdLst/>
            <a:ahLst/>
            <a:cxnLst/>
            <a:rect l="l" t="t" r="r" b="b"/>
            <a:pathLst>
              <a:path w="660400" h="965200" extrusionOk="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016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000">
              <a:solidFill>
                <a:srgbClr val="C0164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6" name="Google Shape;104;p20">
            <a:extLst>
              <a:ext uri="{FF2B5EF4-FFF2-40B4-BE49-F238E27FC236}">
                <a16:creationId xmlns:a16="http://schemas.microsoft.com/office/drawing/2014/main" id="{EF5DA0F5-19BF-4C94-C6A8-ABC214600196}"/>
              </a:ext>
            </a:extLst>
          </p:cNvPr>
          <p:cNvSpPr txBox="1">
            <a:spLocks/>
          </p:cNvSpPr>
          <p:nvPr/>
        </p:nvSpPr>
        <p:spPr>
          <a:xfrm>
            <a:off x="6120635" y="323341"/>
            <a:ext cx="5253794" cy="4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40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Убедительная просьба: </a:t>
            </a:r>
            <a:endParaRPr lang="en-US" sz="1400" dirty="0">
              <a:solidFill>
                <a:srgbClr val="C01646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прежде чем написать свой вопрос, </a:t>
            </a:r>
            <a:endParaRPr lang="en-US" sz="14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посмотрите раздел Q&amp;A. </a:t>
            </a:r>
            <a:endParaRPr lang="en-US" sz="14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Скорее всего, на него уже ответили</a:t>
            </a:r>
            <a:endParaRPr lang="ru-RU" sz="12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grpSp>
        <p:nvGrpSpPr>
          <p:cNvPr id="2" name="Google Shape;10259;p94">
            <a:extLst>
              <a:ext uri="{FF2B5EF4-FFF2-40B4-BE49-F238E27FC236}">
                <a16:creationId xmlns:a16="http://schemas.microsoft.com/office/drawing/2014/main" id="{398D68D4-8485-48FA-6069-804F33B37262}"/>
              </a:ext>
            </a:extLst>
          </p:cNvPr>
          <p:cNvGrpSpPr/>
          <p:nvPr/>
        </p:nvGrpSpPr>
        <p:grpSpPr>
          <a:xfrm>
            <a:off x="9057374" y="983826"/>
            <a:ext cx="209053" cy="207552"/>
            <a:chOff x="1408777" y="3680964"/>
            <a:chExt cx="357718" cy="355151"/>
          </a:xfrm>
          <a:solidFill>
            <a:srgbClr val="C01646"/>
          </a:solidFill>
        </p:grpSpPr>
        <p:sp>
          <p:nvSpPr>
            <p:cNvPr id="3" name="Google Shape;10260;p94">
              <a:extLst>
                <a:ext uri="{FF2B5EF4-FFF2-40B4-BE49-F238E27FC236}">
                  <a16:creationId xmlns:a16="http://schemas.microsoft.com/office/drawing/2014/main" id="{CF1F26DF-24C0-B912-67A3-57B5D63D0F11}"/>
                </a:ext>
              </a:extLst>
            </p:cNvPr>
            <p:cNvSpPr/>
            <p:nvPr/>
          </p:nvSpPr>
          <p:spPr>
            <a:xfrm>
              <a:off x="1510488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41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63" y="262"/>
                    <a:pt x="763" y="167"/>
                  </a:cubicBezTo>
                  <a:cubicBezTo>
                    <a:pt x="763" y="84"/>
                    <a:pt x="679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Google Shape;10261;p94">
              <a:extLst>
                <a:ext uri="{FF2B5EF4-FFF2-40B4-BE49-F238E27FC236}">
                  <a16:creationId xmlns:a16="http://schemas.microsoft.com/office/drawing/2014/main" id="{1E5833B0-1E13-937B-A63E-6DCFBF624401}"/>
                </a:ext>
              </a:extLst>
            </p:cNvPr>
            <p:cNvSpPr/>
            <p:nvPr/>
          </p:nvSpPr>
          <p:spPr>
            <a:xfrm>
              <a:off x="1627315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29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51" y="262"/>
                    <a:pt x="751" y="167"/>
                  </a:cubicBezTo>
                  <a:cubicBezTo>
                    <a:pt x="751" y="84"/>
                    <a:pt x="679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Google Shape;10262;p94">
              <a:extLst>
                <a:ext uri="{FF2B5EF4-FFF2-40B4-BE49-F238E27FC236}">
                  <a16:creationId xmlns:a16="http://schemas.microsoft.com/office/drawing/2014/main" id="{A0DB735E-360B-299F-BCDB-BEAC182346F6}"/>
                </a:ext>
              </a:extLst>
            </p:cNvPr>
            <p:cNvSpPr/>
            <p:nvPr/>
          </p:nvSpPr>
          <p:spPr>
            <a:xfrm>
              <a:off x="1525603" y="3908807"/>
              <a:ext cx="123305" cy="33152"/>
            </a:xfrm>
            <a:custGeom>
              <a:avLst/>
              <a:gdLst/>
              <a:ahLst/>
              <a:cxnLst/>
              <a:rect l="l" t="t" r="r" b="b"/>
              <a:pathLst>
                <a:path w="3883" h="1044" extrusionOk="0">
                  <a:moveTo>
                    <a:pt x="3714" y="0"/>
                  </a:moveTo>
                  <a:cubicBezTo>
                    <a:pt x="3669" y="0"/>
                    <a:pt x="3622" y="18"/>
                    <a:pt x="3585" y="55"/>
                  </a:cubicBezTo>
                  <a:cubicBezTo>
                    <a:pt x="3215" y="460"/>
                    <a:pt x="2596" y="710"/>
                    <a:pt x="1953" y="710"/>
                  </a:cubicBezTo>
                  <a:cubicBezTo>
                    <a:pt x="1299" y="710"/>
                    <a:pt x="679" y="472"/>
                    <a:pt x="310" y="55"/>
                  </a:cubicBezTo>
                  <a:cubicBezTo>
                    <a:pt x="278" y="23"/>
                    <a:pt x="231" y="4"/>
                    <a:pt x="183" y="4"/>
                  </a:cubicBezTo>
                  <a:cubicBezTo>
                    <a:pt x="144" y="4"/>
                    <a:pt x="104" y="17"/>
                    <a:pt x="72" y="43"/>
                  </a:cubicBezTo>
                  <a:cubicBezTo>
                    <a:pt x="13" y="103"/>
                    <a:pt x="1" y="210"/>
                    <a:pt x="60" y="282"/>
                  </a:cubicBezTo>
                  <a:cubicBezTo>
                    <a:pt x="489" y="758"/>
                    <a:pt x="1191" y="1044"/>
                    <a:pt x="1930" y="1044"/>
                  </a:cubicBezTo>
                  <a:cubicBezTo>
                    <a:pt x="2680" y="1044"/>
                    <a:pt x="3370" y="758"/>
                    <a:pt x="3811" y="282"/>
                  </a:cubicBezTo>
                  <a:cubicBezTo>
                    <a:pt x="3882" y="210"/>
                    <a:pt x="3882" y="103"/>
                    <a:pt x="3823" y="43"/>
                  </a:cubicBezTo>
                  <a:cubicBezTo>
                    <a:pt x="3794" y="15"/>
                    <a:pt x="3755" y="0"/>
                    <a:pt x="37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10263;p94">
              <a:extLst>
                <a:ext uri="{FF2B5EF4-FFF2-40B4-BE49-F238E27FC236}">
                  <a16:creationId xmlns:a16="http://schemas.microsoft.com/office/drawing/2014/main" id="{D0C03318-5D3E-8042-9D0E-4220753E1ED9}"/>
                </a:ext>
              </a:extLst>
            </p:cNvPr>
            <p:cNvSpPr/>
            <p:nvPr/>
          </p:nvSpPr>
          <p:spPr>
            <a:xfrm>
              <a:off x="1408777" y="3680964"/>
              <a:ext cx="298338" cy="296528"/>
            </a:xfrm>
            <a:custGeom>
              <a:avLst/>
              <a:gdLst/>
              <a:ahLst/>
              <a:cxnLst/>
              <a:rect l="l" t="t" r="r" b="b"/>
              <a:pathLst>
                <a:path w="9395" h="9338" extrusionOk="0">
                  <a:moveTo>
                    <a:pt x="5655" y="0"/>
                  </a:moveTo>
                  <a:cubicBezTo>
                    <a:pt x="5592" y="0"/>
                    <a:pt x="5529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7" y="2646"/>
                    <a:pt x="96" y="3992"/>
                    <a:pt x="48" y="5421"/>
                  </a:cubicBezTo>
                  <a:cubicBezTo>
                    <a:pt x="1" y="6849"/>
                    <a:pt x="489" y="8219"/>
                    <a:pt x="1429" y="9278"/>
                  </a:cubicBezTo>
                  <a:cubicBezTo>
                    <a:pt x="1465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54" y="325"/>
                  </a:cubicBezTo>
                  <a:cubicBezTo>
                    <a:pt x="5500" y="323"/>
                    <a:pt x="5547" y="323"/>
                    <a:pt x="5594" y="323"/>
                  </a:cubicBezTo>
                  <a:cubicBezTo>
                    <a:pt x="6878" y="323"/>
                    <a:pt x="8120" y="796"/>
                    <a:pt x="9085" y="1634"/>
                  </a:cubicBezTo>
                  <a:cubicBezTo>
                    <a:pt x="9119" y="1663"/>
                    <a:pt x="9162" y="1678"/>
                    <a:pt x="9203" y="1678"/>
                  </a:cubicBezTo>
                  <a:cubicBezTo>
                    <a:pt x="9248" y="1678"/>
                    <a:pt x="9292" y="1660"/>
                    <a:pt x="9323" y="1623"/>
                  </a:cubicBezTo>
                  <a:cubicBezTo>
                    <a:pt x="9395" y="1551"/>
                    <a:pt x="9395" y="1444"/>
                    <a:pt x="9323" y="1384"/>
                  </a:cubicBezTo>
                  <a:cubicBezTo>
                    <a:pt x="8300" y="486"/>
                    <a:pt x="7004" y="0"/>
                    <a:pt x="5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10264;p94">
              <a:extLst>
                <a:ext uri="{FF2B5EF4-FFF2-40B4-BE49-F238E27FC236}">
                  <a16:creationId xmlns:a16="http://schemas.microsoft.com/office/drawing/2014/main" id="{67EB8581-DCAF-9B9A-D7B9-4FC2B2DD5EB1}"/>
                </a:ext>
              </a:extLst>
            </p:cNvPr>
            <p:cNvSpPr/>
            <p:nvPr/>
          </p:nvSpPr>
          <p:spPr>
            <a:xfrm>
              <a:off x="1468506" y="3739078"/>
              <a:ext cx="297989" cy="297037"/>
            </a:xfrm>
            <a:custGeom>
              <a:avLst/>
              <a:gdLst/>
              <a:ahLst/>
              <a:cxnLst/>
              <a:rect l="l" t="t" r="r" b="b"/>
              <a:pathLst>
                <a:path w="9384" h="9354" extrusionOk="0">
                  <a:moveTo>
                    <a:pt x="7834" y="1"/>
                  </a:moveTo>
                  <a:cubicBezTo>
                    <a:pt x="7795" y="1"/>
                    <a:pt x="7754" y="15"/>
                    <a:pt x="7716" y="43"/>
                  </a:cubicBezTo>
                  <a:cubicBezTo>
                    <a:pt x="7645" y="102"/>
                    <a:pt x="7645" y="209"/>
                    <a:pt x="7704" y="281"/>
                  </a:cubicBezTo>
                  <a:cubicBezTo>
                    <a:pt x="8585" y="1281"/>
                    <a:pt x="9062" y="2579"/>
                    <a:pt x="9014" y="3912"/>
                  </a:cubicBezTo>
                  <a:cubicBezTo>
                    <a:pt x="8966" y="5257"/>
                    <a:pt x="8431" y="6520"/>
                    <a:pt x="7478" y="7472"/>
                  </a:cubicBezTo>
                  <a:cubicBezTo>
                    <a:pt x="6526" y="8425"/>
                    <a:pt x="5263" y="8972"/>
                    <a:pt x="3918" y="9008"/>
                  </a:cubicBezTo>
                  <a:cubicBezTo>
                    <a:pt x="3870" y="9009"/>
                    <a:pt x="3823" y="9010"/>
                    <a:pt x="3775" y="9010"/>
                  </a:cubicBezTo>
                  <a:cubicBezTo>
                    <a:pt x="2492" y="9010"/>
                    <a:pt x="1251" y="8548"/>
                    <a:pt x="299" y="7698"/>
                  </a:cubicBezTo>
                  <a:cubicBezTo>
                    <a:pt x="259" y="7670"/>
                    <a:pt x="216" y="7655"/>
                    <a:pt x="175" y="7655"/>
                  </a:cubicBezTo>
                  <a:cubicBezTo>
                    <a:pt x="130" y="7655"/>
                    <a:pt x="86" y="7673"/>
                    <a:pt x="49" y="7710"/>
                  </a:cubicBezTo>
                  <a:cubicBezTo>
                    <a:pt x="1" y="7782"/>
                    <a:pt x="1" y="7889"/>
                    <a:pt x="72" y="7948"/>
                  </a:cubicBezTo>
                  <a:cubicBezTo>
                    <a:pt x="1096" y="8853"/>
                    <a:pt x="2394" y="9353"/>
                    <a:pt x="3763" y="9353"/>
                  </a:cubicBezTo>
                  <a:lnTo>
                    <a:pt x="3930" y="9353"/>
                  </a:lnTo>
                  <a:cubicBezTo>
                    <a:pt x="5359" y="9306"/>
                    <a:pt x="6692" y="8722"/>
                    <a:pt x="7704" y="7710"/>
                  </a:cubicBezTo>
                  <a:cubicBezTo>
                    <a:pt x="8716" y="6698"/>
                    <a:pt x="9300" y="5365"/>
                    <a:pt x="9347" y="3936"/>
                  </a:cubicBezTo>
                  <a:cubicBezTo>
                    <a:pt x="9383" y="2507"/>
                    <a:pt x="8895" y="1126"/>
                    <a:pt x="7954" y="66"/>
                  </a:cubicBezTo>
                  <a:cubicBezTo>
                    <a:pt x="7922" y="21"/>
                    <a:pt x="7879" y="1"/>
                    <a:pt x="7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Скругленный прямоугольник 2">
            <a:extLst>
              <a:ext uri="{FF2B5EF4-FFF2-40B4-BE49-F238E27FC236}">
                <a16:creationId xmlns:a16="http://schemas.microsoft.com/office/drawing/2014/main" id="{7ED6ACEC-9FAB-B76C-6B1F-7799B18C0643}"/>
              </a:ext>
            </a:extLst>
          </p:cNvPr>
          <p:cNvSpPr/>
          <p:nvPr/>
        </p:nvSpPr>
        <p:spPr>
          <a:xfrm>
            <a:off x="6120635" y="1454650"/>
            <a:ext cx="4309039" cy="3292556"/>
          </a:xfrm>
          <a:prstGeom prst="roundRect">
            <a:avLst>
              <a:gd name="adj" fmla="val 6455"/>
            </a:avLst>
          </a:prstGeom>
          <a:solidFill>
            <a:srgbClr val="E7E9EF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B6006E-2D5D-FDFC-1209-2E9CBCA52377}"/>
              </a:ext>
            </a:extLst>
          </p:cNvPr>
          <p:cNvSpPr txBox="1"/>
          <p:nvPr/>
        </p:nvSpPr>
        <p:spPr>
          <a:xfrm>
            <a:off x="6736947" y="1755912"/>
            <a:ext cx="30764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Актуальную информацию можно получить в канале: </a:t>
            </a:r>
            <a:r>
              <a:rPr lang="ru-RU" sz="1200" b="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3"/>
              </a:rPr>
              <a:t>Зимняя практика магистратура</a:t>
            </a:r>
            <a:endParaRPr lang="ru-RU" sz="1200" b="0" dirty="0">
              <a:solidFill>
                <a:srgbClr val="C01646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17EA490-C6F3-9CCE-0126-B223DD5114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29" t="3456" r="1710" b="28272"/>
          <a:stretch/>
        </p:blipFill>
        <p:spPr>
          <a:xfrm>
            <a:off x="333344" y="2687955"/>
            <a:ext cx="1222145" cy="1233084"/>
          </a:xfrm>
          <a:prstGeom prst="ellips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EB874D4-2FAC-D3D6-B9B5-D2255734B00B}"/>
              </a:ext>
            </a:extLst>
          </p:cNvPr>
          <p:cNvSpPr txBox="1"/>
          <p:nvPr/>
        </p:nvSpPr>
        <p:spPr>
          <a:xfrm>
            <a:off x="247718" y="1390733"/>
            <a:ext cx="48741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Прийти в Центр карьеры лично и спросить. 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Кабинет 4401, часы приема студентов 10:00-17:30 по будням</a:t>
            </a:r>
          </a:p>
        </p:txBody>
      </p:sp>
      <p:sp>
        <p:nvSpPr>
          <p:cNvPr id="17" name="Google Shape;104;p20">
            <a:extLst>
              <a:ext uri="{FF2B5EF4-FFF2-40B4-BE49-F238E27FC236}">
                <a16:creationId xmlns:a16="http://schemas.microsoft.com/office/drawing/2014/main" id="{A90EC902-6993-A0CF-476C-A682CC194ABD}"/>
              </a:ext>
            </a:extLst>
          </p:cNvPr>
          <p:cNvSpPr txBox="1">
            <a:spLocks/>
          </p:cNvSpPr>
          <p:nvPr/>
        </p:nvSpPr>
        <p:spPr>
          <a:xfrm>
            <a:off x="333345" y="968663"/>
            <a:ext cx="5377780" cy="4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4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Как получить ответ на вопрос: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2CAD9A-FD9E-EF1F-F1FB-89D8D729D88C}"/>
              </a:ext>
            </a:extLst>
          </p:cNvPr>
          <p:cNvSpPr txBox="1"/>
          <p:nvPr/>
        </p:nvSpPr>
        <p:spPr>
          <a:xfrm>
            <a:off x="247718" y="1919114"/>
            <a:ext cx="48741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Почта: </a:t>
            </a:r>
            <a:r>
              <a:rPr lang="ru-RU" sz="1200" b="1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careers@hse.ru</a:t>
            </a:r>
            <a:endParaRPr lang="ru-RU" sz="1200" b="1" dirty="0">
              <a:solidFill>
                <a:srgbClr val="C01646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Любые вопросы по практике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1607" y="2319307"/>
            <a:ext cx="1774820" cy="236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37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EEEE"/>
            </a:gs>
            <a:gs pos="9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04;p20">
            <a:extLst>
              <a:ext uri="{FF2B5EF4-FFF2-40B4-BE49-F238E27FC236}">
                <a16:creationId xmlns:a16="http://schemas.microsoft.com/office/drawing/2014/main" id="{0713D908-1F87-A05C-F3A6-176161FCBEA8}"/>
              </a:ext>
            </a:extLst>
          </p:cNvPr>
          <p:cNvSpPr txBox="1">
            <a:spLocks/>
          </p:cNvSpPr>
          <p:nvPr/>
        </p:nvSpPr>
        <p:spPr>
          <a:xfrm>
            <a:off x="333345" y="335468"/>
            <a:ext cx="4130520" cy="74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en-US" sz="24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Q&amp;A </a:t>
            </a:r>
            <a:r>
              <a:rPr lang="ru-RU" sz="24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ДОГОВОР</a:t>
            </a:r>
          </a:p>
        </p:txBody>
      </p:sp>
      <p:sp>
        <p:nvSpPr>
          <p:cNvPr id="43" name="Google Shape;103;p20">
            <a:extLst>
              <a:ext uri="{FF2B5EF4-FFF2-40B4-BE49-F238E27FC236}">
                <a16:creationId xmlns:a16="http://schemas.microsoft.com/office/drawing/2014/main" id="{792A0AE0-1C8A-2378-9D6D-E5170D260D9A}"/>
              </a:ext>
            </a:extLst>
          </p:cNvPr>
          <p:cNvSpPr/>
          <p:nvPr/>
        </p:nvSpPr>
        <p:spPr>
          <a:xfrm>
            <a:off x="0" y="324108"/>
            <a:ext cx="243840" cy="387092"/>
          </a:xfrm>
          <a:custGeom>
            <a:avLst/>
            <a:gdLst/>
            <a:ahLst/>
            <a:cxnLst/>
            <a:rect l="l" t="t" r="r" b="b"/>
            <a:pathLst>
              <a:path w="660400" h="965200" extrusionOk="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016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000">
              <a:solidFill>
                <a:srgbClr val="C0164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B874D4-2FAC-D3D6-B9B5-D2255734B00B}"/>
              </a:ext>
            </a:extLst>
          </p:cNvPr>
          <p:cNvSpPr txBox="1"/>
          <p:nvPr/>
        </p:nvSpPr>
        <p:spPr>
          <a:xfrm>
            <a:off x="243840" y="1621680"/>
            <a:ext cx="358811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Любого человека, ответственного за ваш договор 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 практике со стороны компании (любая должность)</a:t>
            </a:r>
          </a:p>
        </p:txBody>
      </p:sp>
      <p:cxnSp>
        <p:nvCxnSpPr>
          <p:cNvPr id="11" name="Google Shape;463;p51">
            <a:extLst>
              <a:ext uri="{FF2B5EF4-FFF2-40B4-BE49-F238E27FC236}">
                <a16:creationId xmlns:a16="http://schemas.microsoft.com/office/drawing/2014/main" id="{EAF16C05-7CA0-0A5B-32B9-C4DA6A0DD187}"/>
              </a:ext>
            </a:extLst>
          </p:cNvPr>
          <p:cNvCxnSpPr/>
          <p:nvPr/>
        </p:nvCxnSpPr>
        <p:spPr>
          <a:xfrm rot="10800000">
            <a:off x="367801" y="1111356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104;p20">
            <a:extLst>
              <a:ext uri="{FF2B5EF4-FFF2-40B4-BE49-F238E27FC236}">
                <a16:creationId xmlns:a16="http://schemas.microsoft.com/office/drawing/2014/main" id="{31610D86-FDC2-1AD5-0F68-3E9A81C08CB4}"/>
              </a:ext>
            </a:extLst>
          </p:cNvPr>
          <p:cNvSpPr txBox="1">
            <a:spLocks/>
          </p:cNvSpPr>
          <p:nvPr/>
        </p:nvSpPr>
        <p:spPr>
          <a:xfrm>
            <a:off x="333345" y="1241242"/>
            <a:ext cx="3311105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Кого вписывать в форме </a:t>
            </a:r>
            <a:endParaRPr lang="en-US" sz="120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 контактное лицо от организации?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E901FC-55B1-F7D2-49A9-27D2D711DA5F}"/>
              </a:ext>
            </a:extLst>
          </p:cNvPr>
          <p:cNvSpPr txBox="1"/>
          <p:nvPr/>
        </p:nvSpPr>
        <p:spPr>
          <a:xfrm>
            <a:off x="243840" y="2756152"/>
            <a:ext cx="37857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Два. Один для ЦК, второй для компании. Если компании не нужен, то можно сделать один экземпляр для ЦК </a:t>
            </a:r>
          </a:p>
        </p:txBody>
      </p:sp>
      <p:cxnSp>
        <p:nvCxnSpPr>
          <p:cNvPr id="21" name="Google Shape;463;p51">
            <a:extLst>
              <a:ext uri="{FF2B5EF4-FFF2-40B4-BE49-F238E27FC236}">
                <a16:creationId xmlns:a16="http://schemas.microsoft.com/office/drawing/2014/main" id="{AD9D8537-A496-2907-9FD9-28BBE13527AA}"/>
              </a:ext>
            </a:extLst>
          </p:cNvPr>
          <p:cNvCxnSpPr/>
          <p:nvPr/>
        </p:nvCxnSpPr>
        <p:spPr>
          <a:xfrm rot="10800000">
            <a:off x="367801" y="2433189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104;p20">
            <a:extLst>
              <a:ext uri="{FF2B5EF4-FFF2-40B4-BE49-F238E27FC236}">
                <a16:creationId xmlns:a16="http://schemas.microsoft.com/office/drawing/2014/main" id="{A06DEAB1-93AC-80C8-06E1-B23971390A87}"/>
              </a:ext>
            </a:extLst>
          </p:cNvPr>
          <p:cNvSpPr txBox="1">
            <a:spLocks/>
          </p:cNvSpPr>
          <p:nvPr/>
        </p:nvSpPr>
        <p:spPr>
          <a:xfrm>
            <a:off x="333344" y="2563075"/>
            <a:ext cx="3311105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Сколько экземпляров договоров требуется?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E04A68-9678-7610-A901-6E45863C80F8}"/>
              </a:ext>
            </a:extLst>
          </p:cNvPr>
          <p:cNvSpPr txBox="1"/>
          <p:nvPr/>
        </p:nvSpPr>
        <p:spPr>
          <a:xfrm>
            <a:off x="243840" y="3891391"/>
            <a:ext cx="388645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Только в исключительном случае – студент проходит практику дистанционно, он находится не в России, компания в другом городе, практика в другом городе</a:t>
            </a:r>
          </a:p>
        </p:txBody>
      </p:sp>
      <p:cxnSp>
        <p:nvCxnSpPr>
          <p:cNvPr id="24" name="Google Shape;463;p51">
            <a:extLst>
              <a:ext uri="{FF2B5EF4-FFF2-40B4-BE49-F238E27FC236}">
                <a16:creationId xmlns:a16="http://schemas.microsoft.com/office/drawing/2014/main" id="{FAEDF4C8-1413-3BD2-A6E5-BBE06EB4B65D}"/>
              </a:ext>
            </a:extLst>
          </p:cNvPr>
          <p:cNvCxnSpPr/>
          <p:nvPr/>
        </p:nvCxnSpPr>
        <p:spPr>
          <a:xfrm rot="10800000">
            <a:off x="367801" y="3568428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104;p20">
            <a:extLst>
              <a:ext uri="{FF2B5EF4-FFF2-40B4-BE49-F238E27FC236}">
                <a16:creationId xmlns:a16="http://schemas.microsoft.com/office/drawing/2014/main" id="{A6485DE5-C3B0-026E-A4B2-36C2BE3E4F93}"/>
              </a:ext>
            </a:extLst>
          </p:cNvPr>
          <p:cNvSpPr txBox="1">
            <a:spLocks/>
          </p:cNvSpPr>
          <p:nvPr/>
        </p:nvSpPr>
        <p:spPr>
          <a:xfrm>
            <a:off x="333344" y="3698314"/>
            <a:ext cx="4006181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Можно ли поставить на договор электронную подпись?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3A4E04-16F7-0D42-94C7-58AB8D11B26D}"/>
              </a:ext>
            </a:extLst>
          </p:cNvPr>
          <p:cNvSpPr txBox="1"/>
          <p:nvPr/>
        </p:nvSpPr>
        <p:spPr>
          <a:xfrm>
            <a:off x="5310377" y="1621680"/>
            <a:ext cx="4794518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Данный пункт не подразумевает наличия именно профильного педагогического образования. В него входят те критерии, которые обычно предъявляются к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педагогическому работнику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, КРОМЕ наличия образования.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Т.е. руководителю практики необходимо не иметь судимости, например. Обыкновенно под эти требования попадает любой сотрудник компании</a:t>
            </a:r>
          </a:p>
        </p:txBody>
      </p:sp>
      <p:cxnSp>
        <p:nvCxnSpPr>
          <p:cNvPr id="27" name="Google Shape;463;p51">
            <a:extLst>
              <a:ext uri="{FF2B5EF4-FFF2-40B4-BE49-F238E27FC236}">
                <a16:creationId xmlns:a16="http://schemas.microsoft.com/office/drawing/2014/main" id="{82D64C7D-C976-AD65-8E46-C98ED36DAC82}"/>
              </a:ext>
            </a:extLst>
          </p:cNvPr>
          <p:cNvCxnSpPr/>
          <p:nvPr/>
        </p:nvCxnSpPr>
        <p:spPr>
          <a:xfrm rot="10800000">
            <a:off x="5434338" y="1111356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104;p20">
            <a:extLst>
              <a:ext uri="{FF2B5EF4-FFF2-40B4-BE49-F238E27FC236}">
                <a16:creationId xmlns:a16="http://schemas.microsoft.com/office/drawing/2014/main" id="{3D4858B4-BAC3-7C47-8468-1AE62AF3AA07}"/>
              </a:ext>
            </a:extLst>
          </p:cNvPr>
          <p:cNvSpPr txBox="1">
            <a:spLocks/>
          </p:cNvSpPr>
          <p:nvPr/>
        </p:nvSpPr>
        <p:spPr>
          <a:xfrm>
            <a:off x="5399882" y="1241242"/>
            <a:ext cx="3696214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Что делать, если мой руководитель от организации не имеет допуска к педагогической деятельности?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91443E9-5C2A-907D-DCC0-0D9D1FDE2EB3}"/>
              </a:ext>
            </a:extLst>
          </p:cNvPr>
          <p:cNvSpPr txBox="1"/>
          <p:nvPr/>
        </p:nvSpPr>
        <p:spPr>
          <a:xfrm>
            <a:off x="5310377" y="3348362"/>
            <a:ext cx="468603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Можно, но предупредите об этом сотрудника ЦК – Елену Ковалеву</a:t>
            </a:r>
          </a:p>
        </p:txBody>
      </p:sp>
      <p:cxnSp>
        <p:nvCxnSpPr>
          <p:cNvPr id="31" name="Google Shape;463;p51">
            <a:extLst>
              <a:ext uri="{FF2B5EF4-FFF2-40B4-BE49-F238E27FC236}">
                <a16:creationId xmlns:a16="http://schemas.microsoft.com/office/drawing/2014/main" id="{54EF5927-148A-9BC8-30AF-38949CD87F72}"/>
              </a:ext>
            </a:extLst>
          </p:cNvPr>
          <p:cNvCxnSpPr/>
          <p:nvPr/>
        </p:nvCxnSpPr>
        <p:spPr>
          <a:xfrm rot="10800000">
            <a:off x="5434338" y="3025399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104;p20">
            <a:extLst>
              <a:ext uri="{FF2B5EF4-FFF2-40B4-BE49-F238E27FC236}">
                <a16:creationId xmlns:a16="http://schemas.microsoft.com/office/drawing/2014/main" id="{60CAB99E-F48C-1113-2E95-E402AF87FF74}"/>
              </a:ext>
            </a:extLst>
          </p:cNvPr>
          <p:cNvSpPr txBox="1">
            <a:spLocks/>
          </p:cNvSpPr>
          <p:nvPr/>
        </p:nvSpPr>
        <p:spPr>
          <a:xfrm>
            <a:off x="5399881" y="3155285"/>
            <a:ext cx="4147075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Можно ли направить оригинал договора в ЦК курьером?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053CB5-CD11-DE19-CDCE-993A16F95BAF}"/>
              </a:ext>
            </a:extLst>
          </p:cNvPr>
          <p:cNvSpPr txBox="1"/>
          <p:nvPr/>
        </p:nvSpPr>
        <p:spPr>
          <a:xfrm>
            <a:off x="5310377" y="4225221"/>
            <a:ext cx="3886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Нет, не нужно. ЦК это сделает сам</a:t>
            </a:r>
          </a:p>
        </p:txBody>
      </p:sp>
      <p:cxnSp>
        <p:nvCxnSpPr>
          <p:cNvPr id="34" name="Google Shape;463;p51">
            <a:extLst>
              <a:ext uri="{FF2B5EF4-FFF2-40B4-BE49-F238E27FC236}">
                <a16:creationId xmlns:a16="http://schemas.microsoft.com/office/drawing/2014/main" id="{207956FA-629A-A2C9-BD9D-3754E672ED01}"/>
              </a:ext>
            </a:extLst>
          </p:cNvPr>
          <p:cNvCxnSpPr/>
          <p:nvPr/>
        </p:nvCxnSpPr>
        <p:spPr>
          <a:xfrm rot="10800000">
            <a:off x="5434338" y="3902258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Google Shape;104;p20">
            <a:extLst>
              <a:ext uri="{FF2B5EF4-FFF2-40B4-BE49-F238E27FC236}">
                <a16:creationId xmlns:a16="http://schemas.microsoft.com/office/drawing/2014/main" id="{F7E861F9-D967-2A72-AE2C-0AD9975397A2}"/>
              </a:ext>
            </a:extLst>
          </p:cNvPr>
          <p:cNvSpPr txBox="1">
            <a:spLocks/>
          </p:cNvSpPr>
          <p:nvPr/>
        </p:nvSpPr>
        <p:spPr>
          <a:xfrm>
            <a:off x="5399881" y="4032144"/>
            <a:ext cx="4006181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Нужно ли вписывать дату в договор?</a:t>
            </a:r>
          </a:p>
        </p:txBody>
      </p:sp>
      <p:sp>
        <p:nvSpPr>
          <p:cNvPr id="36" name="Google Shape;104;p20">
            <a:extLst>
              <a:ext uri="{FF2B5EF4-FFF2-40B4-BE49-F238E27FC236}">
                <a16:creationId xmlns:a16="http://schemas.microsoft.com/office/drawing/2014/main" id="{D968EA40-60FF-7B98-8B98-7585E1EF8EE3}"/>
              </a:ext>
            </a:extLst>
          </p:cNvPr>
          <p:cNvSpPr txBox="1">
            <a:spLocks/>
          </p:cNvSpPr>
          <p:nvPr/>
        </p:nvSpPr>
        <p:spPr>
          <a:xfrm>
            <a:off x="5399881" y="368054"/>
            <a:ext cx="5253794" cy="4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ПРИМЕР ЗАПОЛНЕННОГО ДОГОВОРА </a:t>
            </a:r>
            <a:r>
              <a:rPr lang="ru-RU" sz="120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2"/>
              </a:rPr>
              <a:t>ЗДЕСЬ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</a:t>
            </a:r>
            <a:endParaRPr 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(если вдруг компания захочет ознакомиться с шаблоном заранее)</a:t>
            </a:r>
          </a:p>
        </p:txBody>
      </p:sp>
    </p:spTree>
    <p:extLst>
      <p:ext uri="{BB962C8B-B14F-4D97-AF65-F5344CB8AC3E}">
        <p14:creationId xmlns:p14="http://schemas.microsoft.com/office/powerpoint/2010/main" val="3725384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EEEE"/>
            </a:gs>
            <a:gs pos="9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281;p94">
            <a:extLst>
              <a:ext uri="{FF2B5EF4-FFF2-40B4-BE49-F238E27FC236}">
                <a16:creationId xmlns:a16="http://schemas.microsoft.com/office/drawing/2014/main" id="{256C4985-6B00-FDCD-9864-92DA01EABC3C}"/>
              </a:ext>
            </a:extLst>
          </p:cNvPr>
          <p:cNvGrpSpPr/>
          <p:nvPr/>
        </p:nvGrpSpPr>
        <p:grpSpPr>
          <a:xfrm>
            <a:off x="338458" y="817100"/>
            <a:ext cx="416664" cy="370032"/>
            <a:chOff x="3584280" y="3699191"/>
            <a:chExt cx="358069" cy="317995"/>
          </a:xfrm>
          <a:solidFill>
            <a:srgbClr val="C01646"/>
          </a:solidFill>
        </p:grpSpPr>
        <p:sp>
          <p:nvSpPr>
            <p:cNvPr id="3" name="Google Shape;10282;p94">
              <a:extLst>
                <a:ext uri="{FF2B5EF4-FFF2-40B4-BE49-F238E27FC236}">
                  <a16:creationId xmlns:a16="http://schemas.microsoft.com/office/drawing/2014/main" id="{3CA915FB-3EFF-27E2-A281-FB21D591F176}"/>
                </a:ext>
              </a:extLst>
            </p:cNvPr>
            <p:cNvSpPr/>
            <p:nvPr/>
          </p:nvSpPr>
          <p:spPr>
            <a:xfrm>
              <a:off x="3584280" y="3699191"/>
              <a:ext cx="358069" cy="317995"/>
            </a:xfrm>
            <a:custGeom>
              <a:avLst/>
              <a:gdLst/>
              <a:ahLst/>
              <a:cxnLst/>
              <a:rect l="l" t="t" r="r" b="b"/>
              <a:pathLst>
                <a:path w="11276" h="10014" extrusionOk="0">
                  <a:moveTo>
                    <a:pt x="5644" y="1"/>
                  </a:moveTo>
                  <a:cubicBezTo>
                    <a:pt x="5203" y="1"/>
                    <a:pt x="4810" y="227"/>
                    <a:pt x="4596" y="620"/>
                  </a:cubicBezTo>
                  <a:lnTo>
                    <a:pt x="822" y="7168"/>
                  </a:lnTo>
                  <a:cubicBezTo>
                    <a:pt x="774" y="7240"/>
                    <a:pt x="798" y="7347"/>
                    <a:pt x="881" y="7395"/>
                  </a:cubicBezTo>
                  <a:cubicBezTo>
                    <a:pt x="903" y="7406"/>
                    <a:pt x="929" y="7411"/>
                    <a:pt x="955" y="7411"/>
                  </a:cubicBezTo>
                  <a:cubicBezTo>
                    <a:pt x="1012" y="7411"/>
                    <a:pt x="1071" y="7384"/>
                    <a:pt x="1096" y="7335"/>
                  </a:cubicBezTo>
                  <a:lnTo>
                    <a:pt x="4882" y="787"/>
                  </a:lnTo>
                  <a:cubicBezTo>
                    <a:pt x="5049" y="513"/>
                    <a:pt x="5322" y="346"/>
                    <a:pt x="5644" y="346"/>
                  </a:cubicBezTo>
                  <a:cubicBezTo>
                    <a:pt x="5953" y="346"/>
                    <a:pt x="6239" y="513"/>
                    <a:pt x="6394" y="787"/>
                  </a:cubicBezTo>
                  <a:lnTo>
                    <a:pt x="10775" y="8359"/>
                  </a:lnTo>
                  <a:cubicBezTo>
                    <a:pt x="10942" y="8621"/>
                    <a:pt x="10942" y="8954"/>
                    <a:pt x="10775" y="9240"/>
                  </a:cubicBezTo>
                  <a:cubicBezTo>
                    <a:pt x="10609" y="9502"/>
                    <a:pt x="10323" y="9669"/>
                    <a:pt x="10013" y="9669"/>
                  </a:cubicBezTo>
                  <a:lnTo>
                    <a:pt x="1262" y="9669"/>
                  </a:lnTo>
                  <a:cubicBezTo>
                    <a:pt x="953" y="9669"/>
                    <a:pt x="667" y="9502"/>
                    <a:pt x="500" y="9240"/>
                  </a:cubicBezTo>
                  <a:cubicBezTo>
                    <a:pt x="346" y="8966"/>
                    <a:pt x="346" y="8645"/>
                    <a:pt x="500" y="8359"/>
                  </a:cubicBezTo>
                  <a:lnTo>
                    <a:pt x="774" y="7895"/>
                  </a:lnTo>
                  <a:cubicBezTo>
                    <a:pt x="822" y="7823"/>
                    <a:pt x="786" y="7716"/>
                    <a:pt x="715" y="7668"/>
                  </a:cubicBezTo>
                  <a:cubicBezTo>
                    <a:pt x="693" y="7657"/>
                    <a:pt x="667" y="7652"/>
                    <a:pt x="641" y="7652"/>
                  </a:cubicBezTo>
                  <a:cubicBezTo>
                    <a:pt x="583" y="7652"/>
                    <a:pt x="521" y="7679"/>
                    <a:pt x="488" y="7728"/>
                  </a:cubicBezTo>
                  <a:lnTo>
                    <a:pt x="227" y="8192"/>
                  </a:lnTo>
                  <a:cubicBezTo>
                    <a:pt x="0" y="8561"/>
                    <a:pt x="0" y="9026"/>
                    <a:pt x="227" y="9395"/>
                  </a:cubicBezTo>
                  <a:cubicBezTo>
                    <a:pt x="441" y="9776"/>
                    <a:pt x="834" y="10014"/>
                    <a:pt x="1262" y="10014"/>
                  </a:cubicBezTo>
                  <a:lnTo>
                    <a:pt x="10013" y="10014"/>
                  </a:lnTo>
                  <a:cubicBezTo>
                    <a:pt x="10442" y="10014"/>
                    <a:pt x="10847" y="9788"/>
                    <a:pt x="11061" y="9395"/>
                  </a:cubicBezTo>
                  <a:cubicBezTo>
                    <a:pt x="11276" y="9026"/>
                    <a:pt x="11276" y="8585"/>
                    <a:pt x="11061" y="8192"/>
                  </a:cubicBezTo>
                  <a:lnTo>
                    <a:pt x="6680" y="620"/>
                  </a:lnTo>
                  <a:cubicBezTo>
                    <a:pt x="6453" y="251"/>
                    <a:pt x="6072" y="1"/>
                    <a:pt x="5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Google Shape;10283;p94">
              <a:extLst>
                <a:ext uri="{FF2B5EF4-FFF2-40B4-BE49-F238E27FC236}">
                  <a16:creationId xmlns:a16="http://schemas.microsoft.com/office/drawing/2014/main" id="{3AEE5394-125C-47DE-97F4-123117FD1FE3}"/>
                </a:ext>
              </a:extLst>
            </p:cNvPr>
            <p:cNvSpPr/>
            <p:nvPr/>
          </p:nvSpPr>
          <p:spPr>
            <a:xfrm>
              <a:off x="3613400" y="3727167"/>
              <a:ext cx="299831" cy="261661"/>
            </a:xfrm>
            <a:custGeom>
              <a:avLst/>
              <a:gdLst/>
              <a:ahLst/>
              <a:cxnLst/>
              <a:rect l="l" t="t" r="r" b="b"/>
              <a:pathLst>
                <a:path w="9442" h="8240" extrusionOk="0">
                  <a:moveTo>
                    <a:pt x="4727" y="358"/>
                  </a:moveTo>
                  <a:lnTo>
                    <a:pt x="9085" y="7907"/>
                  </a:lnTo>
                  <a:lnTo>
                    <a:pt x="381" y="7907"/>
                  </a:lnTo>
                  <a:lnTo>
                    <a:pt x="4727" y="358"/>
                  </a:lnTo>
                  <a:close/>
                  <a:moveTo>
                    <a:pt x="4727" y="1"/>
                  </a:moveTo>
                  <a:cubicBezTo>
                    <a:pt x="4608" y="1"/>
                    <a:pt x="4501" y="60"/>
                    <a:pt x="4441" y="168"/>
                  </a:cubicBezTo>
                  <a:lnTo>
                    <a:pt x="60" y="7740"/>
                  </a:lnTo>
                  <a:cubicBezTo>
                    <a:pt x="0" y="7847"/>
                    <a:pt x="0" y="7966"/>
                    <a:pt x="60" y="8073"/>
                  </a:cubicBezTo>
                  <a:cubicBezTo>
                    <a:pt x="119" y="8192"/>
                    <a:pt x="226" y="8240"/>
                    <a:pt x="345" y="8240"/>
                  </a:cubicBezTo>
                  <a:lnTo>
                    <a:pt x="9096" y="8240"/>
                  </a:lnTo>
                  <a:cubicBezTo>
                    <a:pt x="9216" y="8240"/>
                    <a:pt x="9323" y="8180"/>
                    <a:pt x="9382" y="8073"/>
                  </a:cubicBezTo>
                  <a:cubicBezTo>
                    <a:pt x="9442" y="7966"/>
                    <a:pt x="9442" y="7847"/>
                    <a:pt x="9382" y="7740"/>
                  </a:cubicBezTo>
                  <a:lnTo>
                    <a:pt x="5001" y="168"/>
                  </a:lnTo>
                  <a:cubicBezTo>
                    <a:pt x="4941" y="60"/>
                    <a:pt x="4846" y="1"/>
                    <a:pt x="4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Google Shape;10284;p94">
              <a:extLst>
                <a:ext uri="{FF2B5EF4-FFF2-40B4-BE49-F238E27FC236}">
                  <a16:creationId xmlns:a16="http://schemas.microsoft.com/office/drawing/2014/main" id="{57ECF331-BFC7-44E1-E8E0-D3E4386BDA73}"/>
                </a:ext>
              </a:extLst>
            </p:cNvPr>
            <p:cNvSpPr/>
            <p:nvPr/>
          </p:nvSpPr>
          <p:spPr>
            <a:xfrm>
              <a:off x="3735879" y="3910171"/>
              <a:ext cx="54873" cy="54841"/>
            </a:xfrm>
            <a:custGeom>
              <a:avLst/>
              <a:gdLst/>
              <a:ahLst/>
              <a:cxnLst/>
              <a:rect l="l" t="t" r="r" b="b"/>
              <a:pathLst>
                <a:path w="1728" h="1727" extrusionOk="0">
                  <a:moveTo>
                    <a:pt x="870" y="322"/>
                  </a:moveTo>
                  <a:cubicBezTo>
                    <a:pt x="1168" y="322"/>
                    <a:pt x="1406" y="572"/>
                    <a:pt x="1406" y="870"/>
                  </a:cubicBezTo>
                  <a:cubicBezTo>
                    <a:pt x="1406" y="1167"/>
                    <a:pt x="1168" y="1405"/>
                    <a:pt x="870" y="1405"/>
                  </a:cubicBezTo>
                  <a:cubicBezTo>
                    <a:pt x="572" y="1405"/>
                    <a:pt x="334" y="1167"/>
                    <a:pt x="334" y="870"/>
                  </a:cubicBezTo>
                  <a:cubicBezTo>
                    <a:pt x="334" y="572"/>
                    <a:pt x="572" y="322"/>
                    <a:pt x="870" y="322"/>
                  </a:cubicBezTo>
                  <a:close/>
                  <a:moveTo>
                    <a:pt x="870" y="0"/>
                  </a:moveTo>
                  <a:cubicBezTo>
                    <a:pt x="394" y="0"/>
                    <a:pt x="1" y="393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3"/>
                    <a:pt x="1346" y="0"/>
                    <a:pt x="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10285;p94">
              <a:extLst>
                <a:ext uri="{FF2B5EF4-FFF2-40B4-BE49-F238E27FC236}">
                  <a16:creationId xmlns:a16="http://schemas.microsoft.com/office/drawing/2014/main" id="{45BB77F8-1835-AD58-90CA-E6B4B35AB72C}"/>
                </a:ext>
              </a:extLst>
            </p:cNvPr>
            <p:cNvSpPr/>
            <p:nvPr/>
          </p:nvSpPr>
          <p:spPr>
            <a:xfrm>
              <a:off x="3738896" y="3788422"/>
              <a:ext cx="49188" cy="114604"/>
            </a:xfrm>
            <a:custGeom>
              <a:avLst/>
              <a:gdLst/>
              <a:ahLst/>
              <a:cxnLst/>
              <a:rect l="l" t="t" r="r" b="b"/>
              <a:pathLst>
                <a:path w="1549" h="3609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lnTo>
                    <a:pt x="1" y="3037"/>
                  </a:lnTo>
                  <a:cubicBezTo>
                    <a:pt x="1" y="3346"/>
                    <a:pt x="263" y="3608"/>
                    <a:pt x="572" y="3608"/>
                  </a:cubicBezTo>
                  <a:lnTo>
                    <a:pt x="965" y="3608"/>
                  </a:lnTo>
                  <a:cubicBezTo>
                    <a:pt x="1275" y="3608"/>
                    <a:pt x="1549" y="3358"/>
                    <a:pt x="1549" y="3037"/>
                  </a:cubicBezTo>
                  <a:lnTo>
                    <a:pt x="1549" y="1560"/>
                  </a:lnTo>
                  <a:cubicBezTo>
                    <a:pt x="1549" y="1465"/>
                    <a:pt x="1465" y="1394"/>
                    <a:pt x="1382" y="1394"/>
                  </a:cubicBezTo>
                  <a:cubicBezTo>
                    <a:pt x="1287" y="1394"/>
                    <a:pt x="1215" y="1465"/>
                    <a:pt x="1215" y="1560"/>
                  </a:cubicBezTo>
                  <a:lnTo>
                    <a:pt x="1215" y="3037"/>
                  </a:lnTo>
                  <a:cubicBezTo>
                    <a:pt x="1215" y="3168"/>
                    <a:pt x="1108" y="3275"/>
                    <a:pt x="977" y="3275"/>
                  </a:cubicBezTo>
                  <a:lnTo>
                    <a:pt x="584" y="3275"/>
                  </a:lnTo>
                  <a:cubicBezTo>
                    <a:pt x="453" y="3275"/>
                    <a:pt x="346" y="3168"/>
                    <a:pt x="346" y="3037"/>
                  </a:cubicBezTo>
                  <a:lnTo>
                    <a:pt x="346" y="572"/>
                  </a:lnTo>
                  <a:cubicBezTo>
                    <a:pt x="346" y="441"/>
                    <a:pt x="453" y="334"/>
                    <a:pt x="584" y="334"/>
                  </a:cubicBezTo>
                  <a:lnTo>
                    <a:pt x="977" y="334"/>
                  </a:lnTo>
                  <a:cubicBezTo>
                    <a:pt x="1108" y="334"/>
                    <a:pt x="1215" y="441"/>
                    <a:pt x="1215" y="572"/>
                  </a:cubicBezTo>
                  <a:lnTo>
                    <a:pt x="1215" y="906"/>
                  </a:lnTo>
                  <a:cubicBezTo>
                    <a:pt x="1215" y="989"/>
                    <a:pt x="1287" y="1072"/>
                    <a:pt x="1382" y="1072"/>
                  </a:cubicBezTo>
                  <a:cubicBezTo>
                    <a:pt x="1465" y="1072"/>
                    <a:pt x="1549" y="989"/>
                    <a:pt x="1549" y="906"/>
                  </a:cubicBezTo>
                  <a:lnTo>
                    <a:pt x="1549" y="572"/>
                  </a:lnTo>
                  <a:cubicBezTo>
                    <a:pt x="1549" y="263"/>
                    <a:pt x="1287" y="1"/>
                    <a:pt x="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Google Shape;104;p20">
            <a:extLst>
              <a:ext uri="{FF2B5EF4-FFF2-40B4-BE49-F238E27FC236}">
                <a16:creationId xmlns:a16="http://schemas.microsoft.com/office/drawing/2014/main" id="{0713D908-1F87-A05C-F3A6-176161FCBEA8}"/>
              </a:ext>
            </a:extLst>
          </p:cNvPr>
          <p:cNvSpPr txBox="1">
            <a:spLocks/>
          </p:cNvSpPr>
          <p:nvPr/>
        </p:nvSpPr>
        <p:spPr>
          <a:xfrm>
            <a:off x="333344" y="335468"/>
            <a:ext cx="9453835" cy="427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en-US" sz="24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Q&amp;A </a:t>
            </a:r>
            <a:r>
              <a:rPr lang="ru-RU" sz="24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ДОГОВОР, ЗАПОЛНЕНИЕ ОТЧЕТНЫХ ДОКУМЕНТОВ</a:t>
            </a:r>
          </a:p>
        </p:txBody>
      </p:sp>
      <p:sp>
        <p:nvSpPr>
          <p:cNvPr id="43" name="Google Shape;103;p20">
            <a:extLst>
              <a:ext uri="{FF2B5EF4-FFF2-40B4-BE49-F238E27FC236}">
                <a16:creationId xmlns:a16="http://schemas.microsoft.com/office/drawing/2014/main" id="{792A0AE0-1C8A-2378-9D6D-E5170D260D9A}"/>
              </a:ext>
            </a:extLst>
          </p:cNvPr>
          <p:cNvSpPr/>
          <p:nvPr/>
        </p:nvSpPr>
        <p:spPr>
          <a:xfrm>
            <a:off x="0" y="324108"/>
            <a:ext cx="243840" cy="387092"/>
          </a:xfrm>
          <a:custGeom>
            <a:avLst/>
            <a:gdLst/>
            <a:ahLst/>
            <a:cxnLst/>
            <a:rect l="l" t="t" r="r" b="b"/>
            <a:pathLst>
              <a:path w="660400" h="965200" extrusionOk="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016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000">
              <a:solidFill>
                <a:srgbClr val="C0164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B874D4-2FAC-D3D6-B9B5-D2255734B00B}"/>
              </a:ext>
            </a:extLst>
          </p:cNvPr>
          <p:cNvSpPr txBox="1"/>
          <p:nvPr/>
        </p:nvSpPr>
        <p:spPr>
          <a:xfrm>
            <a:off x="243840" y="1621046"/>
            <a:ext cx="35881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НИУ ВШЭ</a:t>
            </a:r>
          </a:p>
        </p:txBody>
      </p:sp>
      <p:sp>
        <p:nvSpPr>
          <p:cNvPr id="18" name="Google Shape;104;p20">
            <a:extLst>
              <a:ext uri="{FF2B5EF4-FFF2-40B4-BE49-F238E27FC236}">
                <a16:creationId xmlns:a16="http://schemas.microsoft.com/office/drawing/2014/main" id="{31610D86-FDC2-1AD5-0F68-3E9A81C08CB4}"/>
              </a:ext>
            </a:extLst>
          </p:cNvPr>
          <p:cNvSpPr txBox="1">
            <a:spLocks/>
          </p:cNvSpPr>
          <p:nvPr/>
        </p:nvSpPr>
        <p:spPr>
          <a:xfrm>
            <a:off x="333345" y="1241242"/>
            <a:ext cx="3311105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Кто сначала должен подписать договор: компания или НИУ ВШЭ?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E901FC-55B1-F7D2-49A9-27D2D711DA5F}"/>
              </a:ext>
            </a:extLst>
          </p:cNvPr>
          <p:cNvSpPr txBox="1"/>
          <p:nvPr/>
        </p:nvSpPr>
        <p:spPr>
          <a:xfrm>
            <a:off x="243840" y="2766773"/>
            <a:ext cx="37857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Отправьте на </a:t>
            </a:r>
            <a:r>
              <a:rPr lang="ru-RU" sz="1100" b="1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careers@hse.ru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исправленный компанией договор, и вам ответят, возможно ли внести изменения</a:t>
            </a:r>
          </a:p>
        </p:txBody>
      </p:sp>
      <p:cxnSp>
        <p:nvCxnSpPr>
          <p:cNvPr id="21" name="Google Shape;463;p51">
            <a:extLst>
              <a:ext uri="{FF2B5EF4-FFF2-40B4-BE49-F238E27FC236}">
                <a16:creationId xmlns:a16="http://schemas.microsoft.com/office/drawing/2014/main" id="{AD9D8537-A496-2907-9FD9-28BBE13527AA}"/>
              </a:ext>
            </a:extLst>
          </p:cNvPr>
          <p:cNvCxnSpPr/>
          <p:nvPr/>
        </p:nvCxnSpPr>
        <p:spPr>
          <a:xfrm rot="10800000">
            <a:off x="367801" y="2228944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104;p20">
            <a:extLst>
              <a:ext uri="{FF2B5EF4-FFF2-40B4-BE49-F238E27FC236}">
                <a16:creationId xmlns:a16="http://schemas.microsoft.com/office/drawing/2014/main" id="{A06DEAB1-93AC-80C8-06E1-B23971390A87}"/>
              </a:ext>
            </a:extLst>
          </p:cNvPr>
          <p:cNvSpPr txBox="1">
            <a:spLocks/>
          </p:cNvSpPr>
          <p:nvPr/>
        </p:nvSpPr>
        <p:spPr>
          <a:xfrm>
            <a:off x="333344" y="2363177"/>
            <a:ext cx="3311106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Компания запросила корректировку </a:t>
            </a:r>
            <a:endParaRPr lang="en-US" sz="120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какого-то пункта в договоре. Это возможно?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E04A68-9678-7610-A901-6E45863C80F8}"/>
              </a:ext>
            </a:extLst>
          </p:cNvPr>
          <p:cNvSpPr txBox="1"/>
          <p:nvPr/>
        </p:nvSpPr>
        <p:spPr>
          <a:xfrm>
            <a:off x="243840" y="4256388"/>
            <a:ext cx="3886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Запросить на </a:t>
            </a:r>
            <a:r>
              <a:rPr lang="ru-RU" sz="1100" b="1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careers@hse.ru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и вам ее направят</a:t>
            </a:r>
          </a:p>
        </p:txBody>
      </p:sp>
      <p:cxnSp>
        <p:nvCxnSpPr>
          <p:cNvPr id="24" name="Google Shape;463;p51">
            <a:extLst>
              <a:ext uri="{FF2B5EF4-FFF2-40B4-BE49-F238E27FC236}">
                <a16:creationId xmlns:a16="http://schemas.microsoft.com/office/drawing/2014/main" id="{FAEDF4C8-1413-3BD2-A6E5-BBE06EB4B65D}"/>
              </a:ext>
            </a:extLst>
          </p:cNvPr>
          <p:cNvCxnSpPr/>
          <p:nvPr/>
        </p:nvCxnSpPr>
        <p:spPr>
          <a:xfrm rot="10800000">
            <a:off x="367801" y="3720246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104;p20">
            <a:extLst>
              <a:ext uri="{FF2B5EF4-FFF2-40B4-BE49-F238E27FC236}">
                <a16:creationId xmlns:a16="http://schemas.microsoft.com/office/drawing/2014/main" id="{A6485DE5-C3B0-026E-A4B2-36C2BE3E4F93}"/>
              </a:ext>
            </a:extLst>
          </p:cNvPr>
          <p:cNvSpPr txBox="1">
            <a:spLocks/>
          </p:cNvSpPr>
          <p:nvPr/>
        </p:nvSpPr>
        <p:spPr>
          <a:xfrm>
            <a:off x="333345" y="3850132"/>
            <a:ext cx="3564480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Компания запрашивает доверенность подписанта со стороны ВШЭ. Что делать?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3A4E04-16F7-0D42-94C7-58AB8D11B26D}"/>
              </a:ext>
            </a:extLst>
          </p:cNvPr>
          <p:cNvSpPr txBox="1"/>
          <p:nvPr/>
        </p:nvSpPr>
        <p:spPr>
          <a:xfrm>
            <a:off x="5310377" y="1449831"/>
            <a:ext cx="42985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 готовности договора Вам напишут либо представители компании, либо делопроизводитель центра карьеры</a:t>
            </a:r>
          </a:p>
        </p:txBody>
      </p:sp>
      <p:cxnSp>
        <p:nvCxnSpPr>
          <p:cNvPr id="27" name="Google Shape;463;p51">
            <a:extLst>
              <a:ext uri="{FF2B5EF4-FFF2-40B4-BE49-F238E27FC236}">
                <a16:creationId xmlns:a16="http://schemas.microsoft.com/office/drawing/2014/main" id="{82D64C7D-C976-AD65-8E46-C98ED36DAC82}"/>
              </a:ext>
            </a:extLst>
          </p:cNvPr>
          <p:cNvCxnSpPr/>
          <p:nvPr/>
        </p:nvCxnSpPr>
        <p:spPr>
          <a:xfrm rot="10800000">
            <a:off x="5434338" y="1111356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104;p20">
            <a:extLst>
              <a:ext uri="{FF2B5EF4-FFF2-40B4-BE49-F238E27FC236}">
                <a16:creationId xmlns:a16="http://schemas.microsoft.com/office/drawing/2014/main" id="{3D4858B4-BAC3-7C47-8468-1AE62AF3AA07}"/>
              </a:ext>
            </a:extLst>
          </p:cNvPr>
          <p:cNvSpPr txBox="1">
            <a:spLocks/>
          </p:cNvSpPr>
          <p:nvPr/>
        </p:nvSpPr>
        <p:spPr>
          <a:xfrm>
            <a:off x="5399882" y="1241242"/>
            <a:ext cx="3696214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Когда будет готов мой договор?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91443E9-5C2A-907D-DCC0-0D9D1FDE2EB3}"/>
              </a:ext>
            </a:extLst>
          </p:cNvPr>
          <p:cNvSpPr txBox="1"/>
          <p:nvPr/>
        </p:nvSpPr>
        <p:spPr>
          <a:xfrm>
            <a:off x="5310377" y="2766773"/>
            <a:ext cx="481776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 вопросам заполнения/сдачи отчетных документов обратитесь в учебный офис Вашей образовательной программы.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cxnSp>
        <p:nvCxnSpPr>
          <p:cNvPr id="31" name="Google Shape;463;p51">
            <a:extLst>
              <a:ext uri="{FF2B5EF4-FFF2-40B4-BE49-F238E27FC236}">
                <a16:creationId xmlns:a16="http://schemas.microsoft.com/office/drawing/2014/main" id="{54EF5927-148A-9BC8-30AF-38949CD87F72}"/>
              </a:ext>
            </a:extLst>
          </p:cNvPr>
          <p:cNvCxnSpPr/>
          <p:nvPr/>
        </p:nvCxnSpPr>
        <p:spPr>
          <a:xfrm rot="10800000">
            <a:off x="5434338" y="2228989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104;p20">
            <a:extLst>
              <a:ext uri="{FF2B5EF4-FFF2-40B4-BE49-F238E27FC236}">
                <a16:creationId xmlns:a16="http://schemas.microsoft.com/office/drawing/2014/main" id="{60CAB99E-F48C-1113-2E95-E402AF87FF74}"/>
              </a:ext>
            </a:extLst>
          </p:cNvPr>
          <p:cNvSpPr txBox="1">
            <a:spLocks/>
          </p:cNvSpPr>
          <p:nvPr/>
        </p:nvSpPr>
        <p:spPr>
          <a:xfrm>
            <a:off x="5399881" y="2358875"/>
            <a:ext cx="4147075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Как правильно заполнить ____ в отчетных документах? </a:t>
            </a:r>
            <a:r>
              <a:rPr lang="ru-RU" sz="1200" dirty="0" smtClean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(отчет</a:t>
            </a:r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, отзыв)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053CB5-CD11-DE19-CDCE-993A16F95BAF}"/>
              </a:ext>
            </a:extLst>
          </p:cNvPr>
          <p:cNvSpPr txBox="1"/>
          <p:nvPr/>
        </p:nvSpPr>
        <p:spPr>
          <a:xfrm>
            <a:off x="5310377" y="4256388"/>
            <a:ext cx="42985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Документальное оформление практики – это отличный процесс и не зависит от ваших трудовых отношений с работодателем</a:t>
            </a:r>
          </a:p>
        </p:txBody>
      </p:sp>
      <p:cxnSp>
        <p:nvCxnSpPr>
          <p:cNvPr id="34" name="Google Shape;463;p51">
            <a:extLst>
              <a:ext uri="{FF2B5EF4-FFF2-40B4-BE49-F238E27FC236}">
                <a16:creationId xmlns:a16="http://schemas.microsoft.com/office/drawing/2014/main" id="{207956FA-629A-A2C9-BD9D-3754E672ED01}"/>
              </a:ext>
            </a:extLst>
          </p:cNvPr>
          <p:cNvCxnSpPr/>
          <p:nvPr/>
        </p:nvCxnSpPr>
        <p:spPr>
          <a:xfrm rot="10800000">
            <a:off x="5434338" y="3722764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Google Shape;104;p20">
            <a:extLst>
              <a:ext uri="{FF2B5EF4-FFF2-40B4-BE49-F238E27FC236}">
                <a16:creationId xmlns:a16="http://schemas.microsoft.com/office/drawing/2014/main" id="{F7E861F9-D967-2A72-AE2C-0AD9975397A2}"/>
              </a:ext>
            </a:extLst>
          </p:cNvPr>
          <p:cNvSpPr txBox="1">
            <a:spLocks/>
          </p:cNvSpPr>
          <p:nvPr/>
        </p:nvSpPr>
        <p:spPr>
          <a:xfrm>
            <a:off x="5399881" y="3852650"/>
            <a:ext cx="5253794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Подходит ли трудовой договор </a:t>
            </a:r>
            <a:endParaRPr lang="en-US" sz="120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 качестве документа по практике?</a:t>
            </a:r>
          </a:p>
        </p:txBody>
      </p:sp>
    </p:spTree>
    <p:extLst>
      <p:ext uri="{BB962C8B-B14F-4D97-AF65-F5344CB8AC3E}">
        <p14:creationId xmlns:p14="http://schemas.microsoft.com/office/powerpoint/2010/main" val="2200760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EEEE"/>
            </a:gs>
            <a:gs pos="9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;p20">
            <a:extLst>
              <a:ext uri="{FF2B5EF4-FFF2-40B4-BE49-F238E27FC236}">
                <a16:creationId xmlns:a16="http://schemas.microsoft.com/office/drawing/2014/main" id="{FC6F6821-DE60-78FF-DDBF-8587673550E2}"/>
              </a:ext>
            </a:extLst>
          </p:cNvPr>
          <p:cNvSpPr txBox="1">
            <a:spLocks/>
          </p:cNvSpPr>
          <p:nvPr/>
        </p:nvSpPr>
        <p:spPr>
          <a:xfrm>
            <a:off x="5107471" y="2436584"/>
            <a:ext cx="5066537" cy="55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en-US" sz="24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Q&amp;A </a:t>
            </a:r>
          </a:p>
          <a:p>
            <a:pPr marL="12700" algn="l"/>
            <a:r>
              <a:rPr lang="ru-RU" sz="24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ИНДИВИДУАЛЬНОЕ ЗАДАНИЕ</a:t>
            </a:r>
          </a:p>
        </p:txBody>
      </p:sp>
      <p:sp>
        <p:nvSpPr>
          <p:cNvPr id="2" name="Google Shape;104;p20">
            <a:extLst>
              <a:ext uri="{FF2B5EF4-FFF2-40B4-BE49-F238E27FC236}">
                <a16:creationId xmlns:a16="http://schemas.microsoft.com/office/drawing/2014/main" id="{A9749C19-979E-359C-DAC7-2E668EABC450}"/>
              </a:ext>
            </a:extLst>
          </p:cNvPr>
          <p:cNvSpPr txBox="1">
            <a:spLocks/>
          </p:cNvSpPr>
          <p:nvPr/>
        </p:nvSpPr>
        <p:spPr>
          <a:xfrm>
            <a:off x="5152225" y="339363"/>
            <a:ext cx="4130520" cy="55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24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Q&amp;A ОТЧЕТ И ОТЗЫВ</a:t>
            </a:r>
          </a:p>
        </p:txBody>
      </p:sp>
      <p:sp>
        <p:nvSpPr>
          <p:cNvPr id="28" name="Google Shape;104;p20">
            <a:extLst>
              <a:ext uri="{FF2B5EF4-FFF2-40B4-BE49-F238E27FC236}">
                <a16:creationId xmlns:a16="http://schemas.microsoft.com/office/drawing/2014/main" id="{0713D908-1F87-A05C-F3A6-176161FCBEA8}"/>
              </a:ext>
            </a:extLst>
          </p:cNvPr>
          <p:cNvSpPr txBox="1">
            <a:spLocks/>
          </p:cNvSpPr>
          <p:nvPr/>
        </p:nvSpPr>
        <p:spPr>
          <a:xfrm>
            <a:off x="333345" y="335468"/>
            <a:ext cx="4130520" cy="74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en-US" sz="24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Q&amp;A </a:t>
            </a:r>
            <a:r>
              <a:rPr lang="ru-RU" sz="24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ОФЕРТА/АКЦЕПТ</a:t>
            </a:r>
          </a:p>
        </p:txBody>
      </p:sp>
      <p:sp>
        <p:nvSpPr>
          <p:cNvPr id="43" name="Google Shape;103;p20">
            <a:extLst>
              <a:ext uri="{FF2B5EF4-FFF2-40B4-BE49-F238E27FC236}">
                <a16:creationId xmlns:a16="http://schemas.microsoft.com/office/drawing/2014/main" id="{792A0AE0-1C8A-2378-9D6D-E5170D260D9A}"/>
              </a:ext>
            </a:extLst>
          </p:cNvPr>
          <p:cNvSpPr/>
          <p:nvPr/>
        </p:nvSpPr>
        <p:spPr>
          <a:xfrm>
            <a:off x="0" y="324108"/>
            <a:ext cx="243840" cy="387092"/>
          </a:xfrm>
          <a:custGeom>
            <a:avLst/>
            <a:gdLst/>
            <a:ahLst/>
            <a:cxnLst/>
            <a:rect l="l" t="t" r="r" b="b"/>
            <a:pathLst>
              <a:path w="660400" h="965200" extrusionOk="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016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000">
              <a:solidFill>
                <a:srgbClr val="C0164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B874D4-2FAC-D3D6-B9B5-D2255734B00B}"/>
              </a:ext>
            </a:extLst>
          </p:cNvPr>
          <p:cNvSpPr txBox="1"/>
          <p:nvPr/>
        </p:nvSpPr>
        <p:spPr>
          <a:xfrm>
            <a:off x="243840" y="2831636"/>
            <a:ext cx="35881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Нужен оригинал</a:t>
            </a:r>
          </a:p>
        </p:txBody>
      </p:sp>
      <p:cxnSp>
        <p:nvCxnSpPr>
          <p:cNvPr id="11" name="Google Shape;463;p51">
            <a:extLst>
              <a:ext uri="{FF2B5EF4-FFF2-40B4-BE49-F238E27FC236}">
                <a16:creationId xmlns:a16="http://schemas.microsoft.com/office/drawing/2014/main" id="{EAF16C05-7CA0-0A5B-32B9-C4DA6A0DD187}"/>
              </a:ext>
            </a:extLst>
          </p:cNvPr>
          <p:cNvCxnSpPr/>
          <p:nvPr/>
        </p:nvCxnSpPr>
        <p:spPr>
          <a:xfrm rot="10800000">
            <a:off x="367801" y="2321312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104;p20">
            <a:extLst>
              <a:ext uri="{FF2B5EF4-FFF2-40B4-BE49-F238E27FC236}">
                <a16:creationId xmlns:a16="http://schemas.microsoft.com/office/drawing/2014/main" id="{31610D86-FDC2-1AD5-0F68-3E9A81C08CB4}"/>
              </a:ext>
            </a:extLst>
          </p:cNvPr>
          <p:cNvSpPr txBox="1">
            <a:spLocks/>
          </p:cNvSpPr>
          <p:nvPr/>
        </p:nvSpPr>
        <p:spPr>
          <a:xfrm>
            <a:off x="333346" y="2451198"/>
            <a:ext cx="3091780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Оригинал письма-акцепта обязательно нужно принести в ЦК или можно скан?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E901FC-55B1-F7D2-49A9-27D2D711DA5F}"/>
              </a:ext>
            </a:extLst>
          </p:cNvPr>
          <p:cNvSpPr txBox="1"/>
          <p:nvPr/>
        </p:nvSpPr>
        <p:spPr>
          <a:xfrm>
            <a:off x="243840" y="3762342"/>
            <a:ext cx="34006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Она может понадобится в случае, если компания не может подписать обычную форму договора</a:t>
            </a:r>
          </a:p>
        </p:txBody>
      </p:sp>
      <p:cxnSp>
        <p:nvCxnSpPr>
          <p:cNvPr id="21" name="Google Shape;463;p51">
            <a:extLst>
              <a:ext uri="{FF2B5EF4-FFF2-40B4-BE49-F238E27FC236}">
                <a16:creationId xmlns:a16="http://schemas.microsoft.com/office/drawing/2014/main" id="{AD9D8537-A496-2907-9FD9-28BBE13527AA}"/>
              </a:ext>
            </a:extLst>
          </p:cNvPr>
          <p:cNvCxnSpPr/>
          <p:nvPr/>
        </p:nvCxnSpPr>
        <p:spPr>
          <a:xfrm rot="10800000">
            <a:off x="367801" y="3439379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104;p20">
            <a:extLst>
              <a:ext uri="{FF2B5EF4-FFF2-40B4-BE49-F238E27FC236}">
                <a16:creationId xmlns:a16="http://schemas.microsoft.com/office/drawing/2014/main" id="{A06DEAB1-93AC-80C8-06E1-B23971390A87}"/>
              </a:ext>
            </a:extLst>
          </p:cNvPr>
          <p:cNvSpPr txBox="1">
            <a:spLocks/>
          </p:cNvSpPr>
          <p:nvPr/>
        </p:nvSpPr>
        <p:spPr>
          <a:xfrm>
            <a:off x="333344" y="3569265"/>
            <a:ext cx="3311105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Для чего нужна оферта?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E04A68-9678-7610-A901-6E45863C80F8}"/>
              </a:ext>
            </a:extLst>
          </p:cNvPr>
          <p:cNvSpPr txBox="1"/>
          <p:nvPr/>
        </p:nvSpPr>
        <p:spPr>
          <a:xfrm>
            <a:off x="5062719" y="1284551"/>
            <a:ext cx="437465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Отчет -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ваш непосредственный руководитель со стороны компании и научный руководитель</a:t>
            </a:r>
          </a:p>
          <a:p>
            <a:pPr marL="12700" algn="l"/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Отзыв -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ваш непосредственный руководитель в компании</a:t>
            </a:r>
          </a:p>
        </p:txBody>
      </p:sp>
      <p:cxnSp>
        <p:nvCxnSpPr>
          <p:cNvPr id="24" name="Google Shape;463;p51">
            <a:extLst>
              <a:ext uri="{FF2B5EF4-FFF2-40B4-BE49-F238E27FC236}">
                <a16:creationId xmlns:a16="http://schemas.microsoft.com/office/drawing/2014/main" id="{FAEDF4C8-1413-3BD2-A6E5-BBE06EB4B65D}"/>
              </a:ext>
            </a:extLst>
          </p:cNvPr>
          <p:cNvCxnSpPr/>
          <p:nvPr/>
        </p:nvCxnSpPr>
        <p:spPr>
          <a:xfrm rot="10800000">
            <a:off x="5186681" y="961588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104;p20">
            <a:extLst>
              <a:ext uri="{FF2B5EF4-FFF2-40B4-BE49-F238E27FC236}">
                <a16:creationId xmlns:a16="http://schemas.microsoft.com/office/drawing/2014/main" id="{A6485DE5-C3B0-026E-A4B2-36C2BE3E4F93}"/>
              </a:ext>
            </a:extLst>
          </p:cNvPr>
          <p:cNvSpPr txBox="1">
            <a:spLocks/>
          </p:cNvSpPr>
          <p:nvPr/>
        </p:nvSpPr>
        <p:spPr>
          <a:xfrm>
            <a:off x="5152224" y="1091474"/>
            <a:ext cx="4006181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Кто подписывает Отчет и Отзыв по практике?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053CB5-CD11-DE19-CDCE-993A16F95BAF}"/>
              </a:ext>
            </a:extLst>
          </p:cNvPr>
          <p:cNvSpPr txBox="1"/>
          <p:nvPr/>
        </p:nvSpPr>
        <p:spPr>
          <a:xfrm>
            <a:off x="5107471" y="3744982"/>
            <a:ext cx="515604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При помощи Индивидуального задания вы заранее согласовываете потенциальные задачи и получаете обратную связь по их соответствию </a:t>
            </a:r>
            <a:r>
              <a:rPr lang="ru-RU" sz="11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программе практики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cxnSp>
        <p:nvCxnSpPr>
          <p:cNvPr id="34" name="Google Shape;463;p51">
            <a:extLst>
              <a:ext uri="{FF2B5EF4-FFF2-40B4-BE49-F238E27FC236}">
                <a16:creationId xmlns:a16="http://schemas.microsoft.com/office/drawing/2014/main" id="{207956FA-629A-A2C9-BD9D-3754E672ED01}"/>
              </a:ext>
            </a:extLst>
          </p:cNvPr>
          <p:cNvCxnSpPr/>
          <p:nvPr/>
        </p:nvCxnSpPr>
        <p:spPr>
          <a:xfrm rot="10800000">
            <a:off x="5217677" y="3448181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Google Shape;104;p20">
            <a:extLst>
              <a:ext uri="{FF2B5EF4-FFF2-40B4-BE49-F238E27FC236}">
                <a16:creationId xmlns:a16="http://schemas.microsoft.com/office/drawing/2014/main" id="{F7E861F9-D967-2A72-AE2C-0AD9975397A2}"/>
              </a:ext>
            </a:extLst>
          </p:cNvPr>
          <p:cNvSpPr txBox="1">
            <a:spLocks/>
          </p:cNvSpPr>
          <p:nvPr/>
        </p:nvSpPr>
        <p:spPr>
          <a:xfrm>
            <a:off x="5183220" y="3578067"/>
            <a:ext cx="3077692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Зачем нужно Индивидуальное задание?</a:t>
            </a:r>
          </a:p>
        </p:txBody>
      </p:sp>
      <p:sp>
        <p:nvSpPr>
          <p:cNvPr id="36" name="Google Shape;104;p20">
            <a:extLst>
              <a:ext uri="{FF2B5EF4-FFF2-40B4-BE49-F238E27FC236}">
                <a16:creationId xmlns:a16="http://schemas.microsoft.com/office/drawing/2014/main" id="{D968EA40-60FF-7B98-8B98-7585E1EF8EE3}"/>
              </a:ext>
            </a:extLst>
          </p:cNvPr>
          <p:cNvSpPr txBox="1">
            <a:spLocks/>
          </p:cNvSpPr>
          <p:nvPr/>
        </p:nvSpPr>
        <p:spPr>
          <a:xfrm>
            <a:off x="333344" y="1095976"/>
            <a:ext cx="3400609" cy="78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ПРИМЕР ДОГОВОРА ОФЕРТЫ </a:t>
            </a:r>
            <a:r>
              <a:rPr lang="ru-RU" sz="120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ЗДЕСЬ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</a:t>
            </a:r>
          </a:p>
          <a:p>
            <a:pPr marL="12700" algn="l"/>
            <a:endParaRPr 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ПРИМЕР ДОГОВОРА ОФЕРТЫ </a:t>
            </a:r>
            <a:endParaRPr 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НА АНГЛИЙСКОМ ЯЗЫКЕ </a:t>
            </a:r>
            <a:r>
              <a:rPr lang="ru-RU" sz="120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ЗДЕСЬ</a:t>
            </a:r>
            <a:endParaRPr lang="ru-RU" sz="1200" dirty="0">
              <a:solidFill>
                <a:srgbClr val="C01646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409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EEEE"/>
            </a:gs>
            <a:gs pos="9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04;p20">
            <a:extLst>
              <a:ext uri="{FF2B5EF4-FFF2-40B4-BE49-F238E27FC236}">
                <a16:creationId xmlns:a16="http://schemas.microsoft.com/office/drawing/2014/main" id="{0713D908-1F87-A05C-F3A6-176161FCBEA8}"/>
              </a:ext>
            </a:extLst>
          </p:cNvPr>
          <p:cNvSpPr txBox="1">
            <a:spLocks/>
          </p:cNvSpPr>
          <p:nvPr/>
        </p:nvSpPr>
        <p:spPr>
          <a:xfrm>
            <a:off x="333345" y="335468"/>
            <a:ext cx="4130520" cy="74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en-US" sz="24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Q&amp;A </a:t>
            </a:r>
            <a:r>
              <a:rPr lang="ru-RU" sz="24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ЛМС</a:t>
            </a:r>
          </a:p>
        </p:txBody>
      </p:sp>
      <p:sp>
        <p:nvSpPr>
          <p:cNvPr id="43" name="Google Shape;103;p20">
            <a:extLst>
              <a:ext uri="{FF2B5EF4-FFF2-40B4-BE49-F238E27FC236}">
                <a16:creationId xmlns:a16="http://schemas.microsoft.com/office/drawing/2014/main" id="{792A0AE0-1C8A-2378-9D6D-E5170D260D9A}"/>
              </a:ext>
            </a:extLst>
          </p:cNvPr>
          <p:cNvSpPr/>
          <p:nvPr/>
        </p:nvSpPr>
        <p:spPr>
          <a:xfrm>
            <a:off x="0" y="324108"/>
            <a:ext cx="243840" cy="387092"/>
          </a:xfrm>
          <a:custGeom>
            <a:avLst/>
            <a:gdLst/>
            <a:ahLst/>
            <a:cxnLst/>
            <a:rect l="l" t="t" r="r" b="b"/>
            <a:pathLst>
              <a:path w="660400" h="965200" extrusionOk="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016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000">
              <a:solidFill>
                <a:srgbClr val="C0164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B874D4-2FAC-D3D6-B9B5-D2255734B00B}"/>
              </a:ext>
            </a:extLst>
          </p:cNvPr>
          <p:cNvSpPr txBox="1"/>
          <p:nvPr/>
        </p:nvSpPr>
        <p:spPr>
          <a:xfrm>
            <a:off x="243840" y="1621680"/>
            <a:ext cx="42200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Данные можно изменить до начала практики самостоятельно или через УО, ЦК не может поменять что-то на этой платформе</a:t>
            </a:r>
          </a:p>
        </p:txBody>
      </p:sp>
      <p:cxnSp>
        <p:nvCxnSpPr>
          <p:cNvPr id="11" name="Google Shape;463;p51">
            <a:extLst>
              <a:ext uri="{FF2B5EF4-FFF2-40B4-BE49-F238E27FC236}">
                <a16:creationId xmlns:a16="http://schemas.microsoft.com/office/drawing/2014/main" id="{EAF16C05-7CA0-0A5B-32B9-C4DA6A0DD187}"/>
              </a:ext>
            </a:extLst>
          </p:cNvPr>
          <p:cNvCxnSpPr/>
          <p:nvPr/>
        </p:nvCxnSpPr>
        <p:spPr>
          <a:xfrm rot="10800000">
            <a:off x="367801" y="1111356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104;p20">
            <a:extLst>
              <a:ext uri="{FF2B5EF4-FFF2-40B4-BE49-F238E27FC236}">
                <a16:creationId xmlns:a16="http://schemas.microsoft.com/office/drawing/2014/main" id="{31610D86-FDC2-1AD5-0F68-3E9A81C08CB4}"/>
              </a:ext>
            </a:extLst>
          </p:cNvPr>
          <p:cNvSpPr txBox="1">
            <a:spLocks/>
          </p:cNvSpPr>
          <p:nvPr/>
        </p:nvSpPr>
        <p:spPr>
          <a:xfrm>
            <a:off x="333345" y="1241242"/>
            <a:ext cx="3785719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 ЛМС допустил ошибку / вынужденно пришлось изменить компанию, а заявку уже подал. Что делать?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E901FC-55B1-F7D2-49A9-27D2D711DA5F}"/>
              </a:ext>
            </a:extLst>
          </p:cNvPr>
          <p:cNvSpPr txBox="1"/>
          <p:nvPr/>
        </p:nvSpPr>
        <p:spPr>
          <a:xfrm>
            <a:off x="243840" y="2869414"/>
            <a:ext cx="37857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Нет, не нужно. В этих графах не стоит «*»</a:t>
            </a:r>
          </a:p>
        </p:txBody>
      </p:sp>
      <p:cxnSp>
        <p:nvCxnSpPr>
          <p:cNvPr id="21" name="Google Shape;463;p51">
            <a:extLst>
              <a:ext uri="{FF2B5EF4-FFF2-40B4-BE49-F238E27FC236}">
                <a16:creationId xmlns:a16="http://schemas.microsoft.com/office/drawing/2014/main" id="{AD9D8537-A496-2907-9FD9-28BBE13527AA}"/>
              </a:ext>
            </a:extLst>
          </p:cNvPr>
          <p:cNvCxnSpPr/>
          <p:nvPr/>
        </p:nvCxnSpPr>
        <p:spPr>
          <a:xfrm rot="10800000">
            <a:off x="367801" y="2363142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104;p20">
            <a:extLst>
              <a:ext uri="{FF2B5EF4-FFF2-40B4-BE49-F238E27FC236}">
                <a16:creationId xmlns:a16="http://schemas.microsoft.com/office/drawing/2014/main" id="{A06DEAB1-93AC-80C8-06E1-B23971390A87}"/>
              </a:ext>
            </a:extLst>
          </p:cNvPr>
          <p:cNvSpPr txBox="1">
            <a:spLocks/>
          </p:cNvSpPr>
          <p:nvPr/>
        </p:nvSpPr>
        <p:spPr>
          <a:xfrm>
            <a:off x="333344" y="2493028"/>
            <a:ext cx="2991042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Нужно ли в ЛМС прикреплять сканы каких-либо документов?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E04A68-9678-7610-A901-6E45863C80F8}"/>
              </a:ext>
            </a:extLst>
          </p:cNvPr>
          <p:cNvSpPr txBox="1"/>
          <p:nvPr/>
        </p:nvSpPr>
        <p:spPr>
          <a:xfrm>
            <a:off x="5310377" y="776107"/>
            <a:ext cx="3886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Эта информация есть в свободном доступе в Интернете</a:t>
            </a:r>
          </a:p>
        </p:txBody>
      </p:sp>
      <p:cxnSp>
        <p:nvCxnSpPr>
          <p:cNvPr id="24" name="Google Shape;463;p51">
            <a:extLst>
              <a:ext uri="{FF2B5EF4-FFF2-40B4-BE49-F238E27FC236}">
                <a16:creationId xmlns:a16="http://schemas.microsoft.com/office/drawing/2014/main" id="{FAEDF4C8-1413-3BD2-A6E5-BBE06EB4B65D}"/>
              </a:ext>
            </a:extLst>
          </p:cNvPr>
          <p:cNvCxnSpPr/>
          <p:nvPr/>
        </p:nvCxnSpPr>
        <p:spPr>
          <a:xfrm rot="10800000">
            <a:off x="5434338" y="453144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104;p20">
            <a:extLst>
              <a:ext uri="{FF2B5EF4-FFF2-40B4-BE49-F238E27FC236}">
                <a16:creationId xmlns:a16="http://schemas.microsoft.com/office/drawing/2014/main" id="{A6485DE5-C3B0-026E-A4B2-36C2BE3E4F93}"/>
              </a:ext>
            </a:extLst>
          </p:cNvPr>
          <p:cNvSpPr txBox="1">
            <a:spLocks/>
          </p:cNvSpPr>
          <p:nvPr/>
        </p:nvSpPr>
        <p:spPr>
          <a:xfrm>
            <a:off x="5399881" y="583030"/>
            <a:ext cx="3099531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Где найти ОГРН организации / </a:t>
            </a:r>
            <a:r>
              <a:rPr lang="ru-RU" sz="1200" dirty="0" err="1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юр.адрес</a:t>
            </a:r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3A4E04-16F7-0D42-94C7-58AB8D11B26D}"/>
              </a:ext>
            </a:extLst>
          </p:cNvPr>
          <p:cNvSpPr txBox="1"/>
          <p:nvPr/>
        </p:nvSpPr>
        <p:spPr>
          <a:xfrm>
            <a:off x="243840" y="3947871"/>
            <a:ext cx="479451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Введите в поле ниже больше подробностей о компании 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(полное наименование, </a:t>
            </a:r>
            <a:r>
              <a:rPr lang="ru-RU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юр.адрес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) или </a:t>
            </a:r>
            <a:r>
              <a:rPr lang="ru-RU" sz="1100" b="1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обратитесь в техподдержку ЛМС</a:t>
            </a:r>
          </a:p>
        </p:txBody>
      </p:sp>
      <p:cxnSp>
        <p:nvCxnSpPr>
          <p:cNvPr id="27" name="Google Shape;463;p51">
            <a:extLst>
              <a:ext uri="{FF2B5EF4-FFF2-40B4-BE49-F238E27FC236}">
                <a16:creationId xmlns:a16="http://schemas.microsoft.com/office/drawing/2014/main" id="{82D64C7D-C976-AD65-8E46-C98ED36DAC82}"/>
              </a:ext>
            </a:extLst>
          </p:cNvPr>
          <p:cNvCxnSpPr/>
          <p:nvPr/>
        </p:nvCxnSpPr>
        <p:spPr>
          <a:xfrm rot="10800000">
            <a:off x="367801" y="3437547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104;p20">
            <a:extLst>
              <a:ext uri="{FF2B5EF4-FFF2-40B4-BE49-F238E27FC236}">
                <a16:creationId xmlns:a16="http://schemas.microsoft.com/office/drawing/2014/main" id="{3D4858B4-BAC3-7C47-8468-1AE62AF3AA07}"/>
              </a:ext>
            </a:extLst>
          </p:cNvPr>
          <p:cNvSpPr txBox="1">
            <a:spLocks/>
          </p:cNvSpPr>
          <p:nvPr/>
        </p:nvSpPr>
        <p:spPr>
          <a:xfrm>
            <a:off x="333345" y="3567433"/>
            <a:ext cx="2860715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ЛМС не находит ОГРН компании, пишет, что неверная почта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91443E9-5C2A-907D-DCC0-0D9D1FDE2EB3}"/>
              </a:ext>
            </a:extLst>
          </p:cNvPr>
          <p:cNvSpPr txBox="1"/>
          <p:nvPr/>
        </p:nvSpPr>
        <p:spPr>
          <a:xfrm>
            <a:off x="5310377" y="2694772"/>
            <a:ext cx="50502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Иметь у себя подписанное Индивидуальное задание, сдать в Учебный офис после практики отчет, отзыв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 практике. Договор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не нужен</a:t>
            </a:r>
          </a:p>
        </p:txBody>
      </p:sp>
      <p:cxnSp>
        <p:nvCxnSpPr>
          <p:cNvPr id="31" name="Google Shape;463;p51">
            <a:extLst>
              <a:ext uri="{FF2B5EF4-FFF2-40B4-BE49-F238E27FC236}">
                <a16:creationId xmlns:a16="http://schemas.microsoft.com/office/drawing/2014/main" id="{54EF5927-148A-9BC8-30AF-38949CD87F72}"/>
              </a:ext>
            </a:extLst>
          </p:cNvPr>
          <p:cNvCxnSpPr/>
          <p:nvPr/>
        </p:nvCxnSpPr>
        <p:spPr>
          <a:xfrm rot="10800000">
            <a:off x="5434338" y="2168784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104;p20">
            <a:extLst>
              <a:ext uri="{FF2B5EF4-FFF2-40B4-BE49-F238E27FC236}">
                <a16:creationId xmlns:a16="http://schemas.microsoft.com/office/drawing/2014/main" id="{60CAB99E-F48C-1113-2E95-E402AF87FF74}"/>
              </a:ext>
            </a:extLst>
          </p:cNvPr>
          <p:cNvSpPr txBox="1">
            <a:spLocks/>
          </p:cNvSpPr>
          <p:nvPr/>
        </p:nvSpPr>
        <p:spPr>
          <a:xfrm>
            <a:off x="5399881" y="2298670"/>
            <a:ext cx="4147075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Я прохожу практику в ВШЭ / у научного руководителя. Какие документы нужно сдать?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053CB5-CD11-DE19-CDCE-993A16F95BAF}"/>
              </a:ext>
            </a:extLst>
          </p:cNvPr>
          <p:cNvSpPr txBox="1"/>
          <p:nvPr/>
        </p:nvSpPr>
        <p:spPr>
          <a:xfrm>
            <a:off x="5310377" y="3967143"/>
            <a:ext cx="38864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Обратиться в Учебный офис 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или Академическому руководителю вашей ОП</a:t>
            </a:r>
          </a:p>
        </p:txBody>
      </p:sp>
      <p:cxnSp>
        <p:nvCxnSpPr>
          <p:cNvPr id="34" name="Google Shape;463;p51">
            <a:extLst>
              <a:ext uri="{FF2B5EF4-FFF2-40B4-BE49-F238E27FC236}">
                <a16:creationId xmlns:a16="http://schemas.microsoft.com/office/drawing/2014/main" id="{207956FA-629A-A2C9-BD9D-3754E672ED01}"/>
              </a:ext>
            </a:extLst>
          </p:cNvPr>
          <p:cNvCxnSpPr/>
          <p:nvPr/>
        </p:nvCxnSpPr>
        <p:spPr>
          <a:xfrm rot="10800000">
            <a:off x="5434338" y="3440654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Google Shape;104;p20">
            <a:extLst>
              <a:ext uri="{FF2B5EF4-FFF2-40B4-BE49-F238E27FC236}">
                <a16:creationId xmlns:a16="http://schemas.microsoft.com/office/drawing/2014/main" id="{F7E861F9-D967-2A72-AE2C-0AD9975397A2}"/>
              </a:ext>
            </a:extLst>
          </p:cNvPr>
          <p:cNvSpPr txBox="1">
            <a:spLocks/>
          </p:cNvSpPr>
          <p:nvPr/>
        </p:nvSpPr>
        <p:spPr>
          <a:xfrm>
            <a:off x="5399881" y="3570540"/>
            <a:ext cx="4006181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Мой научный руководитель не знает о формате «практика у научного руководителя». Что делать?</a:t>
            </a:r>
          </a:p>
        </p:txBody>
      </p:sp>
      <p:sp>
        <p:nvSpPr>
          <p:cNvPr id="2" name="Google Shape;104;p20">
            <a:extLst>
              <a:ext uri="{FF2B5EF4-FFF2-40B4-BE49-F238E27FC236}">
                <a16:creationId xmlns:a16="http://schemas.microsoft.com/office/drawing/2014/main" id="{18DBCEF1-E2F0-16DD-9DCE-CEFE2ADA3511}"/>
              </a:ext>
            </a:extLst>
          </p:cNvPr>
          <p:cNvSpPr txBox="1">
            <a:spLocks/>
          </p:cNvSpPr>
          <p:nvPr/>
        </p:nvSpPr>
        <p:spPr>
          <a:xfrm>
            <a:off x="5399881" y="1506314"/>
            <a:ext cx="4130520" cy="597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24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Q&amp;A ПРАКТИКА В ВШЭ</a:t>
            </a:r>
          </a:p>
        </p:txBody>
      </p:sp>
    </p:spTree>
    <p:extLst>
      <p:ext uri="{BB962C8B-B14F-4D97-AF65-F5344CB8AC3E}">
        <p14:creationId xmlns:p14="http://schemas.microsoft.com/office/powerpoint/2010/main" val="126956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EEEE"/>
            </a:gs>
            <a:gs pos="9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04;p20">
            <a:extLst>
              <a:ext uri="{FF2B5EF4-FFF2-40B4-BE49-F238E27FC236}">
                <a16:creationId xmlns:a16="http://schemas.microsoft.com/office/drawing/2014/main" id="{0713D908-1F87-A05C-F3A6-176161FCBEA8}"/>
              </a:ext>
            </a:extLst>
          </p:cNvPr>
          <p:cNvSpPr txBox="1">
            <a:spLocks/>
          </p:cNvSpPr>
          <p:nvPr/>
        </p:nvSpPr>
        <p:spPr>
          <a:xfrm>
            <a:off x="333345" y="335468"/>
            <a:ext cx="4130520" cy="74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en-US" sz="24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Q&amp;A </a:t>
            </a:r>
            <a:r>
              <a:rPr lang="ru-RU" sz="24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ДРУГОЕ</a:t>
            </a:r>
          </a:p>
        </p:txBody>
      </p:sp>
      <p:sp>
        <p:nvSpPr>
          <p:cNvPr id="43" name="Google Shape;103;p20">
            <a:extLst>
              <a:ext uri="{FF2B5EF4-FFF2-40B4-BE49-F238E27FC236}">
                <a16:creationId xmlns:a16="http://schemas.microsoft.com/office/drawing/2014/main" id="{792A0AE0-1C8A-2378-9D6D-E5170D260D9A}"/>
              </a:ext>
            </a:extLst>
          </p:cNvPr>
          <p:cNvSpPr/>
          <p:nvPr/>
        </p:nvSpPr>
        <p:spPr>
          <a:xfrm>
            <a:off x="0" y="324108"/>
            <a:ext cx="243840" cy="387092"/>
          </a:xfrm>
          <a:custGeom>
            <a:avLst/>
            <a:gdLst/>
            <a:ahLst/>
            <a:cxnLst/>
            <a:rect l="l" t="t" r="r" b="b"/>
            <a:pathLst>
              <a:path w="660400" h="965200" extrusionOk="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016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000">
              <a:solidFill>
                <a:srgbClr val="C0164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B874D4-2FAC-D3D6-B9B5-D2255734B00B}"/>
              </a:ext>
            </a:extLst>
          </p:cNvPr>
          <p:cNvSpPr txBox="1"/>
          <p:nvPr/>
        </p:nvSpPr>
        <p:spPr>
          <a:xfrm>
            <a:off x="243840" y="1621680"/>
            <a:ext cx="42200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Да, можно. За остальной информацией подходите в </a:t>
            </a:r>
            <a:r>
              <a:rPr lang="ru-RU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каб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. 4401</a:t>
            </a:r>
          </a:p>
        </p:txBody>
      </p:sp>
      <p:cxnSp>
        <p:nvCxnSpPr>
          <p:cNvPr id="11" name="Google Shape;463;p51">
            <a:extLst>
              <a:ext uri="{FF2B5EF4-FFF2-40B4-BE49-F238E27FC236}">
                <a16:creationId xmlns:a16="http://schemas.microsoft.com/office/drawing/2014/main" id="{EAF16C05-7CA0-0A5B-32B9-C4DA6A0DD187}"/>
              </a:ext>
            </a:extLst>
          </p:cNvPr>
          <p:cNvCxnSpPr/>
          <p:nvPr/>
        </p:nvCxnSpPr>
        <p:spPr>
          <a:xfrm rot="10800000">
            <a:off x="367801" y="1111356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104;p20">
            <a:extLst>
              <a:ext uri="{FF2B5EF4-FFF2-40B4-BE49-F238E27FC236}">
                <a16:creationId xmlns:a16="http://schemas.microsoft.com/office/drawing/2014/main" id="{31610D86-FDC2-1AD5-0F68-3E9A81C08CB4}"/>
              </a:ext>
            </a:extLst>
          </p:cNvPr>
          <p:cNvSpPr txBox="1">
            <a:spLocks/>
          </p:cNvSpPr>
          <p:nvPr/>
        </p:nvSpPr>
        <p:spPr>
          <a:xfrm>
            <a:off x="333346" y="1241242"/>
            <a:ext cx="2727570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Можно ли проходить практику </a:t>
            </a:r>
            <a:endParaRPr lang="en-US" sz="120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 зарубежной компании?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E901FC-55B1-F7D2-49A9-27D2D711DA5F}"/>
              </a:ext>
            </a:extLst>
          </p:cNvPr>
          <p:cNvSpPr txBox="1"/>
          <p:nvPr/>
        </p:nvSpPr>
        <p:spPr>
          <a:xfrm>
            <a:off x="243840" y="2656519"/>
            <a:ext cx="37857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Ул. Шаболовка, д. 26, </a:t>
            </a:r>
            <a:r>
              <a:rPr lang="ru-RU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каб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. 4401. 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Часы приема студентов – по будням с 10:00 до 17:30</a:t>
            </a:r>
          </a:p>
        </p:txBody>
      </p:sp>
      <p:cxnSp>
        <p:nvCxnSpPr>
          <p:cNvPr id="21" name="Google Shape;463;p51">
            <a:extLst>
              <a:ext uri="{FF2B5EF4-FFF2-40B4-BE49-F238E27FC236}">
                <a16:creationId xmlns:a16="http://schemas.microsoft.com/office/drawing/2014/main" id="{AD9D8537-A496-2907-9FD9-28BBE13527AA}"/>
              </a:ext>
            </a:extLst>
          </p:cNvPr>
          <p:cNvCxnSpPr/>
          <p:nvPr/>
        </p:nvCxnSpPr>
        <p:spPr>
          <a:xfrm rot="10800000">
            <a:off x="367801" y="2333556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104;p20">
            <a:extLst>
              <a:ext uri="{FF2B5EF4-FFF2-40B4-BE49-F238E27FC236}">
                <a16:creationId xmlns:a16="http://schemas.microsoft.com/office/drawing/2014/main" id="{A06DEAB1-93AC-80C8-06E1-B23971390A87}"/>
              </a:ext>
            </a:extLst>
          </p:cNvPr>
          <p:cNvSpPr txBox="1">
            <a:spLocks/>
          </p:cNvSpPr>
          <p:nvPr/>
        </p:nvSpPr>
        <p:spPr>
          <a:xfrm>
            <a:off x="333344" y="2463442"/>
            <a:ext cx="4006181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Где находится ЦК и когда можно отдать документы?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E04A68-9678-7610-A901-6E45863C80F8}"/>
              </a:ext>
            </a:extLst>
          </p:cNvPr>
          <p:cNvSpPr txBox="1"/>
          <p:nvPr/>
        </p:nvSpPr>
        <p:spPr>
          <a:xfrm>
            <a:off x="5310377" y="958868"/>
            <a:ext cx="3886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Нет</a:t>
            </a:r>
          </a:p>
        </p:txBody>
      </p:sp>
      <p:cxnSp>
        <p:nvCxnSpPr>
          <p:cNvPr id="24" name="Google Shape;463;p51">
            <a:extLst>
              <a:ext uri="{FF2B5EF4-FFF2-40B4-BE49-F238E27FC236}">
                <a16:creationId xmlns:a16="http://schemas.microsoft.com/office/drawing/2014/main" id="{FAEDF4C8-1413-3BD2-A6E5-BBE06EB4B65D}"/>
              </a:ext>
            </a:extLst>
          </p:cNvPr>
          <p:cNvCxnSpPr/>
          <p:nvPr/>
        </p:nvCxnSpPr>
        <p:spPr>
          <a:xfrm rot="10800000">
            <a:off x="5434338" y="447592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104;p20">
            <a:extLst>
              <a:ext uri="{FF2B5EF4-FFF2-40B4-BE49-F238E27FC236}">
                <a16:creationId xmlns:a16="http://schemas.microsoft.com/office/drawing/2014/main" id="{A6485DE5-C3B0-026E-A4B2-36C2BE3E4F93}"/>
              </a:ext>
            </a:extLst>
          </p:cNvPr>
          <p:cNvSpPr txBox="1">
            <a:spLocks/>
          </p:cNvSpPr>
          <p:nvPr/>
        </p:nvSpPr>
        <p:spPr>
          <a:xfrm>
            <a:off x="5399881" y="577478"/>
            <a:ext cx="5066537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Подразумевает ли практика, что мне нужно трудоустроиться </a:t>
            </a:r>
            <a:endParaRPr lang="en-US" sz="120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 компанию / трудовые отношений между студентом и организацией?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3A4E04-16F7-0D42-94C7-58AB8D11B26D}"/>
              </a:ext>
            </a:extLst>
          </p:cNvPr>
          <p:cNvSpPr txBox="1"/>
          <p:nvPr/>
        </p:nvSpPr>
        <p:spPr>
          <a:xfrm>
            <a:off x="5310377" y="2140863"/>
            <a:ext cx="37857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Тот, кто выдает вам задачи, проверяет их  выполнение. Ваш непосредственный руководитель</a:t>
            </a:r>
          </a:p>
        </p:txBody>
      </p:sp>
      <p:cxnSp>
        <p:nvCxnSpPr>
          <p:cNvPr id="27" name="Google Shape;463;p51">
            <a:extLst>
              <a:ext uri="{FF2B5EF4-FFF2-40B4-BE49-F238E27FC236}">
                <a16:creationId xmlns:a16="http://schemas.microsoft.com/office/drawing/2014/main" id="{82D64C7D-C976-AD65-8E46-C98ED36DAC82}"/>
              </a:ext>
            </a:extLst>
          </p:cNvPr>
          <p:cNvCxnSpPr/>
          <p:nvPr/>
        </p:nvCxnSpPr>
        <p:spPr>
          <a:xfrm rot="10800000">
            <a:off x="5434338" y="1630539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104;p20">
            <a:extLst>
              <a:ext uri="{FF2B5EF4-FFF2-40B4-BE49-F238E27FC236}">
                <a16:creationId xmlns:a16="http://schemas.microsoft.com/office/drawing/2014/main" id="{3D4858B4-BAC3-7C47-8468-1AE62AF3AA07}"/>
              </a:ext>
            </a:extLst>
          </p:cNvPr>
          <p:cNvSpPr txBox="1">
            <a:spLocks/>
          </p:cNvSpPr>
          <p:nvPr/>
        </p:nvSpPr>
        <p:spPr>
          <a:xfrm>
            <a:off x="5399882" y="1760425"/>
            <a:ext cx="3696214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Кто является координатором / руководителем практики со стороны компании?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053CB5-CD11-DE19-CDCE-993A16F95BAF}"/>
              </a:ext>
            </a:extLst>
          </p:cNvPr>
          <p:cNvSpPr txBox="1"/>
          <p:nvPr/>
        </p:nvSpPr>
        <p:spPr>
          <a:xfrm>
            <a:off x="5310377" y="3715272"/>
            <a:ext cx="534329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Если это вопрос по задачам и/или самой практике, то да, 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на данном этапе лучше обратиться к сотруднику организации</a:t>
            </a:r>
          </a:p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Если вопрос по индивидуальному заданию, то к научному руководителю от ВШЭ</a:t>
            </a:r>
          </a:p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Только руководитель практики от ВШЭ может дать ответ на вопрос: 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подходит ли место практики для ее прохождения, в случае если вы не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уверены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cxnSp>
        <p:nvCxnSpPr>
          <p:cNvPr id="34" name="Google Shape;463;p51">
            <a:extLst>
              <a:ext uri="{FF2B5EF4-FFF2-40B4-BE49-F238E27FC236}">
                <a16:creationId xmlns:a16="http://schemas.microsoft.com/office/drawing/2014/main" id="{207956FA-629A-A2C9-BD9D-3754E672ED01}"/>
              </a:ext>
            </a:extLst>
          </p:cNvPr>
          <p:cNvCxnSpPr/>
          <p:nvPr/>
        </p:nvCxnSpPr>
        <p:spPr>
          <a:xfrm rot="10800000">
            <a:off x="5434338" y="2994493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Google Shape;104;p20">
            <a:extLst>
              <a:ext uri="{FF2B5EF4-FFF2-40B4-BE49-F238E27FC236}">
                <a16:creationId xmlns:a16="http://schemas.microsoft.com/office/drawing/2014/main" id="{F7E861F9-D967-2A72-AE2C-0AD9975397A2}"/>
              </a:ext>
            </a:extLst>
          </p:cNvPr>
          <p:cNvSpPr txBox="1">
            <a:spLocks/>
          </p:cNvSpPr>
          <p:nvPr/>
        </p:nvSpPr>
        <p:spPr>
          <a:xfrm>
            <a:off x="5399881" y="3124379"/>
            <a:ext cx="4983983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 вопросам прохождения практики лучше обращаться к сотруднику организации, координирующему прохождение практики, </a:t>
            </a:r>
            <a:endParaRPr lang="en-US" sz="120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или к руководителю практики от ВШЭ?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99B107-BC7A-D1E7-91AA-0E291AB6D20E}"/>
              </a:ext>
            </a:extLst>
          </p:cNvPr>
          <p:cNvSpPr txBox="1"/>
          <p:nvPr/>
        </p:nvSpPr>
        <p:spPr>
          <a:xfrm>
            <a:off x="243840" y="3855230"/>
            <a:ext cx="39252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Узнать информацию в Учебном офисе 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или у академического руководителя вашей ОП</a:t>
            </a:r>
          </a:p>
        </p:txBody>
      </p:sp>
      <p:cxnSp>
        <p:nvCxnSpPr>
          <p:cNvPr id="3" name="Google Shape;463;p51">
            <a:extLst>
              <a:ext uri="{FF2B5EF4-FFF2-40B4-BE49-F238E27FC236}">
                <a16:creationId xmlns:a16="http://schemas.microsoft.com/office/drawing/2014/main" id="{AFCBDCA2-BFF9-5BE2-CE8F-4F1D7466086B}"/>
              </a:ext>
            </a:extLst>
          </p:cNvPr>
          <p:cNvCxnSpPr/>
          <p:nvPr/>
        </p:nvCxnSpPr>
        <p:spPr>
          <a:xfrm rot="10800000">
            <a:off x="367801" y="3532267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172C6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Google Shape;104;p20">
            <a:extLst>
              <a:ext uri="{FF2B5EF4-FFF2-40B4-BE49-F238E27FC236}">
                <a16:creationId xmlns:a16="http://schemas.microsoft.com/office/drawing/2014/main" id="{70C42F6D-6B0C-8E81-44ED-88AD94E9E15E}"/>
              </a:ext>
            </a:extLst>
          </p:cNvPr>
          <p:cNvSpPr txBox="1">
            <a:spLocks/>
          </p:cNvSpPr>
          <p:nvPr/>
        </p:nvSpPr>
        <p:spPr>
          <a:xfrm>
            <a:off x="333344" y="3662153"/>
            <a:ext cx="4006181" cy="33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Как узнать своего научного руководителя?</a:t>
            </a:r>
          </a:p>
        </p:txBody>
      </p:sp>
    </p:spTree>
    <p:extLst>
      <p:ext uri="{BB962C8B-B14F-4D97-AF65-F5344CB8AC3E}">
        <p14:creationId xmlns:p14="http://schemas.microsoft.com/office/powerpoint/2010/main" val="1973373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1646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361" y="4422499"/>
            <a:ext cx="323183" cy="323183"/>
          </a:xfrm>
          <a:prstGeom prst="rect">
            <a:avLst/>
          </a:prstGeom>
        </p:spPr>
      </p:pic>
      <p:pic>
        <p:nvPicPr>
          <p:cNvPr id="3" name="Рисунок 2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666" y="4428849"/>
            <a:ext cx="316832" cy="3168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D3CA63-CD6F-4ED9-AA2E-C837F3F915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7816" y="1736508"/>
            <a:ext cx="3066528" cy="1670483"/>
          </a:xfrm>
          <a:prstGeom prst="rect">
            <a:avLst/>
          </a:prstGeom>
        </p:spPr>
      </p:pic>
      <p:sp>
        <p:nvSpPr>
          <p:cNvPr id="4" name="Google Shape;104;p20">
            <a:extLst>
              <a:ext uri="{FF2B5EF4-FFF2-40B4-BE49-F238E27FC236}">
                <a16:creationId xmlns:a16="http://schemas.microsoft.com/office/drawing/2014/main" id="{C0FDB766-EBE4-3D01-BB4A-8856643026D2}"/>
              </a:ext>
            </a:extLst>
          </p:cNvPr>
          <p:cNvSpPr txBox="1">
            <a:spLocks/>
          </p:cNvSpPr>
          <p:nvPr/>
        </p:nvSpPr>
        <p:spPr>
          <a:xfrm>
            <a:off x="2559192" y="2360071"/>
            <a:ext cx="2145696" cy="27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r"/>
            <a:r>
              <a:rPr lang="ru-RU" sz="1400" dirty="0">
                <a:solidFill>
                  <a:schemeClr val="bg1"/>
                </a:solidFill>
                <a:latin typeface="HSE Sans" panose="02000000000000000000" pitchFamily="50" charset="-52"/>
                <a:ea typeface="Open Sans ExtraBold" panose="020B0604020202020204" charset="0"/>
                <a:cs typeface="Open Sans ExtraBold" panose="020B0604020202020204" charset="0"/>
              </a:rPr>
              <a:t>Центр карьеры ВШБ</a:t>
            </a:r>
          </a:p>
        </p:txBody>
      </p:sp>
      <p:sp>
        <p:nvSpPr>
          <p:cNvPr id="5" name="Google Shape;104;p20">
            <a:extLst>
              <a:ext uri="{FF2B5EF4-FFF2-40B4-BE49-F238E27FC236}">
                <a16:creationId xmlns:a16="http://schemas.microsoft.com/office/drawing/2014/main" id="{D9B06B9B-719A-7800-0040-571E0732C06D}"/>
              </a:ext>
            </a:extLst>
          </p:cNvPr>
          <p:cNvSpPr txBox="1">
            <a:spLocks/>
          </p:cNvSpPr>
          <p:nvPr/>
        </p:nvSpPr>
        <p:spPr>
          <a:xfrm>
            <a:off x="2559192" y="2673350"/>
            <a:ext cx="2145696" cy="27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r"/>
            <a:r>
              <a:rPr lang="en-US" sz="1600" b="0" dirty="0">
                <a:solidFill>
                  <a:schemeClr val="bg1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e-mail: </a:t>
            </a:r>
            <a:r>
              <a:rPr lang="en-US" sz="1600" b="0" dirty="0">
                <a:solidFill>
                  <a:schemeClr val="bg1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careers@hse.ru</a:t>
            </a:r>
            <a:endParaRPr lang="en-US" sz="1600" b="0" dirty="0">
              <a:solidFill>
                <a:schemeClr val="bg1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9C5AF"/>
            </a:gs>
            <a:gs pos="65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FDCC5ADF-D43E-6853-2556-979FBF7DBFF0}"/>
              </a:ext>
            </a:extLst>
          </p:cNvPr>
          <p:cNvSpPr txBox="1"/>
          <p:nvPr/>
        </p:nvSpPr>
        <p:spPr>
          <a:xfrm>
            <a:off x="987083" y="1880143"/>
            <a:ext cx="48803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ru-RU" sz="1100" b="1" kern="1200" dirty="0">
                <a:solidFill>
                  <a:srgbClr val="172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от ЦК: </a:t>
            </a:r>
          </a:p>
          <a:p>
            <a:pPr defTabSz="685800">
              <a:buClrTx/>
              <a:defRPr/>
            </a:pP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откликнуться на предложения от партнеров ЦК и пройти отбор (откликнуться можно не более, чем на 3 </a:t>
            </a:r>
            <a:r>
              <a:rPr lang="ru-RU" sz="11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вакансии). </a:t>
            </a:r>
            <a:r>
              <a:rPr lang="ru-RU" sz="1100" kern="1200" dirty="0" smtClean="0">
                <a:solidFill>
                  <a:srgbClr val="C0164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 телеграмм-канале </a:t>
            </a:r>
            <a:r>
              <a:rPr lang="ru-RU" sz="11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</a:t>
            </a: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карьеры ВШБ выбрать вакансии </a:t>
            </a:r>
            <a:r>
              <a:rPr lang="ru-RU" sz="11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01.12.2024</a:t>
            </a:r>
            <a:endParaRPr lang="ru-RU" sz="11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endParaRPr lang="ru-RU" sz="1100" b="1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r>
              <a:rPr lang="ru-RU" sz="11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P.S. Вакансии появятся в ближайшее время</a:t>
            </a:r>
          </a:p>
        </p:txBody>
      </p:sp>
      <p:sp>
        <p:nvSpPr>
          <p:cNvPr id="2" name="Google Shape;104;p20">
            <a:extLst>
              <a:ext uri="{FF2B5EF4-FFF2-40B4-BE49-F238E27FC236}">
                <a16:creationId xmlns:a16="http://schemas.microsoft.com/office/drawing/2014/main" id="{1EF16BDD-97B7-0BC4-83B7-3C6292D787E1}"/>
              </a:ext>
            </a:extLst>
          </p:cNvPr>
          <p:cNvSpPr txBox="1">
            <a:spLocks/>
          </p:cNvSpPr>
          <p:nvPr/>
        </p:nvSpPr>
        <p:spPr>
          <a:xfrm>
            <a:off x="333344" y="335468"/>
            <a:ext cx="7642255" cy="283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2400" b="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ЭТАПЫ И СРОКИ ПРОХОЖДЕНИЯ ПРАКТИКИ</a:t>
            </a:r>
          </a:p>
        </p:txBody>
      </p:sp>
      <p:sp>
        <p:nvSpPr>
          <p:cNvPr id="3" name="Google Shape;103;p20">
            <a:extLst>
              <a:ext uri="{FF2B5EF4-FFF2-40B4-BE49-F238E27FC236}">
                <a16:creationId xmlns:a16="http://schemas.microsoft.com/office/drawing/2014/main" id="{536B28CC-9D9B-D62F-F198-94B3B3E191B7}"/>
              </a:ext>
            </a:extLst>
          </p:cNvPr>
          <p:cNvSpPr/>
          <p:nvPr/>
        </p:nvSpPr>
        <p:spPr>
          <a:xfrm>
            <a:off x="0" y="324108"/>
            <a:ext cx="243840" cy="387092"/>
          </a:xfrm>
          <a:custGeom>
            <a:avLst/>
            <a:gdLst/>
            <a:ahLst/>
            <a:cxnLst/>
            <a:rect l="l" t="t" r="r" b="b"/>
            <a:pathLst>
              <a:path w="660400" h="965200" extrusionOk="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016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000">
              <a:solidFill>
                <a:srgbClr val="C0164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AC0CFE-1D97-CBA7-B06A-BA3FADB7CE46}"/>
              </a:ext>
            </a:extLst>
          </p:cNvPr>
          <p:cNvSpPr txBox="1"/>
          <p:nvPr/>
        </p:nvSpPr>
        <p:spPr>
          <a:xfrm>
            <a:off x="8402607" y="1126876"/>
            <a:ext cx="18943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ru-RU" sz="11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1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998418-591C-0DF8-C809-AF6969588C5F}"/>
              </a:ext>
            </a:extLst>
          </p:cNvPr>
          <p:cNvSpPr txBox="1"/>
          <p:nvPr/>
        </p:nvSpPr>
        <p:spPr>
          <a:xfrm>
            <a:off x="5963330" y="1385232"/>
            <a:ext cx="2407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ru-RU" sz="11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09.01.2025-13.03.2025</a:t>
            </a:r>
            <a:br>
              <a:rPr lang="ru-RU" sz="11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 программ</a:t>
            </a:r>
            <a:endParaRPr lang="ru-RU" sz="11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oogle Shape;8683;p90">
            <a:extLst>
              <a:ext uri="{FF2B5EF4-FFF2-40B4-BE49-F238E27FC236}">
                <a16:creationId xmlns:a16="http://schemas.microsoft.com/office/drawing/2014/main" id="{C78DF138-71D9-F9D7-974C-811CCC5DFDCD}"/>
              </a:ext>
            </a:extLst>
          </p:cNvPr>
          <p:cNvGrpSpPr/>
          <p:nvPr/>
        </p:nvGrpSpPr>
        <p:grpSpPr>
          <a:xfrm>
            <a:off x="121920" y="1634653"/>
            <a:ext cx="10677844" cy="2264137"/>
            <a:chOff x="3482415" y="1694849"/>
            <a:chExt cx="5190325" cy="1100558"/>
          </a:xfrm>
        </p:grpSpPr>
        <p:grpSp>
          <p:nvGrpSpPr>
            <p:cNvPr id="26" name="Google Shape;8684;p90">
              <a:extLst>
                <a:ext uri="{FF2B5EF4-FFF2-40B4-BE49-F238E27FC236}">
                  <a16:creationId xmlns:a16="http://schemas.microsoft.com/office/drawing/2014/main" id="{EA021470-2DB7-4BB3-B6DC-5DCF2620CFEE}"/>
                </a:ext>
              </a:extLst>
            </p:cNvPr>
            <p:cNvGrpSpPr/>
            <p:nvPr/>
          </p:nvGrpSpPr>
          <p:grpSpPr>
            <a:xfrm>
              <a:off x="3708062" y="2549021"/>
              <a:ext cx="4964678" cy="9970"/>
              <a:chOff x="3708062" y="2549021"/>
              <a:chExt cx="4964678" cy="9970"/>
            </a:xfrm>
          </p:grpSpPr>
          <p:cxnSp>
            <p:nvCxnSpPr>
              <p:cNvPr id="43" name="Google Shape;8685;p90">
                <a:extLst>
                  <a:ext uri="{FF2B5EF4-FFF2-40B4-BE49-F238E27FC236}">
                    <a16:creationId xmlns:a16="http://schemas.microsoft.com/office/drawing/2014/main" id="{A401EE93-6FA3-E35F-F99F-55AB2B0720F8}"/>
                  </a:ext>
                </a:extLst>
              </p:cNvPr>
              <p:cNvCxnSpPr>
                <a:cxnSpLocks/>
                <a:stCxn id="51" idx="6"/>
                <a:endCxn id="38" idx="2"/>
              </p:cNvCxnSpPr>
              <p:nvPr/>
            </p:nvCxnSpPr>
            <p:spPr>
              <a:xfrm>
                <a:off x="4410709" y="2552802"/>
                <a:ext cx="1014670" cy="151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8686;p90">
                <a:extLst>
                  <a:ext uri="{FF2B5EF4-FFF2-40B4-BE49-F238E27FC236}">
                    <a16:creationId xmlns:a16="http://schemas.microsoft.com/office/drawing/2014/main" id="{731AFED1-22DE-A7A2-13A1-328C6ABF8CE8}"/>
                  </a:ext>
                </a:extLst>
              </p:cNvPr>
              <p:cNvCxnSpPr>
                <a:cxnSpLocks/>
                <a:stCxn id="41" idx="6"/>
                <a:endCxn id="51" idx="2"/>
              </p:cNvCxnSpPr>
              <p:nvPr/>
            </p:nvCxnSpPr>
            <p:spPr>
              <a:xfrm flipV="1">
                <a:off x="4063566" y="2552802"/>
                <a:ext cx="121243" cy="301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8687;p90">
                <a:extLst>
                  <a:ext uri="{FF2B5EF4-FFF2-40B4-BE49-F238E27FC236}">
                    <a16:creationId xmlns:a16="http://schemas.microsoft.com/office/drawing/2014/main" id="{4FD7E394-EF23-202F-5505-B8A1FAAC6A72}"/>
                  </a:ext>
                </a:extLst>
              </p:cNvPr>
              <p:cNvCxnSpPr>
                <a:stCxn id="32" idx="6"/>
                <a:endCxn id="41" idx="2"/>
              </p:cNvCxnSpPr>
              <p:nvPr/>
            </p:nvCxnSpPr>
            <p:spPr>
              <a:xfrm flipV="1">
                <a:off x="3708062" y="2553103"/>
                <a:ext cx="129604" cy="15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8685;p90">
                <a:extLst>
                  <a:ext uri="{FF2B5EF4-FFF2-40B4-BE49-F238E27FC236}">
                    <a16:creationId xmlns:a16="http://schemas.microsoft.com/office/drawing/2014/main" id="{FFB33BC8-2AD1-5214-F6C9-1122F50C795E}"/>
                  </a:ext>
                </a:extLst>
              </p:cNvPr>
              <p:cNvCxnSpPr>
                <a:cxnSpLocks/>
                <a:stCxn id="38" idx="6"/>
                <a:endCxn id="35" idx="2"/>
              </p:cNvCxnSpPr>
              <p:nvPr/>
            </p:nvCxnSpPr>
            <p:spPr>
              <a:xfrm flipV="1">
                <a:off x="5650979" y="2552953"/>
                <a:ext cx="60527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8685;p90">
                <a:extLst>
                  <a:ext uri="{FF2B5EF4-FFF2-40B4-BE49-F238E27FC236}">
                    <a16:creationId xmlns:a16="http://schemas.microsoft.com/office/drawing/2014/main" id="{FDE61CCB-334C-CCB9-E596-3E0F179DDB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95189" y="2549021"/>
                <a:ext cx="1077551" cy="3781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8685;p90">
                <a:extLst>
                  <a:ext uri="{FF2B5EF4-FFF2-40B4-BE49-F238E27FC236}">
                    <a16:creationId xmlns:a16="http://schemas.microsoft.com/office/drawing/2014/main" id="{D3B66D55-B8BE-01F2-E24B-0BD7F06852C5}"/>
                  </a:ext>
                </a:extLst>
              </p:cNvPr>
              <p:cNvCxnSpPr>
                <a:cxnSpLocks/>
                <a:stCxn id="35" idx="6"/>
                <a:endCxn id="22" idx="2"/>
              </p:cNvCxnSpPr>
              <p:nvPr/>
            </p:nvCxnSpPr>
            <p:spPr>
              <a:xfrm flipV="1">
                <a:off x="6481851" y="2552952"/>
                <a:ext cx="84842" cy="1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8685;p90">
                <a:extLst>
                  <a:ext uri="{FF2B5EF4-FFF2-40B4-BE49-F238E27FC236}">
                    <a16:creationId xmlns:a16="http://schemas.microsoft.com/office/drawing/2014/main" id="{0EAE0EA5-EE26-90BF-0FD7-B71CD4983D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92292" y="2552952"/>
                <a:ext cx="802897" cy="6039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" name="Google Shape;8690;p90">
              <a:extLst>
                <a:ext uri="{FF2B5EF4-FFF2-40B4-BE49-F238E27FC236}">
                  <a16:creationId xmlns:a16="http://schemas.microsoft.com/office/drawing/2014/main" id="{20385FC9-3D73-1DA3-3F55-3AE387174B03}"/>
                </a:ext>
              </a:extLst>
            </p:cNvPr>
            <p:cNvGrpSpPr/>
            <p:nvPr/>
          </p:nvGrpSpPr>
          <p:grpSpPr>
            <a:xfrm>
              <a:off x="3837666" y="2321356"/>
              <a:ext cx="573043" cy="474051"/>
              <a:chOff x="3837666" y="2321356"/>
              <a:chExt cx="573043" cy="474051"/>
            </a:xfrm>
          </p:grpSpPr>
          <p:cxnSp>
            <p:nvCxnSpPr>
              <p:cNvPr id="40" name="Google Shape;8691;p90">
                <a:extLst>
                  <a:ext uri="{FF2B5EF4-FFF2-40B4-BE49-F238E27FC236}">
                    <a16:creationId xmlns:a16="http://schemas.microsoft.com/office/drawing/2014/main" id="{138B4D0D-F0B0-8A08-4444-D6C390EB0B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0415" y="2321356"/>
                <a:ext cx="0" cy="147195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1" name="Google Shape;8689;p90">
                <a:extLst>
                  <a:ext uri="{FF2B5EF4-FFF2-40B4-BE49-F238E27FC236}">
                    <a16:creationId xmlns:a16="http://schemas.microsoft.com/office/drawing/2014/main" id="{36A21341-4EC5-00AC-2A85-3B10CB7876EA}"/>
                  </a:ext>
                </a:extLst>
              </p:cNvPr>
              <p:cNvSpPr/>
              <p:nvPr/>
            </p:nvSpPr>
            <p:spPr>
              <a:xfrm>
                <a:off x="3837666" y="2440153"/>
                <a:ext cx="225900" cy="2259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Google Shape;8692;p90">
                <a:extLst>
                  <a:ext uri="{FF2B5EF4-FFF2-40B4-BE49-F238E27FC236}">
                    <a16:creationId xmlns:a16="http://schemas.microsoft.com/office/drawing/2014/main" id="{1EFFAF08-E336-F7D0-5D4B-5A09F96DA335}"/>
                  </a:ext>
                </a:extLst>
              </p:cNvPr>
              <p:cNvSpPr/>
              <p:nvPr/>
            </p:nvSpPr>
            <p:spPr>
              <a:xfrm>
                <a:off x="3866500" y="2468982"/>
                <a:ext cx="168300" cy="168300"/>
              </a:xfrm>
              <a:prstGeom prst="ellipse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b="1" dirty="0">
                    <a:solidFill>
                      <a:srgbClr val="172C6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b="1" dirty="0"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0" name="Google Shape;8691;p90">
                <a:extLst>
                  <a:ext uri="{FF2B5EF4-FFF2-40B4-BE49-F238E27FC236}">
                    <a16:creationId xmlns:a16="http://schemas.microsoft.com/office/drawing/2014/main" id="{62D5E22D-C454-31AD-C160-47D47C9296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97767" y="2636979"/>
                <a:ext cx="0" cy="158428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1" name="Google Shape;8689;p90">
                <a:extLst>
                  <a:ext uri="{FF2B5EF4-FFF2-40B4-BE49-F238E27FC236}">
                    <a16:creationId xmlns:a16="http://schemas.microsoft.com/office/drawing/2014/main" id="{8B46DBC6-9599-D927-09B5-E197876786B7}"/>
                  </a:ext>
                </a:extLst>
              </p:cNvPr>
              <p:cNvSpPr/>
              <p:nvPr/>
            </p:nvSpPr>
            <p:spPr>
              <a:xfrm>
                <a:off x="4184809" y="2439852"/>
                <a:ext cx="225900" cy="2259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Google Shape;8692;p90">
                <a:extLst>
                  <a:ext uri="{FF2B5EF4-FFF2-40B4-BE49-F238E27FC236}">
                    <a16:creationId xmlns:a16="http://schemas.microsoft.com/office/drawing/2014/main" id="{48E6D389-E96B-83D2-4373-4D82C2E8F0E4}"/>
                  </a:ext>
                </a:extLst>
              </p:cNvPr>
              <p:cNvSpPr/>
              <p:nvPr/>
            </p:nvSpPr>
            <p:spPr>
              <a:xfrm>
                <a:off x="4213643" y="2468679"/>
                <a:ext cx="168300" cy="168300"/>
              </a:xfrm>
              <a:prstGeom prst="ellipse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b="1" dirty="0">
                    <a:solidFill>
                      <a:srgbClr val="172C6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b="1" dirty="0"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Google Shape;8693;p90">
              <a:extLst>
                <a:ext uri="{FF2B5EF4-FFF2-40B4-BE49-F238E27FC236}">
                  <a16:creationId xmlns:a16="http://schemas.microsoft.com/office/drawing/2014/main" id="{50A97633-DD12-F7C1-51C0-D4252E086CEB}"/>
                </a:ext>
              </a:extLst>
            </p:cNvPr>
            <p:cNvGrpSpPr/>
            <p:nvPr/>
          </p:nvGrpSpPr>
          <p:grpSpPr>
            <a:xfrm>
              <a:off x="5425379" y="2440153"/>
              <a:ext cx="225600" cy="355254"/>
              <a:chOff x="5425379" y="2440153"/>
              <a:chExt cx="225600" cy="355254"/>
            </a:xfrm>
          </p:grpSpPr>
          <p:cxnSp>
            <p:nvCxnSpPr>
              <p:cNvPr id="37" name="Google Shape;8694;p90">
                <a:extLst>
                  <a:ext uri="{FF2B5EF4-FFF2-40B4-BE49-F238E27FC236}">
                    <a16:creationId xmlns:a16="http://schemas.microsoft.com/office/drawing/2014/main" id="{1501D913-13AF-0BD6-4FA8-B6DB3C82E3F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38196" y="2636979"/>
                <a:ext cx="0" cy="158428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8" name="Google Shape;8696;p90">
                <a:extLst>
                  <a:ext uri="{FF2B5EF4-FFF2-40B4-BE49-F238E27FC236}">
                    <a16:creationId xmlns:a16="http://schemas.microsoft.com/office/drawing/2014/main" id="{CADF6ABC-AA46-DBEE-0B9F-8B11AAC22B8D}"/>
                  </a:ext>
                </a:extLst>
              </p:cNvPr>
              <p:cNvSpPr/>
              <p:nvPr/>
            </p:nvSpPr>
            <p:spPr>
              <a:xfrm>
                <a:off x="5425379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Google Shape;8695;p90">
                <a:extLst>
                  <a:ext uri="{FF2B5EF4-FFF2-40B4-BE49-F238E27FC236}">
                    <a16:creationId xmlns:a16="http://schemas.microsoft.com/office/drawing/2014/main" id="{C095D077-F6A0-F86A-E6B0-82E1976CD1F4}"/>
                  </a:ext>
                </a:extLst>
              </p:cNvPr>
              <p:cNvSpPr/>
              <p:nvPr/>
            </p:nvSpPr>
            <p:spPr>
              <a:xfrm>
                <a:off x="5454212" y="2468982"/>
                <a:ext cx="168000" cy="168000"/>
              </a:xfrm>
              <a:prstGeom prst="ellipse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b="1" dirty="0">
                    <a:solidFill>
                      <a:srgbClr val="172C6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b="1" dirty="0"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9" name="Google Shape;8697;p90">
              <a:extLst>
                <a:ext uri="{FF2B5EF4-FFF2-40B4-BE49-F238E27FC236}">
                  <a16:creationId xmlns:a16="http://schemas.microsoft.com/office/drawing/2014/main" id="{9CFAC487-56C9-2447-693C-4B89F74C4D77}"/>
                </a:ext>
              </a:extLst>
            </p:cNvPr>
            <p:cNvGrpSpPr/>
            <p:nvPr/>
          </p:nvGrpSpPr>
          <p:grpSpPr>
            <a:xfrm>
              <a:off x="6256251" y="2339875"/>
              <a:ext cx="536042" cy="455200"/>
              <a:chOff x="6256251" y="2339875"/>
              <a:chExt cx="536042" cy="455200"/>
            </a:xfrm>
          </p:grpSpPr>
          <p:cxnSp>
            <p:nvCxnSpPr>
              <p:cNvPr id="34" name="Google Shape;8698;p90">
                <a:extLst>
                  <a:ext uri="{FF2B5EF4-FFF2-40B4-BE49-F238E27FC236}">
                    <a16:creationId xmlns:a16="http://schemas.microsoft.com/office/drawing/2014/main" id="{3B7435CF-1FD5-C9D0-01D0-186E024C6F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124" y="2339875"/>
                <a:ext cx="0" cy="128676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5" name="Google Shape;8699;p90">
                <a:extLst>
                  <a:ext uri="{FF2B5EF4-FFF2-40B4-BE49-F238E27FC236}">
                    <a16:creationId xmlns:a16="http://schemas.microsoft.com/office/drawing/2014/main" id="{5EF4F44D-0E81-AD84-A6CF-741FEB3CC6EF}"/>
                  </a:ext>
                </a:extLst>
              </p:cNvPr>
              <p:cNvSpPr/>
              <p:nvPr/>
            </p:nvSpPr>
            <p:spPr>
              <a:xfrm>
                <a:off x="6256251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Google Shape;8700;p90">
                <a:extLst>
                  <a:ext uri="{FF2B5EF4-FFF2-40B4-BE49-F238E27FC236}">
                    <a16:creationId xmlns:a16="http://schemas.microsoft.com/office/drawing/2014/main" id="{CFB74EA2-3BAC-3E2D-B81F-C6284E6B5ACA}"/>
                  </a:ext>
                </a:extLst>
              </p:cNvPr>
              <p:cNvSpPr/>
              <p:nvPr/>
            </p:nvSpPr>
            <p:spPr>
              <a:xfrm>
                <a:off x="6285084" y="2468982"/>
                <a:ext cx="168000" cy="168000"/>
              </a:xfrm>
              <a:prstGeom prst="ellipse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b="1" dirty="0">
                    <a:solidFill>
                      <a:srgbClr val="172C6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b="1" dirty="0"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1" name="Google Shape;8698;p90">
                <a:extLst>
                  <a:ext uri="{FF2B5EF4-FFF2-40B4-BE49-F238E27FC236}">
                    <a16:creationId xmlns:a16="http://schemas.microsoft.com/office/drawing/2014/main" id="{F54BEF3E-20F3-99C7-E423-FE9F5E58F3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79565" y="2634278"/>
                <a:ext cx="0" cy="160797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2" name="Google Shape;8699;p90">
                <a:extLst>
                  <a:ext uri="{FF2B5EF4-FFF2-40B4-BE49-F238E27FC236}">
                    <a16:creationId xmlns:a16="http://schemas.microsoft.com/office/drawing/2014/main" id="{FB0A82AD-6D5E-2630-B6D6-E0BDF0928235}"/>
                  </a:ext>
                </a:extLst>
              </p:cNvPr>
              <p:cNvSpPr/>
              <p:nvPr/>
            </p:nvSpPr>
            <p:spPr>
              <a:xfrm>
                <a:off x="6566693" y="2440152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Google Shape;8700;p90">
                <a:extLst>
                  <a:ext uri="{FF2B5EF4-FFF2-40B4-BE49-F238E27FC236}">
                    <a16:creationId xmlns:a16="http://schemas.microsoft.com/office/drawing/2014/main" id="{A1BF6164-EE59-C26E-30BC-2377B7E88A45}"/>
                  </a:ext>
                </a:extLst>
              </p:cNvPr>
              <p:cNvSpPr/>
              <p:nvPr/>
            </p:nvSpPr>
            <p:spPr>
              <a:xfrm>
                <a:off x="6595526" y="2468981"/>
                <a:ext cx="168000" cy="168000"/>
              </a:xfrm>
              <a:prstGeom prst="ellipse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b="1" dirty="0">
                    <a:solidFill>
                      <a:srgbClr val="172C6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b="1" dirty="0"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0" name="Google Shape;8701;p90">
              <a:extLst>
                <a:ext uri="{FF2B5EF4-FFF2-40B4-BE49-F238E27FC236}">
                  <a16:creationId xmlns:a16="http://schemas.microsoft.com/office/drawing/2014/main" id="{5F424759-F64A-8DF3-172E-FD7B6AA79E6E}"/>
                </a:ext>
              </a:extLst>
            </p:cNvPr>
            <p:cNvGrpSpPr/>
            <p:nvPr/>
          </p:nvGrpSpPr>
          <p:grpSpPr>
            <a:xfrm>
              <a:off x="3482415" y="1694849"/>
              <a:ext cx="225647" cy="971135"/>
              <a:chOff x="2076871" y="-324713"/>
              <a:chExt cx="792300" cy="3409885"/>
            </a:xfrm>
          </p:grpSpPr>
          <p:cxnSp>
            <p:nvCxnSpPr>
              <p:cNvPr id="31" name="Google Shape;8702;p90">
                <a:extLst>
                  <a:ext uri="{FF2B5EF4-FFF2-40B4-BE49-F238E27FC236}">
                    <a16:creationId xmlns:a16="http://schemas.microsoft.com/office/drawing/2014/main" id="{D895E20A-3C74-88EA-DAD2-F1865C763CD5}"/>
                  </a:ext>
                </a:extLst>
              </p:cNvPr>
              <p:cNvCxnSpPr>
                <a:cxnSpLocks/>
                <a:stCxn id="33" idx="0"/>
              </p:cNvCxnSpPr>
              <p:nvPr/>
            </p:nvCxnSpPr>
            <p:spPr>
              <a:xfrm flipV="1">
                <a:off x="2473154" y="-324713"/>
                <a:ext cx="0" cy="2718528"/>
              </a:xfrm>
              <a:prstGeom prst="straightConnector1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2" name="Google Shape;8688;p90">
                <a:extLst>
                  <a:ext uri="{FF2B5EF4-FFF2-40B4-BE49-F238E27FC236}">
                    <a16:creationId xmlns:a16="http://schemas.microsoft.com/office/drawing/2014/main" id="{2EE4DF27-317B-D7E3-7D56-FF2EB0948B71}"/>
                  </a:ext>
                </a:extLst>
              </p:cNvPr>
              <p:cNvSpPr/>
              <p:nvPr/>
            </p:nvSpPr>
            <p:spPr>
              <a:xfrm>
                <a:off x="2076871" y="2292572"/>
                <a:ext cx="792300" cy="7926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Google Shape;8703;p90">
                <a:extLst>
                  <a:ext uri="{FF2B5EF4-FFF2-40B4-BE49-F238E27FC236}">
                    <a16:creationId xmlns:a16="http://schemas.microsoft.com/office/drawing/2014/main" id="{B013424C-3907-B870-8A62-6D0B763A921B}"/>
                  </a:ext>
                </a:extLst>
              </p:cNvPr>
              <p:cNvSpPr/>
              <p:nvPr/>
            </p:nvSpPr>
            <p:spPr>
              <a:xfrm>
                <a:off x="2178104" y="2393815"/>
                <a:ext cx="590101" cy="590101"/>
              </a:xfrm>
              <a:prstGeom prst="ellipse">
                <a:avLst/>
              </a:prstGeom>
              <a:noFill/>
              <a:ln w="9525" cap="flat" cmpd="sng">
                <a:solidFill>
                  <a:srgbClr val="C016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b="1" dirty="0">
                    <a:solidFill>
                      <a:srgbClr val="172C6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b="1" dirty="0"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D664BFD2-3F36-C432-041B-8403441C9BE6}"/>
              </a:ext>
            </a:extLst>
          </p:cNvPr>
          <p:cNvSpPr txBox="1"/>
          <p:nvPr/>
        </p:nvSpPr>
        <p:spPr>
          <a:xfrm>
            <a:off x="243840" y="1034487"/>
            <a:ext cx="32855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ru-RU" sz="1100" b="1" kern="1200" dirty="0">
                <a:solidFill>
                  <a:srgbClr val="172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</a:t>
            </a: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компанию </a:t>
            </a:r>
          </a:p>
          <a:p>
            <a:pPr defTabSz="685800">
              <a:buClrTx/>
              <a:defRPr/>
            </a:pP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вакансию для прохождения практики, заполнить </a:t>
            </a:r>
            <a:r>
              <a:rPr lang="ru-RU" sz="1100" kern="1200" dirty="0">
                <a:solidFill>
                  <a:srgbClr val="C0164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форму</a:t>
            </a: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заключения </a:t>
            </a:r>
            <a:r>
              <a:rPr lang="ru-RU" sz="11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до 01.12.2024</a:t>
            </a:r>
            <a:endParaRPr lang="ru-RU" sz="11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52C3623-26C6-0F78-9FE3-2EF54D4F6182}"/>
              </a:ext>
            </a:extLst>
          </p:cNvPr>
          <p:cNvSpPr txBox="1"/>
          <p:nvPr/>
        </p:nvSpPr>
        <p:spPr>
          <a:xfrm>
            <a:off x="1710406" y="3889501"/>
            <a:ext cx="219161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Дождаться ответа от компании (до 10 рабочих дней после отправки резюме) и пройти отбор (в среднем 3 недели, может доходить до месяца)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60B82A4-6378-31A1-0DE7-1CA9BB44402F}"/>
              </a:ext>
            </a:extLst>
          </p:cNvPr>
          <p:cNvSpPr txBox="1"/>
          <p:nvPr/>
        </p:nvSpPr>
        <p:spPr>
          <a:xfrm>
            <a:off x="6541284" y="3924032"/>
            <a:ext cx="21660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l"/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Подписать </a:t>
            </a:r>
            <a:r>
              <a:rPr lang="ru-RU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все отчетные </a:t>
            </a:r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документы у руководителей практики и получить </a:t>
            </a:r>
            <a:r>
              <a:rPr lang="ru-RU" sz="1100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оценку до </a:t>
            </a:r>
            <a:r>
              <a:rPr lang="ru-RU" sz="1100" dirty="0" smtClean="0">
                <a:solidFill>
                  <a:srgbClr val="FF0000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20</a:t>
            </a:r>
            <a:r>
              <a:rPr lang="ru-RU" sz="1100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.03.2025 включительно;</a:t>
            </a:r>
            <a:br>
              <a:rPr lang="ru-RU" sz="1100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</a:br>
            <a:r>
              <a:rPr lang="ru-RU" sz="1100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Сразу загрузить документы в </a:t>
            </a:r>
            <a:r>
              <a:rPr lang="en-US" sz="1100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Smart LMS</a:t>
            </a:r>
            <a:endParaRPr lang="ru-RU" sz="1100" b="0" dirty="0">
              <a:solidFill>
                <a:srgbClr val="FF0000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52C3623-26C6-0F78-9FE3-2EF54D4F6182}"/>
              </a:ext>
            </a:extLst>
          </p:cNvPr>
          <p:cNvSpPr txBox="1"/>
          <p:nvPr/>
        </p:nvSpPr>
        <p:spPr>
          <a:xfrm>
            <a:off x="4232168" y="3889500"/>
            <a:ext cx="208133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Подписать </a:t>
            </a:r>
            <a:r>
              <a:rPr lang="ru-RU" sz="11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</a:t>
            </a: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у </a:t>
            </a:r>
            <a:r>
              <a:rPr lang="ru-RU" sz="11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руководителей практики со стороны компании и со стороны НИУ ВШЭ </a:t>
            </a:r>
            <a:r>
              <a:rPr lang="ru-RU" sz="11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(научный руководитель) </a:t>
            </a: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загрузить его в </a:t>
            </a:r>
            <a:r>
              <a:rPr lang="en-US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 </a:t>
            </a:r>
            <a:r>
              <a:rPr lang="en-US" sz="11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LMS</a:t>
            </a:r>
            <a:r>
              <a:rPr lang="ru-RU" sz="11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начала </a:t>
            </a:r>
            <a:r>
              <a:rPr lang="ru-RU" sz="1100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до </a:t>
            </a:r>
            <a:r>
              <a:rPr lang="ru-RU" sz="1100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27.12.2024</a:t>
            </a:r>
            <a:endParaRPr lang="ru-RU" sz="11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104;p20">
            <a:extLst>
              <a:ext uri="{FF2B5EF4-FFF2-40B4-BE49-F238E27FC236}">
                <a16:creationId xmlns:a16="http://schemas.microsoft.com/office/drawing/2014/main" id="{6B787274-4819-D7A7-D793-15C87809F71C}"/>
              </a:ext>
            </a:extLst>
          </p:cNvPr>
          <p:cNvSpPr txBox="1">
            <a:spLocks/>
          </p:cNvSpPr>
          <p:nvPr/>
        </p:nvSpPr>
        <p:spPr>
          <a:xfrm>
            <a:off x="6043363" y="881693"/>
            <a:ext cx="216601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Пройти практику: 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18BBC6D5-9A32-3E6B-BF77-F8B2CC3EE320}"/>
              </a:ext>
            </a:extLst>
          </p:cNvPr>
          <p:cNvSpPr txBox="1"/>
          <p:nvPr/>
        </p:nvSpPr>
        <p:spPr>
          <a:xfrm>
            <a:off x="5963330" y="1039612"/>
            <a:ext cx="2743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>
              <a:buClrTx/>
              <a:defRPr/>
            </a:pPr>
            <a:r>
              <a:rPr lang="en-US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роки практики для ОП</a:t>
            </a:r>
            <a:endParaRPr lang="en-GB" sz="12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257313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4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bg1"/>
            </a:gs>
            <a:gs pos="100000">
              <a:srgbClr val="DADCE6"/>
            </a:gs>
          </a:gsLst>
          <a:lin ang="18900000" scaled="1"/>
        </a:gra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135;p20"/>
          <p:cNvSpPr/>
          <p:nvPr/>
        </p:nvSpPr>
        <p:spPr>
          <a:xfrm>
            <a:off x="467727" y="4435784"/>
            <a:ext cx="3093600" cy="547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Скругленный прямоугольник 2">
            <a:extLst>
              <a:ext uri="{FF2B5EF4-FFF2-40B4-BE49-F238E27FC236}">
                <a16:creationId xmlns:a16="http://schemas.microsoft.com/office/drawing/2014/main" id="{B533EB10-781E-41C3-3BE9-17EE98FFEA5E}"/>
              </a:ext>
            </a:extLst>
          </p:cNvPr>
          <p:cNvSpPr/>
          <p:nvPr/>
        </p:nvSpPr>
        <p:spPr>
          <a:xfrm>
            <a:off x="1554397" y="3779928"/>
            <a:ext cx="3845483" cy="951402"/>
          </a:xfrm>
          <a:prstGeom prst="roundRect">
            <a:avLst>
              <a:gd name="adj" fmla="val 6455"/>
            </a:avLst>
          </a:prstGeom>
          <a:solidFill>
            <a:srgbClr val="E7E9EF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2">
            <a:extLst>
              <a:ext uri="{FF2B5EF4-FFF2-40B4-BE49-F238E27FC236}">
                <a16:creationId xmlns:a16="http://schemas.microsoft.com/office/drawing/2014/main" id="{FADD480E-08E1-DA81-A4AF-42600CBF54ED}"/>
              </a:ext>
            </a:extLst>
          </p:cNvPr>
          <p:cNvSpPr/>
          <p:nvPr/>
        </p:nvSpPr>
        <p:spPr>
          <a:xfrm>
            <a:off x="5651540" y="1258275"/>
            <a:ext cx="4790199" cy="2077269"/>
          </a:xfrm>
          <a:prstGeom prst="roundRect">
            <a:avLst>
              <a:gd name="adj" fmla="val 6455"/>
            </a:avLst>
          </a:prstGeom>
          <a:solidFill>
            <a:srgbClr val="E7E9EF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Скругленный прямоугольник 2">
            <a:extLst>
              <a:ext uri="{FF2B5EF4-FFF2-40B4-BE49-F238E27FC236}">
                <a16:creationId xmlns:a16="http://schemas.microsoft.com/office/drawing/2014/main" id="{34F6F5C9-BBA6-3D03-D5B4-B1156F40F8B8}"/>
              </a:ext>
            </a:extLst>
          </p:cNvPr>
          <p:cNvSpPr/>
          <p:nvPr/>
        </p:nvSpPr>
        <p:spPr>
          <a:xfrm>
            <a:off x="1549387" y="1258275"/>
            <a:ext cx="3850494" cy="2065395"/>
          </a:xfrm>
          <a:prstGeom prst="roundRect">
            <a:avLst>
              <a:gd name="adj" fmla="val 6455"/>
            </a:avLst>
          </a:prstGeom>
          <a:solidFill>
            <a:srgbClr val="E7E9EF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Google Shape;104;p20">
            <a:extLst>
              <a:ext uri="{FF2B5EF4-FFF2-40B4-BE49-F238E27FC236}">
                <a16:creationId xmlns:a16="http://schemas.microsoft.com/office/drawing/2014/main" id="{03A0ED30-66CA-AEB6-F9D0-02C30FA933EC}"/>
              </a:ext>
            </a:extLst>
          </p:cNvPr>
          <p:cNvSpPr txBox="1">
            <a:spLocks/>
          </p:cNvSpPr>
          <p:nvPr/>
        </p:nvSpPr>
        <p:spPr>
          <a:xfrm>
            <a:off x="333344" y="335468"/>
            <a:ext cx="7642255" cy="283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2400" b="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ВЫБОР МЕСТА ПРОХОЖДЕНИЯ ПРАКТИКИ</a:t>
            </a:r>
          </a:p>
        </p:txBody>
      </p:sp>
      <p:sp>
        <p:nvSpPr>
          <p:cNvPr id="37" name="Google Shape;143;p21">
            <a:extLst>
              <a:ext uri="{FF2B5EF4-FFF2-40B4-BE49-F238E27FC236}">
                <a16:creationId xmlns:a16="http://schemas.microsoft.com/office/drawing/2014/main" id="{2B8934DA-BA28-9BFC-8362-A3BF8CB196AB}"/>
              </a:ext>
            </a:extLst>
          </p:cNvPr>
          <p:cNvSpPr/>
          <p:nvPr/>
        </p:nvSpPr>
        <p:spPr>
          <a:xfrm rot="5400000">
            <a:off x="-1849180" y="2207201"/>
            <a:ext cx="5143501" cy="729097"/>
          </a:xfrm>
          <a:prstGeom prst="rect">
            <a:avLst/>
          </a:prstGeom>
          <a:solidFill>
            <a:srgbClr val="172C65">
              <a:alpha val="10000"/>
            </a:srgbClr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algn="ctr"/>
            <a:endParaRPr sz="1000" dirty="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4045" y="2705646"/>
            <a:ext cx="324994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внимание, что студенты не могут проходить практику у ИП, у родственников и в собственных компаниях. Все критерии смотрите на слайде 4</a:t>
            </a:r>
          </a:p>
        </p:txBody>
      </p:sp>
      <p:grpSp>
        <p:nvGrpSpPr>
          <p:cNvPr id="9" name="Google Shape;8801;p90">
            <a:extLst>
              <a:ext uri="{FF2B5EF4-FFF2-40B4-BE49-F238E27FC236}">
                <a16:creationId xmlns:a16="http://schemas.microsoft.com/office/drawing/2014/main" id="{AE9495D3-9849-9078-E194-C72F6F589059}"/>
              </a:ext>
            </a:extLst>
          </p:cNvPr>
          <p:cNvGrpSpPr/>
          <p:nvPr/>
        </p:nvGrpSpPr>
        <p:grpSpPr>
          <a:xfrm rot="16200000">
            <a:off x="-344431" y="2091173"/>
            <a:ext cx="2306513" cy="961153"/>
            <a:chOff x="5194708" y="3484366"/>
            <a:chExt cx="2369266" cy="987304"/>
          </a:xfrm>
        </p:grpSpPr>
        <p:grpSp>
          <p:nvGrpSpPr>
            <p:cNvPr id="11" name="Google Shape;8806;p90">
              <a:extLst>
                <a:ext uri="{FF2B5EF4-FFF2-40B4-BE49-F238E27FC236}">
                  <a16:creationId xmlns:a16="http://schemas.microsoft.com/office/drawing/2014/main" id="{D25CEF4D-1BC0-E962-7202-95DEF6990D60}"/>
                </a:ext>
              </a:extLst>
            </p:cNvPr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20" name="Google Shape;8807;p90">
                <a:extLst>
                  <a:ext uri="{FF2B5EF4-FFF2-40B4-BE49-F238E27FC236}">
                    <a16:creationId xmlns:a16="http://schemas.microsoft.com/office/drawing/2014/main" id="{92411B0F-368E-C5B7-E882-FA9CC4C46FCD}"/>
                  </a:ext>
                </a:extLst>
              </p:cNvPr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C016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Google Shape;8808;p90">
                <a:extLst>
                  <a:ext uri="{FF2B5EF4-FFF2-40B4-BE49-F238E27FC236}">
                    <a16:creationId xmlns:a16="http://schemas.microsoft.com/office/drawing/2014/main" id="{5BCAEB35-8737-B16E-3F70-10595FDF646B}"/>
                  </a:ext>
                </a:extLst>
              </p:cNvPr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C01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Google Shape;8809;p90">
                <a:extLst>
                  <a:ext uri="{FF2B5EF4-FFF2-40B4-BE49-F238E27FC236}">
                    <a16:creationId xmlns:a16="http://schemas.microsoft.com/office/drawing/2014/main" id="{2BFB5B26-7E8E-299D-3BB5-6C911E84F4E7}"/>
                  </a:ext>
                </a:extLst>
              </p:cNvPr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C01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" name="Google Shape;8810;p90">
              <a:extLst>
                <a:ext uri="{FF2B5EF4-FFF2-40B4-BE49-F238E27FC236}">
                  <a16:creationId xmlns:a16="http://schemas.microsoft.com/office/drawing/2014/main" id="{70FA9983-62A4-2973-B4CC-27DAD6E57327}"/>
                </a:ext>
              </a:extLst>
            </p:cNvPr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</p:grpSpPr>
          <p:sp>
            <p:nvSpPr>
              <p:cNvPr id="17" name="Google Shape;8811;p90">
                <a:extLst>
                  <a:ext uri="{FF2B5EF4-FFF2-40B4-BE49-F238E27FC236}">
                    <a16:creationId xmlns:a16="http://schemas.microsoft.com/office/drawing/2014/main" id="{F425CD0A-426C-81E3-3369-2D08DD2EF06E}"/>
                  </a:ext>
                </a:extLst>
              </p:cNvPr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Google Shape;8812;p90">
                <a:extLst>
                  <a:ext uri="{FF2B5EF4-FFF2-40B4-BE49-F238E27FC236}">
                    <a16:creationId xmlns:a16="http://schemas.microsoft.com/office/drawing/2014/main" id="{73408ACF-F683-B116-D520-25A74AEC19CB}"/>
                  </a:ext>
                </a:extLst>
              </p:cNvPr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Google Shape;8813;p90">
                <a:extLst>
                  <a:ext uri="{FF2B5EF4-FFF2-40B4-BE49-F238E27FC236}">
                    <a16:creationId xmlns:a16="http://schemas.microsoft.com/office/drawing/2014/main" id="{96E801C2-D957-FF13-C79B-FD52B96EF7E3}"/>
                  </a:ext>
                </a:extLst>
              </p:cNvPr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Google Shape;8814;p90">
              <a:extLst>
                <a:ext uri="{FF2B5EF4-FFF2-40B4-BE49-F238E27FC236}">
                  <a16:creationId xmlns:a16="http://schemas.microsoft.com/office/drawing/2014/main" id="{AC931EA9-F357-5EE7-0E8D-BB694336A6F8}"/>
                </a:ext>
              </a:extLst>
            </p:cNvPr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14" name="Google Shape;8815;p90">
                <a:extLst>
                  <a:ext uri="{FF2B5EF4-FFF2-40B4-BE49-F238E27FC236}">
                    <a16:creationId xmlns:a16="http://schemas.microsoft.com/office/drawing/2014/main" id="{47145860-67A8-C3F4-3AB0-0CA03F259136}"/>
                  </a:ext>
                </a:extLst>
              </p:cNvPr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Google Shape;8816;p90">
                <a:extLst>
                  <a:ext uri="{FF2B5EF4-FFF2-40B4-BE49-F238E27FC236}">
                    <a16:creationId xmlns:a16="http://schemas.microsoft.com/office/drawing/2014/main" id="{986F7F77-9C48-39C8-773C-32A65613C5BE}"/>
                  </a:ext>
                </a:extLst>
              </p:cNvPr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8817;p90">
                <a:extLst>
                  <a:ext uri="{FF2B5EF4-FFF2-40B4-BE49-F238E27FC236}">
                    <a16:creationId xmlns:a16="http://schemas.microsoft.com/office/drawing/2014/main" id="{03ED0201-1939-7E36-C796-8E786DFBD365}"/>
                  </a:ext>
                </a:extLst>
              </p:cNvPr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8" name="Google Shape;104;p20">
            <a:extLst>
              <a:ext uri="{FF2B5EF4-FFF2-40B4-BE49-F238E27FC236}">
                <a16:creationId xmlns:a16="http://schemas.microsoft.com/office/drawing/2014/main" id="{14857C61-9DCC-AE56-E1BC-E20F7DEFCC62}"/>
              </a:ext>
            </a:extLst>
          </p:cNvPr>
          <p:cNvSpPr txBox="1">
            <a:spLocks/>
          </p:cNvSpPr>
          <p:nvPr/>
        </p:nvSpPr>
        <p:spPr>
          <a:xfrm>
            <a:off x="524814" y="1681221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1800" b="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Google Shape;104;p20">
            <a:extLst>
              <a:ext uri="{FF2B5EF4-FFF2-40B4-BE49-F238E27FC236}">
                <a16:creationId xmlns:a16="http://schemas.microsoft.com/office/drawing/2014/main" id="{0A91840C-DF03-A30B-BC69-9251968A8ED9}"/>
              </a:ext>
            </a:extLst>
          </p:cNvPr>
          <p:cNvSpPr txBox="1">
            <a:spLocks/>
          </p:cNvSpPr>
          <p:nvPr/>
        </p:nvSpPr>
        <p:spPr>
          <a:xfrm>
            <a:off x="521283" y="2436926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1800" b="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Google Shape;104;p20">
            <a:extLst>
              <a:ext uri="{FF2B5EF4-FFF2-40B4-BE49-F238E27FC236}">
                <a16:creationId xmlns:a16="http://schemas.microsoft.com/office/drawing/2014/main" id="{D5A6497E-480F-3134-A879-C3AC31A9F9D8}"/>
              </a:ext>
            </a:extLst>
          </p:cNvPr>
          <p:cNvSpPr txBox="1">
            <a:spLocks/>
          </p:cNvSpPr>
          <p:nvPr/>
        </p:nvSpPr>
        <p:spPr>
          <a:xfrm>
            <a:off x="525578" y="3191586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1800" b="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" name="Google Shape;103;p20">
            <a:extLst>
              <a:ext uri="{FF2B5EF4-FFF2-40B4-BE49-F238E27FC236}">
                <a16:creationId xmlns:a16="http://schemas.microsoft.com/office/drawing/2014/main" id="{6483DC58-5B8E-367A-1497-AF212B2414E3}"/>
              </a:ext>
            </a:extLst>
          </p:cNvPr>
          <p:cNvSpPr/>
          <p:nvPr/>
        </p:nvSpPr>
        <p:spPr>
          <a:xfrm>
            <a:off x="0" y="324108"/>
            <a:ext cx="243840" cy="387092"/>
          </a:xfrm>
          <a:custGeom>
            <a:avLst/>
            <a:gdLst/>
            <a:ahLst/>
            <a:cxnLst/>
            <a:rect l="l" t="t" r="r" b="b"/>
            <a:pathLst>
              <a:path w="660400" h="965200" extrusionOk="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016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000">
              <a:solidFill>
                <a:srgbClr val="C0164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6" name="Google Shape;104;p20">
            <a:extLst>
              <a:ext uri="{FF2B5EF4-FFF2-40B4-BE49-F238E27FC236}">
                <a16:creationId xmlns:a16="http://schemas.microsoft.com/office/drawing/2014/main" id="{0C0BEBB6-8090-2591-3CDF-26322FC542CC}"/>
              </a:ext>
            </a:extLst>
          </p:cNvPr>
          <p:cNvSpPr txBox="1">
            <a:spLocks/>
          </p:cNvSpPr>
          <p:nvPr/>
        </p:nvSpPr>
        <p:spPr>
          <a:xfrm>
            <a:off x="1549387" y="944629"/>
            <a:ext cx="3567164" cy="25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6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Варианты прохождения практики</a:t>
            </a:r>
          </a:p>
          <a:p>
            <a:pPr marL="12700" algn="l"/>
            <a:endParaRPr lang="ru-RU" sz="1600" b="0" dirty="0">
              <a:solidFill>
                <a:srgbClr val="CB5B5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endParaRPr lang="ru-RU" sz="1600" b="0" dirty="0">
              <a:solidFill>
                <a:srgbClr val="CB5B5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7" name="Google Shape;104;p20">
            <a:extLst>
              <a:ext uri="{FF2B5EF4-FFF2-40B4-BE49-F238E27FC236}">
                <a16:creationId xmlns:a16="http://schemas.microsoft.com/office/drawing/2014/main" id="{F2E2CDDF-0011-011F-D5F3-1A7B0AE09A78}"/>
              </a:ext>
            </a:extLst>
          </p:cNvPr>
          <p:cNvSpPr txBox="1">
            <a:spLocks/>
          </p:cNvSpPr>
          <p:nvPr/>
        </p:nvSpPr>
        <p:spPr>
          <a:xfrm>
            <a:off x="1776018" y="1373218"/>
            <a:ext cx="3226217" cy="4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40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Практика по месту работы / Самостоятельный поиск</a:t>
            </a:r>
            <a:endParaRPr lang="ru-RU" sz="1200" b="0" dirty="0">
              <a:solidFill>
                <a:srgbClr val="102D6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8326138-EE8A-5101-B198-9E5BDC7B7A7A}"/>
              </a:ext>
            </a:extLst>
          </p:cNvPr>
          <p:cNvSpPr txBox="1"/>
          <p:nvPr/>
        </p:nvSpPr>
        <p:spPr>
          <a:xfrm>
            <a:off x="1700741" y="1849561"/>
            <a:ext cx="310886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Студент заполняет </a:t>
            </a:r>
            <a:r>
              <a:rPr lang="ru-RU" sz="1100" b="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форму</a:t>
            </a:r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опроса </a:t>
            </a:r>
          </a:p>
          <a:p>
            <a:pPr marL="12700" algn="l"/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для заключения договора с Организацией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до 01.12.2024</a:t>
            </a:r>
            <a:endParaRPr lang="ru-RU" sz="11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50" name="Google Shape;10242;p94">
            <a:extLst>
              <a:ext uri="{FF2B5EF4-FFF2-40B4-BE49-F238E27FC236}">
                <a16:creationId xmlns:a16="http://schemas.microsoft.com/office/drawing/2014/main" id="{DA9C5B93-A7E1-2C0E-A5B8-EBA1E8CA8223}"/>
              </a:ext>
            </a:extLst>
          </p:cNvPr>
          <p:cNvSpPr/>
          <p:nvPr/>
        </p:nvSpPr>
        <p:spPr>
          <a:xfrm>
            <a:off x="1782120" y="2759260"/>
            <a:ext cx="229906" cy="364135"/>
          </a:xfrm>
          <a:custGeom>
            <a:avLst/>
            <a:gdLst/>
            <a:ahLst/>
            <a:cxnLst/>
            <a:rect l="l" t="t" r="r" b="b"/>
            <a:pathLst>
              <a:path w="7240" h="11467" extrusionOk="0">
                <a:moveTo>
                  <a:pt x="1048" y="346"/>
                </a:moveTo>
                <a:cubicBezTo>
                  <a:pt x="1156" y="346"/>
                  <a:pt x="1239" y="441"/>
                  <a:pt x="1239" y="537"/>
                </a:cubicBezTo>
                <a:cubicBezTo>
                  <a:pt x="1239" y="644"/>
                  <a:pt x="1156" y="727"/>
                  <a:pt x="1048" y="727"/>
                </a:cubicBezTo>
                <a:cubicBezTo>
                  <a:pt x="941" y="727"/>
                  <a:pt x="858" y="644"/>
                  <a:pt x="858" y="537"/>
                </a:cubicBezTo>
                <a:cubicBezTo>
                  <a:pt x="858" y="429"/>
                  <a:pt x="941" y="346"/>
                  <a:pt x="1048" y="346"/>
                </a:cubicBezTo>
                <a:close/>
                <a:moveTo>
                  <a:pt x="3549" y="1203"/>
                </a:moveTo>
                <a:lnTo>
                  <a:pt x="3906" y="1453"/>
                </a:lnTo>
                <a:lnTo>
                  <a:pt x="3549" y="1453"/>
                </a:lnTo>
                <a:lnTo>
                  <a:pt x="3549" y="1203"/>
                </a:lnTo>
                <a:close/>
                <a:moveTo>
                  <a:pt x="6883" y="1060"/>
                </a:moveTo>
                <a:lnTo>
                  <a:pt x="6883" y="1072"/>
                </a:lnTo>
                <a:lnTo>
                  <a:pt x="6097" y="2799"/>
                </a:lnTo>
                <a:cubicBezTo>
                  <a:pt x="6085" y="2846"/>
                  <a:pt x="6085" y="2894"/>
                  <a:pt x="6097" y="2942"/>
                </a:cubicBezTo>
                <a:lnTo>
                  <a:pt x="6883" y="4680"/>
                </a:lnTo>
                <a:lnTo>
                  <a:pt x="4620" y="4680"/>
                </a:lnTo>
                <a:lnTo>
                  <a:pt x="4620" y="1608"/>
                </a:lnTo>
                <a:cubicBezTo>
                  <a:pt x="4620" y="1549"/>
                  <a:pt x="4597" y="1501"/>
                  <a:pt x="4549" y="1477"/>
                </a:cubicBezTo>
                <a:lnTo>
                  <a:pt x="3942" y="1060"/>
                </a:lnTo>
                <a:close/>
                <a:moveTo>
                  <a:pt x="6883" y="4680"/>
                </a:moveTo>
                <a:cubicBezTo>
                  <a:pt x="6883" y="4686"/>
                  <a:pt x="6880" y="4689"/>
                  <a:pt x="6878" y="4689"/>
                </a:cubicBezTo>
                <a:cubicBezTo>
                  <a:pt x="6877" y="4689"/>
                  <a:pt x="6877" y="4686"/>
                  <a:pt x="6883" y="4680"/>
                </a:cubicBezTo>
                <a:close/>
                <a:moveTo>
                  <a:pt x="4299" y="1787"/>
                </a:moveTo>
                <a:lnTo>
                  <a:pt x="4299" y="5394"/>
                </a:lnTo>
                <a:lnTo>
                  <a:pt x="1941" y="5406"/>
                </a:lnTo>
                <a:lnTo>
                  <a:pt x="1941" y="2692"/>
                </a:lnTo>
                <a:cubicBezTo>
                  <a:pt x="1941" y="2608"/>
                  <a:pt x="1870" y="2537"/>
                  <a:pt x="1787" y="2537"/>
                </a:cubicBezTo>
                <a:cubicBezTo>
                  <a:pt x="1691" y="2537"/>
                  <a:pt x="1620" y="2608"/>
                  <a:pt x="1620" y="2692"/>
                </a:cubicBezTo>
                <a:lnTo>
                  <a:pt x="1620" y="5406"/>
                </a:lnTo>
                <a:lnTo>
                  <a:pt x="1227" y="5406"/>
                </a:lnTo>
                <a:lnTo>
                  <a:pt x="1227" y="1787"/>
                </a:lnTo>
                <a:lnTo>
                  <a:pt x="1620" y="1787"/>
                </a:lnTo>
                <a:lnTo>
                  <a:pt x="1620" y="1989"/>
                </a:lnTo>
                <a:cubicBezTo>
                  <a:pt x="1620" y="2072"/>
                  <a:pt x="1691" y="2144"/>
                  <a:pt x="1787" y="2144"/>
                </a:cubicBezTo>
                <a:cubicBezTo>
                  <a:pt x="1870" y="2144"/>
                  <a:pt x="1941" y="2072"/>
                  <a:pt x="1941" y="1989"/>
                </a:cubicBezTo>
                <a:lnTo>
                  <a:pt x="1941" y="1787"/>
                </a:lnTo>
                <a:close/>
                <a:moveTo>
                  <a:pt x="1584" y="10764"/>
                </a:moveTo>
                <a:cubicBezTo>
                  <a:pt x="1691" y="10764"/>
                  <a:pt x="1787" y="10859"/>
                  <a:pt x="1787" y="10954"/>
                </a:cubicBezTo>
                <a:lnTo>
                  <a:pt x="1787" y="11145"/>
                </a:lnTo>
                <a:lnTo>
                  <a:pt x="322" y="11145"/>
                </a:lnTo>
                <a:lnTo>
                  <a:pt x="322" y="10954"/>
                </a:lnTo>
                <a:cubicBezTo>
                  <a:pt x="322" y="10847"/>
                  <a:pt x="417" y="10764"/>
                  <a:pt x="513" y="10764"/>
                </a:cubicBezTo>
                <a:close/>
                <a:moveTo>
                  <a:pt x="1048" y="1"/>
                </a:moveTo>
                <a:cubicBezTo>
                  <a:pt x="775" y="1"/>
                  <a:pt x="536" y="239"/>
                  <a:pt x="536" y="525"/>
                </a:cubicBezTo>
                <a:cubicBezTo>
                  <a:pt x="536" y="763"/>
                  <a:pt x="679" y="953"/>
                  <a:pt x="894" y="1037"/>
                </a:cubicBezTo>
                <a:lnTo>
                  <a:pt x="894" y="10419"/>
                </a:lnTo>
                <a:lnTo>
                  <a:pt x="513" y="10419"/>
                </a:lnTo>
                <a:cubicBezTo>
                  <a:pt x="215" y="10419"/>
                  <a:pt x="1" y="10657"/>
                  <a:pt x="1" y="10943"/>
                </a:cubicBezTo>
                <a:lnTo>
                  <a:pt x="1" y="11300"/>
                </a:lnTo>
                <a:cubicBezTo>
                  <a:pt x="1" y="11395"/>
                  <a:pt x="72" y="11466"/>
                  <a:pt x="155" y="11466"/>
                </a:cubicBezTo>
                <a:lnTo>
                  <a:pt x="1965" y="11466"/>
                </a:lnTo>
                <a:cubicBezTo>
                  <a:pt x="2049" y="11466"/>
                  <a:pt x="2120" y="11395"/>
                  <a:pt x="2120" y="11300"/>
                </a:cubicBezTo>
                <a:lnTo>
                  <a:pt x="2120" y="10943"/>
                </a:lnTo>
                <a:cubicBezTo>
                  <a:pt x="2120" y="10645"/>
                  <a:pt x="1882" y="10419"/>
                  <a:pt x="1608" y="10419"/>
                </a:cubicBezTo>
                <a:lnTo>
                  <a:pt x="1227" y="10419"/>
                </a:lnTo>
                <a:lnTo>
                  <a:pt x="1227" y="5740"/>
                </a:lnTo>
                <a:lnTo>
                  <a:pt x="4299" y="5740"/>
                </a:lnTo>
                <a:cubicBezTo>
                  <a:pt x="4489" y="5740"/>
                  <a:pt x="4632" y="5585"/>
                  <a:pt x="4632" y="5394"/>
                </a:cubicBezTo>
                <a:lnTo>
                  <a:pt x="4632" y="5025"/>
                </a:lnTo>
                <a:lnTo>
                  <a:pt x="6883" y="5025"/>
                </a:lnTo>
                <a:cubicBezTo>
                  <a:pt x="7002" y="5025"/>
                  <a:pt x="7109" y="4966"/>
                  <a:pt x="7180" y="4859"/>
                </a:cubicBezTo>
                <a:cubicBezTo>
                  <a:pt x="7228" y="4763"/>
                  <a:pt x="7240" y="4632"/>
                  <a:pt x="7180" y="4525"/>
                </a:cubicBezTo>
                <a:lnTo>
                  <a:pt x="6442" y="2882"/>
                </a:lnTo>
                <a:lnTo>
                  <a:pt x="7180" y="1227"/>
                </a:lnTo>
                <a:cubicBezTo>
                  <a:pt x="7228" y="1120"/>
                  <a:pt x="7228" y="989"/>
                  <a:pt x="7156" y="894"/>
                </a:cubicBezTo>
                <a:cubicBezTo>
                  <a:pt x="7097" y="787"/>
                  <a:pt x="6978" y="727"/>
                  <a:pt x="6859" y="727"/>
                </a:cubicBezTo>
                <a:lnTo>
                  <a:pt x="3358" y="727"/>
                </a:lnTo>
                <a:cubicBezTo>
                  <a:pt x="3275" y="727"/>
                  <a:pt x="3192" y="810"/>
                  <a:pt x="3192" y="894"/>
                </a:cubicBezTo>
                <a:lnTo>
                  <a:pt x="3192" y="1453"/>
                </a:lnTo>
                <a:lnTo>
                  <a:pt x="1215" y="1453"/>
                </a:lnTo>
                <a:lnTo>
                  <a:pt x="1215" y="1037"/>
                </a:lnTo>
                <a:cubicBezTo>
                  <a:pt x="1429" y="953"/>
                  <a:pt x="1572" y="763"/>
                  <a:pt x="1572" y="525"/>
                </a:cubicBezTo>
                <a:cubicBezTo>
                  <a:pt x="1572" y="227"/>
                  <a:pt x="1334" y="1"/>
                  <a:pt x="1048" y="1"/>
                </a:cubicBezTo>
                <a:close/>
              </a:path>
            </a:pathLst>
          </a:custGeom>
          <a:solidFill>
            <a:srgbClr val="C01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Google Shape;104;p20">
            <a:extLst>
              <a:ext uri="{FF2B5EF4-FFF2-40B4-BE49-F238E27FC236}">
                <a16:creationId xmlns:a16="http://schemas.microsoft.com/office/drawing/2014/main" id="{0415D788-6234-E233-D774-AB7AAFAE77CE}"/>
              </a:ext>
            </a:extLst>
          </p:cNvPr>
          <p:cNvSpPr txBox="1">
            <a:spLocks/>
          </p:cNvSpPr>
          <p:nvPr/>
        </p:nvSpPr>
        <p:spPr>
          <a:xfrm>
            <a:off x="5797528" y="1419353"/>
            <a:ext cx="3226217" cy="26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40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Практика от Центра карьеры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A37AD9C-D9D6-34DB-7F68-5B0CC4E14C2E}"/>
              </a:ext>
            </a:extLst>
          </p:cNvPr>
          <p:cNvSpPr txBox="1"/>
          <p:nvPr/>
        </p:nvSpPr>
        <p:spPr>
          <a:xfrm>
            <a:off x="5717524" y="1657312"/>
            <a:ext cx="4623296" cy="1223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Центр карьеры делает подборку вакансий для практики (массовый набор </a:t>
            </a:r>
          </a:p>
          <a:p>
            <a:pPr marL="12700" algn="l"/>
            <a:r>
              <a:rPr lang="ru-RU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и точечный). Студенту необходимо пройти </a:t>
            </a:r>
            <a:r>
              <a:rPr lang="ru-RU" sz="1050" b="1" u="sng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отбор</a:t>
            </a:r>
            <a:r>
              <a:rPr lang="ru-RU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на вакансии </a:t>
            </a:r>
          </a:p>
          <a:p>
            <a:pPr marL="12700" algn="l"/>
            <a:r>
              <a:rPr lang="ru-RU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 компаниях-партнерах ЦК. Все предложения публикуются </a:t>
            </a:r>
            <a:r>
              <a:rPr lang="ru-RU" sz="105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 </a:t>
            </a:r>
            <a:r>
              <a:rPr lang="ru-RU" sz="105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4"/>
              </a:rPr>
              <a:t>телеграмм-канале </a:t>
            </a:r>
            <a:r>
              <a:rPr lang="ru-RU" sz="105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Центра карьеры. </a:t>
            </a:r>
            <a:r>
              <a:rPr lang="ru-RU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Обращаем внимание, что данный тип практики должен сопровождаться также самостоятельным поиском места практики. Вакансии от ЦК – один из вариантов.</a:t>
            </a:r>
          </a:p>
          <a:p>
            <a:pPr marL="12700" algn="l"/>
            <a:endParaRPr lang="ru-RU" sz="105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63" name="Google Shape;104;p20">
            <a:extLst>
              <a:ext uri="{FF2B5EF4-FFF2-40B4-BE49-F238E27FC236}">
                <a16:creationId xmlns:a16="http://schemas.microsoft.com/office/drawing/2014/main" id="{61005D19-C4DB-3998-8C3F-78EDF5A4A427}"/>
              </a:ext>
            </a:extLst>
          </p:cNvPr>
          <p:cNvSpPr txBox="1">
            <a:spLocks/>
          </p:cNvSpPr>
          <p:nvPr/>
        </p:nvSpPr>
        <p:spPr>
          <a:xfrm>
            <a:off x="1549387" y="3466282"/>
            <a:ext cx="3567164" cy="25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6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Руководители практики</a:t>
            </a:r>
          </a:p>
          <a:p>
            <a:pPr marL="12700" algn="l"/>
            <a:endParaRPr lang="ru-RU" sz="1600" b="0" dirty="0">
              <a:solidFill>
                <a:srgbClr val="CB5B5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endParaRPr lang="ru-RU" sz="1600" b="0" dirty="0">
              <a:solidFill>
                <a:srgbClr val="CB5B5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29" name="Google Shape;104;p20">
            <a:extLst>
              <a:ext uri="{FF2B5EF4-FFF2-40B4-BE49-F238E27FC236}">
                <a16:creationId xmlns:a16="http://schemas.microsoft.com/office/drawing/2014/main" id="{A1BEACFE-CCBF-F945-AF3E-895661E7C66D}"/>
              </a:ext>
            </a:extLst>
          </p:cNvPr>
          <p:cNvSpPr txBox="1">
            <a:spLocks/>
          </p:cNvSpPr>
          <p:nvPr/>
        </p:nvSpPr>
        <p:spPr>
          <a:xfrm>
            <a:off x="1782120" y="3929517"/>
            <a:ext cx="3226217" cy="4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40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От университета</a:t>
            </a:r>
            <a:endParaRPr lang="ru-RU" sz="1200" b="0" dirty="0">
              <a:solidFill>
                <a:srgbClr val="102D6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FB186E8B-3385-72A4-B9D9-3CAF188879E8}"/>
              </a:ext>
            </a:extLst>
          </p:cNvPr>
          <p:cNvSpPr txBox="1"/>
          <p:nvPr/>
        </p:nvSpPr>
        <p:spPr>
          <a:xfrm>
            <a:off x="1706544" y="4205991"/>
            <a:ext cx="31088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От университета руководителем практики является научный руководитель ВКР</a:t>
            </a:r>
          </a:p>
        </p:txBody>
      </p:sp>
      <p:sp>
        <p:nvSpPr>
          <p:cNvPr id="134" name="Скругленный прямоугольник 2">
            <a:extLst>
              <a:ext uri="{FF2B5EF4-FFF2-40B4-BE49-F238E27FC236}">
                <a16:creationId xmlns:a16="http://schemas.microsoft.com/office/drawing/2014/main" id="{E655544F-F4BD-059D-6BAF-4E5A62DA2791}"/>
              </a:ext>
            </a:extLst>
          </p:cNvPr>
          <p:cNvSpPr/>
          <p:nvPr/>
        </p:nvSpPr>
        <p:spPr>
          <a:xfrm>
            <a:off x="5651539" y="3779928"/>
            <a:ext cx="4790193" cy="951402"/>
          </a:xfrm>
          <a:prstGeom prst="roundRect">
            <a:avLst>
              <a:gd name="adj" fmla="val 6455"/>
            </a:avLst>
          </a:prstGeom>
          <a:solidFill>
            <a:srgbClr val="E7E9EF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Google Shape;104;p20">
            <a:extLst>
              <a:ext uri="{FF2B5EF4-FFF2-40B4-BE49-F238E27FC236}">
                <a16:creationId xmlns:a16="http://schemas.microsoft.com/office/drawing/2014/main" id="{D3489363-5C9C-2EDC-86B0-676987ED35C1}"/>
              </a:ext>
            </a:extLst>
          </p:cNvPr>
          <p:cNvSpPr txBox="1">
            <a:spLocks/>
          </p:cNvSpPr>
          <p:nvPr/>
        </p:nvSpPr>
        <p:spPr>
          <a:xfrm>
            <a:off x="5879262" y="3929517"/>
            <a:ext cx="3226217" cy="4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40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От компании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A4A020A-0E95-EFA8-D86B-F7F4A9188E05}"/>
              </a:ext>
            </a:extLst>
          </p:cNvPr>
          <p:cNvSpPr txBox="1"/>
          <p:nvPr/>
        </p:nvSpPr>
        <p:spPr>
          <a:xfrm>
            <a:off x="5803686" y="4205991"/>
            <a:ext cx="45283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От компании руководителем практики является руководитель / менеджер, у которого вы находитесь в прямом подчинении</a:t>
            </a:r>
          </a:p>
        </p:txBody>
      </p:sp>
    </p:spTree>
    <p:extLst>
      <p:ext uri="{BB962C8B-B14F-4D97-AF65-F5344CB8AC3E}">
        <p14:creationId xmlns:p14="http://schemas.microsoft.com/office/powerpoint/2010/main" val="2797582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bg1"/>
            </a:gs>
            <a:gs pos="100000">
              <a:srgbClr val="DADCE6"/>
            </a:gs>
          </a:gsLst>
          <a:lin ang="18900000" scaled="1"/>
          <a:tileRect/>
        </a:gra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35;p20">
            <a:extLst>
              <a:ext uri="{FF2B5EF4-FFF2-40B4-BE49-F238E27FC236}">
                <a16:creationId xmlns:a16="http://schemas.microsoft.com/office/drawing/2014/main" id="{1BFF47DD-1FFD-CFF2-1640-A2671B9B4FE6}"/>
              </a:ext>
            </a:extLst>
          </p:cNvPr>
          <p:cNvSpPr/>
          <p:nvPr/>
        </p:nvSpPr>
        <p:spPr>
          <a:xfrm>
            <a:off x="467727" y="4435784"/>
            <a:ext cx="3093600" cy="547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Скругленный прямоугольник 2">
            <a:extLst>
              <a:ext uri="{FF2B5EF4-FFF2-40B4-BE49-F238E27FC236}">
                <a16:creationId xmlns:a16="http://schemas.microsoft.com/office/drawing/2014/main" id="{B533EB10-781E-41C3-3BE9-17EE98FFEA5E}"/>
              </a:ext>
            </a:extLst>
          </p:cNvPr>
          <p:cNvSpPr/>
          <p:nvPr/>
        </p:nvSpPr>
        <p:spPr>
          <a:xfrm>
            <a:off x="1554397" y="3287267"/>
            <a:ext cx="8887344" cy="1444063"/>
          </a:xfrm>
          <a:prstGeom prst="roundRect">
            <a:avLst>
              <a:gd name="adj" fmla="val 6455"/>
            </a:avLst>
          </a:prstGeom>
          <a:solidFill>
            <a:srgbClr val="CB5B59">
              <a:alpha val="10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Google Shape;104;p20">
            <a:extLst>
              <a:ext uri="{FF2B5EF4-FFF2-40B4-BE49-F238E27FC236}">
                <a16:creationId xmlns:a16="http://schemas.microsoft.com/office/drawing/2014/main" id="{03A0ED30-66CA-AEB6-F9D0-02C30FA933EC}"/>
              </a:ext>
            </a:extLst>
          </p:cNvPr>
          <p:cNvSpPr txBox="1">
            <a:spLocks/>
          </p:cNvSpPr>
          <p:nvPr/>
        </p:nvSpPr>
        <p:spPr>
          <a:xfrm>
            <a:off x="333345" y="335468"/>
            <a:ext cx="6191442" cy="283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2400" b="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КРИТЕРИИ ВЫБОРА ОРГАНИЗАЦИИ ДЛЯ ПРОХОЖДЕНИЯ ПРАКТИКИ</a:t>
            </a:r>
          </a:p>
        </p:txBody>
      </p:sp>
      <p:sp>
        <p:nvSpPr>
          <p:cNvPr id="37" name="Google Shape;143;p21">
            <a:extLst>
              <a:ext uri="{FF2B5EF4-FFF2-40B4-BE49-F238E27FC236}">
                <a16:creationId xmlns:a16="http://schemas.microsoft.com/office/drawing/2014/main" id="{2B8934DA-BA28-9BFC-8362-A3BF8CB196AB}"/>
              </a:ext>
            </a:extLst>
          </p:cNvPr>
          <p:cNvSpPr/>
          <p:nvPr/>
        </p:nvSpPr>
        <p:spPr>
          <a:xfrm rot="5400000">
            <a:off x="-1849180" y="2207201"/>
            <a:ext cx="5143501" cy="729097"/>
          </a:xfrm>
          <a:prstGeom prst="rect">
            <a:avLst/>
          </a:prstGeom>
          <a:solidFill>
            <a:srgbClr val="172C65">
              <a:alpha val="10000"/>
            </a:srgbClr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algn="ctr"/>
            <a:endParaRPr sz="1000" dirty="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9" name="Google Shape;8801;p90">
            <a:extLst>
              <a:ext uri="{FF2B5EF4-FFF2-40B4-BE49-F238E27FC236}">
                <a16:creationId xmlns:a16="http://schemas.microsoft.com/office/drawing/2014/main" id="{AE9495D3-9849-9078-E194-C72F6F589059}"/>
              </a:ext>
            </a:extLst>
          </p:cNvPr>
          <p:cNvGrpSpPr/>
          <p:nvPr/>
        </p:nvGrpSpPr>
        <p:grpSpPr>
          <a:xfrm rot="16200000">
            <a:off x="-344431" y="2091173"/>
            <a:ext cx="2306513" cy="961153"/>
            <a:chOff x="5194708" y="3484366"/>
            <a:chExt cx="2369266" cy="987304"/>
          </a:xfrm>
        </p:grpSpPr>
        <p:grpSp>
          <p:nvGrpSpPr>
            <p:cNvPr id="11" name="Google Shape;8806;p90">
              <a:extLst>
                <a:ext uri="{FF2B5EF4-FFF2-40B4-BE49-F238E27FC236}">
                  <a16:creationId xmlns:a16="http://schemas.microsoft.com/office/drawing/2014/main" id="{D25CEF4D-1BC0-E962-7202-95DEF6990D60}"/>
                </a:ext>
              </a:extLst>
            </p:cNvPr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20" name="Google Shape;8807;p90">
                <a:extLst>
                  <a:ext uri="{FF2B5EF4-FFF2-40B4-BE49-F238E27FC236}">
                    <a16:creationId xmlns:a16="http://schemas.microsoft.com/office/drawing/2014/main" id="{92411B0F-368E-C5B7-E882-FA9CC4C46FCD}"/>
                  </a:ext>
                </a:extLst>
              </p:cNvPr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C016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Google Shape;8808;p90">
                <a:extLst>
                  <a:ext uri="{FF2B5EF4-FFF2-40B4-BE49-F238E27FC236}">
                    <a16:creationId xmlns:a16="http://schemas.microsoft.com/office/drawing/2014/main" id="{5BCAEB35-8737-B16E-3F70-10595FDF646B}"/>
                  </a:ext>
                </a:extLst>
              </p:cNvPr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C01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Google Shape;8809;p90">
                <a:extLst>
                  <a:ext uri="{FF2B5EF4-FFF2-40B4-BE49-F238E27FC236}">
                    <a16:creationId xmlns:a16="http://schemas.microsoft.com/office/drawing/2014/main" id="{2BFB5B26-7E8E-299D-3BB5-6C911E84F4E7}"/>
                  </a:ext>
                </a:extLst>
              </p:cNvPr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C01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" name="Google Shape;8810;p90">
              <a:extLst>
                <a:ext uri="{FF2B5EF4-FFF2-40B4-BE49-F238E27FC236}">
                  <a16:creationId xmlns:a16="http://schemas.microsoft.com/office/drawing/2014/main" id="{70FA9983-62A4-2973-B4CC-27DAD6E57327}"/>
                </a:ext>
              </a:extLst>
            </p:cNvPr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</p:grpSpPr>
          <p:sp>
            <p:nvSpPr>
              <p:cNvPr id="17" name="Google Shape;8811;p90">
                <a:extLst>
                  <a:ext uri="{FF2B5EF4-FFF2-40B4-BE49-F238E27FC236}">
                    <a16:creationId xmlns:a16="http://schemas.microsoft.com/office/drawing/2014/main" id="{F425CD0A-426C-81E3-3369-2D08DD2EF06E}"/>
                  </a:ext>
                </a:extLst>
              </p:cNvPr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Google Shape;8812;p90">
                <a:extLst>
                  <a:ext uri="{FF2B5EF4-FFF2-40B4-BE49-F238E27FC236}">
                    <a16:creationId xmlns:a16="http://schemas.microsoft.com/office/drawing/2014/main" id="{73408ACF-F683-B116-D520-25A74AEC19CB}"/>
                  </a:ext>
                </a:extLst>
              </p:cNvPr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Google Shape;8813;p90">
                <a:extLst>
                  <a:ext uri="{FF2B5EF4-FFF2-40B4-BE49-F238E27FC236}">
                    <a16:creationId xmlns:a16="http://schemas.microsoft.com/office/drawing/2014/main" id="{96E801C2-D957-FF13-C79B-FD52B96EF7E3}"/>
                  </a:ext>
                </a:extLst>
              </p:cNvPr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Google Shape;8814;p90">
              <a:extLst>
                <a:ext uri="{FF2B5EF4-FFF2-40B4-BE49-F238E27FC236}">
                  <a16:creationId xmlns:a16="http://schemas.microsoft.com/office/drawing/2014/main" id="{AC931EA9-F357-5EE7-0E8D-BB694336A6F8}"/>
                </a:ext>
              </a:extLst>
            </p:cNvPr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14" name="Google Shape;8815;p90">
                <a:extLst>
                  <a:ext uri="{FF2B5EF4-FFF2-40B4-BE49-F238E27FC236}">
                    <a16:creationId xmlns:a16="http://schemas.microsoft.com/office/drawing/2014/main" id="{47145860-67A8-C3F4-3AB0-0CA03F259136}"/>
                  </a:ext>
                </a:extLst>
              </p:cNvPr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Google Shape;8816;p90">
                <a:extLst>
                  <a:ext uri="{FF2B5EF4-FFF2-40B4-BE49-F238E27FC236}">
                    <a16:creationId xmlns:a16="http://schemas.microsoft.com/office/drawing/2014/main" id="{986F7F77-9C48-39C8-773C-32A65613C5BE}"/>
                  </a:ext>
                </a:extLst>
              </p:cNvPr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8817;p90">
                <a:extLst>
                  <a:ext uri="{FF2B5EF4-FFF2-40B4-BE49-F238E27FC236}">
                    <a16:creationId xmlns:a16="http://schemas.microsoft.com/office/drawing/2014/main" id="{03ED0201-1939-7E36-C796-8E786DFBD365}"/>
                  </a:ext>
                </a:extLst>
              </p:cNvPr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8" name="Google Shape;104;p20">
            <a:extLst>
              <a:ext uri="{FF2B5EF4-FFF2-40B4-BE49-F238E27FC236}">
                <a16:creationId xmlns:a16="http://schemas.microsoft.com/office/drawing/2014/main" id="{14857C61-9DCC-AE56-E1BC-E20F7DEFCC62}"/>
              </a:ext>
            </a:extLst>
          </p:cNvPr>
          <p:cNvSpPr txBox="1">
            <a:spLocks/>
          </p:cNvSpPr>
          <p:nvPr/>
        </p:nvSpPr>
        <p:spPr>
          <a:xfrm>
            <a:off x="524814" y="1681221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1800" b="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1</a:t>
            </a:r>
            <a:r>
              <a:rPr lang="en-US" sz="1800" b="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.1</a:t>
            </a:r>
            <a:endParaRPr lang="ru-RU" sz="1800" b="0" dirty="0">
              <a:solidFill>
                <a:srgbClr val="C01646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39" name="Google Shape;104;p20">
            <a:extLst>
              <a:ext uri="{FF2B5EF4-FFF2-40B4-BE49-F238E27FC236}">
                <a16:creationId xmlns:a16="http://schemas.microsoft.com/office/drawing/2014/main" id="{0A91840C-DF03-A30B-BC69-9251968A8ED9}"/>
              </a:ext>
            </a:extLst>
          </p:cNvPr>
          <p:cNvSpPr txBox="1">
            <a:spLocks/>
          </p:cNvSpPr>
          <p:nvPr/>
        </p:nvSpPr>
        <p:spPr>
          <a:xfrm>
            <a:off x="521283" y="2436926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1800" b="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Google Shape;104;p20">
            <a:extLst>
              <a:ext uri="{FF2B5EF4-FFF2-40B4-BE49-F238E27FC236}">
                <a16:creationId xmlns:a16="http://schemas.microsoft.com/office/drawing/2014/main" id="{D5A6497E-480F-3134-A879-C3AC31A9F9D8}"/>
              </a:ext>
            </a:extLst>
          </p:cNvPr>
          <p:cNvSpPr txBox="1">
            <a:spLocks/>
          </p:cNvSpPr>
          <p:nvPr/>
        </p:nvSpPr>
        <p:spPr>
          <a:xfrm>
            <a:off x="525578" y="3191586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1800" b="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" name="Google Shape;103;p20">
            <a:extLst>
              <a:ext uri="{FF2B5EF4-FFF2-40B4-BE49-F238E27FC236}">
                <a16:creationId xmlns:a16="http://schemas.microsoft.com/office/drawing/2014/main" id="{6483DC58-5B8E-367A-1497-AF212B2414E3}"/>
              </a:ext>
            </a:extLst>
          </p:cNvPr>
          <p:cNvSpPr/>
          <p:nvPr/>
        </p:nvSpPr>
        <p:spPr>
          <a:xfrm>
            <a:off x="0" y="324108"/>
            <a:ext cx="243840" cy="387092"/>
          </a:xfrm>
          <a:custGeom>
            <a:avLst/>
            <a:gdLst/>
            <a:ahLst/>
            <a:cxnLst/>
            <a:rect l="l" t="t" r="r" b="b"/>
            <a:pathLst>
              <a:path w="660400" h="965200" extrusionOk="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016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000">
              <a:solidFill>
                <a:srgbClr val="C0164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A37AD9C-D9D6-34DB-7F68-5B0CC4E14C2E}"/>
              </a:ext>
            </a:extLst>
          </p:cNvPr>
          <p:cNvSpPr txBox="1"/>
          <p:nvPr/>
        </p:nvSpPr>
        <p:spPr>
          <a:xfrm>
            <a:off x="2057881" y="1487261"/>
            <a:ext cx="29673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Не допускается прохождение практики у ИП, в собственной компании </a:t>
            </a:r>
            <a:endParaRPr 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или в компании родственника студента (наследники первой и второй очереди) </a:t>
            </a:r>
          </a:p>
        </p:txBody>
      </p:sp>
      <p:sp>
        <p:nvSpPr>
          <p:cNvPr id="129" name="Google Shape;104;p20">
            <a:extLst>
              <a:ext uri="{FF2B5EF4-FFF2-40B4-BE49-F238E27FC236}">
                <a16:creationId xmlns:a16="http://schemas.microsoft.com/office/drawing/2014/main" id="{A1BEACFE-CCBF-F945-AF3E-895661E7C66D}"/>
              </a:ext>
            </a:extLst>
          </p:cNvPr>
          <p:cNvSpPr txBox="1">
            <a:spLocks/>
          </p:cNvSpPr>
          <p:nvPr/>
        </p:nvSpPr>
        <p:spPr>
          <a:xfrm>
            <a:off x="1779764" y="3523190"/>
            <a:ext cx="8186170" cy="96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 случае, если организация не соответствует указанным критериям, студент должен обосновать необходимость прохождения практики в заявленной организации и получить письменное согласие от Академического руководителя. </a:t>
            </a:r>
            <a:endParaRPr lang="en-US" sz="1200" dirty="0">
              <a:solidFill>
                <a:srgbClr val="102D6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endParaRPr lang="en-US" sz="1200" dirty="0">
              <a:solidFill>
                <a:srgbClr val="102D6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Нужно написать Академическому руководителю на почту письмо в свободном формате и получить его согласие </a:t>
            </a:r>
            <a:endParaRPr 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 вашим местом практики. Затем переслать письмо-согласие на </a:t>
            </a:r>
            <a:r>
              <a:rPr lang="ru-RU" sz="120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careers@hse.ru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.</a:t>
            </a:r>
          </a:p>
          <a:p>
            <a:pPr marL="12700" algn="l"/>
            <a:endParaRPr lang="ru-RU" sz="120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grpSp>
        <p:nvGrpSpPr>
          <p:cNvPr id="132" name="Google Shape;10062;p94">
            <a:extLst>
              <a:ext uri="{FF2B5EF4-FFF2-40B4-BE49-F238E27FC236}">
                <a16:creationId xmlns:a16="http://schemas.microsoft.com/office/drawing/2014/main" id="{9CEE03EF-4E68-5CE4-F5EE-72624576FEE5}"/>
              </a:ext>
            </a:extLst>
          </p:cNvPr>
          <p:cNvGrpSpPr/>
          <p:nvPr/>
        </p:nvGrpSpPr>
        <p:grpSpPr>
          <a:xfrm>
            <a:off x="1554397" y="2506492"/>
            <a:ext cx="510207" cy="509642"/>
            <a:chOff x="5823294" y="2309751"/>
            <a:chExt cx="315327" cy="314978"/>
          </a:xfrm>
          <a:solidFill>
            <a:schemeClr val="accent2"/>
          </a:solidFill>
        </p:grpSpPr>
        <p:sp>
          <p:nvSpPr>
            <p:cNvPr id="133" name="Google Shape;10063;p94">
              <a:extLst>
                <a:ext uri="{FF2B5EF4-FFF2-40B4-BE49-F238E27FC236}">
                  <a16:creationId xmlns:a16="http://schemas.microsoft.com/office/drawing/2014/main" id="{F0EE3B1E-AA2A-7DA4-D6B8-CC0422C80469}"/>
                </a:ext>
              </a:extLst>
            </p:cNvPr>
            <p:cNvSpPr/>
            <p:nvPr/>
          </p:nvSpPr>
          <p:spPr>
            <a:xfrm>
              <a:off x="5823294" y="2309751"/>
              <a:ext cx="315327" cy="314978"/>
            </a:xfrm>
            <a:custGeom>
              <a:avLst/>
              <a:gdLst/>
              <a:ahLst/>
              <a:cxnLst/>
              <a:rect l="l" t="t" r="r" b="b"/>
              <a:pathLst>
                <a:path w="9930" h="9919" extrusionOk="0">
                  <a:moveTo>
                    <a:pt x="4953" y="0"/>
                  </a:moveTo>
                  <a:cubicBezTo>
                    <a:pt x="3632" y="0"/>
                    <a:pt x="2381" y="524"/>
                    <a:pt x="1465" y="1465"/>
                  </a:cubicBezTo>
                  <a:cubicBezTo>
                    <a:pt x="524" y="2405"/>
                    <a:pt x="0" y="3656"/>
                    <a:pt x="0" y="4965"/>
                  </a:cubicBezTo>
                  <a:cubicBezTo>
                    <a:pt x="0" y="6275"/>
                    <a:pt x="524" y="7537"/>
                    <a:pt x="1465" y="8466"/>
                  </a:cubicBezTo>
                  <a:cubicBezTo>
                    <a:pt x="2393" y="9394"/>
                    <a:pt x="3643" y="9918"/>
                    <a:pt x="4953" y="9918"/>
                  </a:cubicBezTo>
                  <a:cubicBezTo>
                    <a:pt x="6263" y="9918"/>
                    <a:pt x="7537" y="9394"/>
                    <a:pt x="8454" y="8466"/>
                  </a:cubicBezTo>
                  <a:cubicBezTo>
                    <a:pt x="9394" y="7525"/>
                    <a:pt x="9918" y="6275"/>
                    <a:pt x="9918" y="4965"/>
                  </a:cubicBezTo>
                  <a:cubicBezTo>
                    <a:pt x="9930" y="4858"/>
                    <a:pt x="9930" y="4775"/>
                    <a:pt x="9930" y="4680"/>
                  </a:cubicBezTo>
                  <a:cubicBezTo>
                    <a:pt x="9930" y="4613"/>
                    <a:pt x="9869" y="4547"/>
                    <a:pt x="9803" y="4547"/>
                  </a:cubicBezTo>
                  <a:cubicBezTo>
                    <a:pt x="9798" y="4547"/>
                    <a:pt x="9792" y="4548"/>
                    <a:pt x="9787" y="4549"/>
                  </a:cubicBezTo>
                  <a:cubicBezTo>
                    <a:pt x="9704" y="4549"/>
                    <a:pt x="9632" y="4620"/>
                    <a:pt x="9644" y="4691"/>
                  </a:cubicBezTo>
                  <a:lnTo>
                    <a:pt x="9644" y="4953"/>
                  </a:lnTo>
                  <a:cubicBezTo>
                    <a:pt x="9644" y="6204"/>
                    <a:pt x="9156" y="7358"/>
                    <a:pt x="8275" y="8251"/>
                  </a:cubicBezTo>
                  <a:cubicBezTo>
                    <a:pt x="7394" y="9144"/>
                    <a:pt x="6227" y="9621"/>
                    <a:pt x="4977" y="9621"/>
                  </a:cubicBezTo>
                  <a:cubicBezTo>
                    <a:pt x="3727" y="9621"/>
                    <a:pt x="2560" y="9132"/>
                    <a:pt x="1667" y="8251"/>
                  </a:cubicBezTo>
                  <a:cubicBezTo>
                    <a:pt x="774" y="7370"/>
                    <a:pt x="298" y="6204"/>
                    <a:pt x="298" y="4953"/>
                  </a:cubicBezTo>
                  <a:cubicBezTo>
                    <a:pt x="298" y="3703"/>
                    <a:pt x="786" y="2536"/>
                    <a:pt x="1667" y="1643"/>
                  </a:cubicBezTo>
                  <a:cubicBezTo>
                    <a:pt x="2548" y="750"/>
                    <a:pt x="3727" y="274"/>
                    <a:pt x="4977" y="274"/>
                  </a:cubicBezTo>
                  <a:cubicBezTo>
                    <a:pt x="6072" y="274"/>
                    <a:pt x="7144" y="667"/>
                    <a:pt x="7977" y="1382"/>
                  </a:cubicBezTo>
                  <a:cubicBezTo>
                    <a:pt x="8811" y="2072"/>
                    <a:pt x="9382" y="3048"/>
                    <a:pt x="9561" y="4120"/>
                  </a:cubicBezTo>
                  <a:cubicBezTo>
                    <a:pt x="9572" y="4185"/>
                    <a:pt x="9632" y="4241"/>
                    <a:pt x="9697" y="4241"/>
                  </a:cubicBezTo>
                  <a:cubicBezTo>
                    <a:pt x="9703" y="4241"/>
                    <a:pt x="9709" y="4240"/>
                    <a:pt x="9716" y="4239"/>
                  </a:cubicBezTo>
                  <a:cubicBezTo>
                    <a:pt x="9799" y="4215"/>
                    <a:pt x="9858" y="4144"/>
                    <a:pt x="9835" y="4072"/>
                  </a:cubicBezTo>
                  <a:cubicBezTo>
                    <a:pt x="9632" y="2941"/>
                    <a:pt x="9037" y="1917"/>
                    <a:pt x="8156" y="1167"/>
                  </a:cubicBezTo>
                  <a:cubicBezTo>
                    <a:pt x="7263" y="405"/>
                    <a:pt x="6132" y="0"/>
                    <a:pt x="4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Google Shape;10064;p94">
              <a:extLst>
                <a:ext uri="{FF2B5EF4-FFF2-40B4-BE49-F238E27FC236}">
                  <a16:creationId xmlns:a16="http://schemas.microsoft.com/office/drawing/2014/main" id="{BBF4887B-56D4-8443-5BA9-EA583C4959BF}"/>
                </a:ext>
              </a:extLst>
            </p:cNvPr>
            <p:cNvSpPr/>
            <p:nvPr/>
          </p:nvSpPr>
          <p:spPr>
            <a:xfrm>
              <a:off x="5846348" y="2332805"/>
              <a:ext cx="268457" cy="268489"/>
            </a:xfrm>
            <a:custGeom>
              <a:avLst/>
              <a:gdLst/>
              <a:ahLst/>
              <a:cxnLst/>
              <a:rect l="l" t="t" r="r" b="b"/>
              <a:pathLst>
                <a:path w="8454" h="8455" extrusionOk="0">
                  <a:moveTo>
                    <a:pt x="4227" y="1"/>
                  </a:moveTo>
                  <a:cubicBezTo>
                    <a:pt x="3632" y="1"/>
                    <a:pt x="3060" y="120"/>
                    <a:pt x="2501" y="370"/>
                  </a:cubicBezTo>
                  <a:cubicBezTo>
                    <a:pt x="1989" y="608"/>
                    <a:pt x="1512" y="929"/>
                    <a:pt x="1120" y="1358"/>
                  </a:cubicBezTo>
                  <a:cubicBezTo>
                    <a:pt x="1060" y="1418"/>
                    <a:pt x="1072" y="1513"/>
                    <a:pt x="1131" y="1572"/>
                  </a:cubicBezTo>
                  <a:cubicBezTo>
                    <a:pt x="1158" y="1599"/>
                    <a:pt x="1192" y="1611"/>
                    <a:pt x="1227" y="1611"/>
                  </a:cubicBezTo>
                  <a:cubicBezTo>
                    <a:pt x="1270" y="1611"/>
                    <a:pt x="1313" y="1593"/>
                    <a:pt x="1346" y="1560"/>
                  </a:cubicBezTo>
                  <a:cubicBezTo>
                    <a:pt x="1715" y="1156"/>
                    <a:pt x="2155" y="846"/>
                    <a:pt x="2644" y="632"/>
                  </a:cubicBezTo>
                  <a:cubicBezTo>
                    <a:pt x="3144" y="405"/>
                    <a:pt x="3679" y="286"/>
                    <a:pt x="4251" y="286"/>
                  </a:cubicBezTo>
                  <a:cubicBezTo>
                    <a:pt x="6418" y="286"/>
                    <a:pt x="8192" y="2060"/>
                    <a:pt x="8192" y="4239"/>
                  </a:cubicBezTo>
                  <a:cubicBezTo>
                    <a:pt x="8192" y="6406"/>
                    <a:pt x="6418" y="8180"/>
                    <a:pt x="4251" y="8180"/>
                  </a:cubicBezTo>
                  <a:cubicBezTo>
                    <a:pt x="2072" y="8180"/>
                    <a:pt x="298" y="6406"/>
                    <a:pt x="298" y="4239"/>
                  </a:cubicBezTo>
                  <a:cubicBezTo>
                    <a:pt x="298" y="3465"/>
                    <a:pt x="524" y="2703"/>
                    <a:pt x="965" y="2060"/>
                  </a:cubicBezTo>
                  <a:cubicBezTo>
                    <a:pt x="1001" y="1989"/>
                    <a:pt x="989" y="1882"/>
                    <a:pt x="917" y="1846"/>
                  </a:cubicBezTo>
                  <a:cubicBezTo>
                    <a:pt x="893" y="1827"/>
                    <a:pt x="862" y="1818"/>
                    <a:pt x="830" y="1818"/>
                  </a:cubicBezTo>
                  <a:cubicBezTo>
                    <a:pt x="781" y="1818"/>
                    <a:pt x="731" y="1839"/>
                    <a:pt x="703" y="1882"/>
                  </a:cubicBezTo>
                  <a:cubicBezTo>
                    <a:pt x="250" y="2584"/>
                    <a:pt x="0" y="3394"/>
                    <a:pt x="0" y="4227"/>
                  </a:cubicBezTo>
                  <a:cubicBezTo>
                    <a:pt x="0" y="5358"/>
                    <a:pt x="453" y="6406"/>
                    <a:pt x="1239" y="7216"/>
                  </a:cubicBezTo>
                  <a:cubicBezTo>
                    <a:pt x="2048" y="8014"/>
                    <a:pt x="3096" y="8454"/>
                    <a:pt x="4227" y="8454"/>
                  </a:cubicBezTo>
                  <a:cubicBezTo>
                    <a:pt x="5358" y="8454"/>
                    <a:pt x="6418" y="8002"/>
                    <a:pt x="7227" y="7216"/>
                  </a:cubicBezTo>
                  <a:cubicBezTo>
                    <a:pt x="8025" y="6430"/>
                    <a:pt x="8454" y="5358"/>
                    <a:pt x="8454" y="4227"/>
                  </a:cubicBezTo>
                  <a:cubicBezTo>
                    <a:pt x="8454" y="3096"/>
                    <a:pt x="8013" y="2037"/>
                    <a:pt x="7227" y="1227"/>
                  </a:cubicBezTo>
                  <a:cubicBezTo>
                    <a:pt x="6418" y="429"/>
                    <a:pt x="5358" y="1"/>
                    <a:pt x="4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Google Shape;10065;p94">
              <a:extLst>
                <a:ext uri="{FF2B5EF4-FFF2-40B4-BE49-F238E27FC236}">
                  <a16:creationId xmlns:a16="http://schemas.microsoft.com/office/drawing/2014/main" id="{11AC7B17-B2A7-AFED-7516-50159F4A66AD}"/>
                </a:ext>
              </a:extLst>
            </p:cNvPr>
            <p:cNvSpPr/>
            <p:nvPr/>
          </p:nvSpPr>
          <p:spPr>
            <a:xfrm>
              <a:off x="5869402" y="2462111"/>
              <a:ext cx="15909" cy="9495"/>
            </a:xfrm>
            <a:custGeom>
              <a:avLst/>
              <a:gdLst/>
              <a:ahLst/>
              <a:cxnLst/>
              <a:rect l="l" t="t" r="r" b="b"/>
              <a:pathLst>
                <a:path w="501" h="299" extrusionOk="0">
                  <a:moveTo>
                    <a:pt x="144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27"/>
                    <a:pt x="60" y="298"/>
                    <a:pt x="144" y="298"/>
                  </a:cubicBezTo>
                  <a:lnTo>
                    <a:pt x="358" y="298"/>
                  </a:lnTo>
                  <a:cubicBezTo>
                    <a:pt x="429" y="298"/>
                    <a:pt x="501" y="239"/>
                    <a:pt x="501" y="155"/>
                  </a:cubicBezTo>
                  <a:cubicBezTo>
                    <a:pt x="501" y="60"/>
                    <a:pt x="441" y="1"/>
                    <a:pt x="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Google Shape;10066;p94">
              <a:extLst>
                <a:ext uri="{FF2B5EF4-FFF2-40B4-BE49-F238E27FC236}">
                  <a16:creationId xmlns:a16="http://schemas.microsoft.com/office/drawing/2014/main" id="{01266B3C-1A3B-6700-D732-F096E8898405}"/>
                </a:ext>
              </a:extLst>
            </p:cNvPr>
            <p:cNvSpPr/>
            <p:nvPr/>
          </p:nvSpPr>
          <p:spPr>
            <a:xfrm>
              <a:off x="5976416" y="2354748"/>
              <a:ext cx="116858" cy="116858"/>
            </a:xfrm>
            <a:custGeom>
              <a:avLst/>
              <a:gdLst/>
              <a:ahLst/>
              <a:cxnLst/>
              <a:rect l="l" t="t" r="r" b="b"/>
              <a:pathLst>
                <a:path w="3680" h="3680" extrusionOk="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lnTo>
                    <a:pt x="0" y="3536"/>
                  </a:lnTo>
                  <a:cubicBezTo>
                    <a:pt x="0" y="3608"/>
                    <a:pt x="60" y="3679"/>
                    <a:pt x="155" y="3679"/>
                  </a:cubicBezTo>
                  <a:lnTo>
                    <a:pt x="3536" y="3679"/>
                  </a:lnTo>
                  <a:cubicBezTo>
                    <a:pt x="3608" y="3679"/>
                    <a:pt x="3679" y="3620"/>
                    <a:pt x="3679" y="3536"/>
                  </a:cubicBezTo>
                  <a:cubicBezTo>
                    <a:pt x="3679" y="3441"/>
                    <a:pt x="3620" y="3382"/>
                    <a:pt x="3536" y="3382"/>
                  </a:cubicBezTo>
                  <a:lnTo>
                    <a:pt x="298" y="3382"/>
                  </a:lnTo>
                  <a:lnTo>
                    <a:pt x="298" y="155"/>
                  </a:lnTo>
                  <a:cubicBezTo>
                    <a:pt x="298" y="84"/>
                    <a:pt x="238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Google Shape;10067;p94">
              <a:extLst>
                <a:ext uri="{FF2B5EF4-FFF2-40B4-BE49-F238E27FC236}">
                  <a16:creationId xmlns:a16="http://schemas.microsoft.com/office/drawing/2014/main" id="{535DFD91-10C7-4A91-939F-2AC6FB947D27}"/>
                </a:ext>
              </a:extLst>
            </p:cNvPr>
            <p:cNvSpPr/>
            <p:nvPr/>
          </p:nvSpPr>
          <p:spPr>
            <a:xfrm>
              <a:off x="5976416" y="2562679"/>
              <a:ext cx="9463" cy="16290"/>
            </a:xfrm>
            <a:custGeom>
              <a:avLst/>
              <a:gdLst/>
              <a:ahLst/>
              <a:cxnLst/>
              <a:rect l="l" t="t" r="r" b="b"/>
              <a:pathLst>
                <a:path w="298" h="513" extrusionOk="0">
                  <a:moveTo>
                    <a:pt x="155" y="1"/>
                  </a:moveTo>
                  <a:cubicBezTo>
                    <a:pt x="60" y="1"/>
                    <a:pt x="0" y="60"/>
                    <a:pt x="0" y="155"/>
                  </a:cubicBezTo>
                  <a:lnTo>
                    <a:pt x="0" y="358"/>
                  </a:lnTo>
                  <a:cubicBezTo>
                    <a:pt x="0" y="441"/>
                    <a:pt x="60" y="513"/>
                    <a:pt x="155" y="513"/>
                  </a:cubicBezTo>
                  <a:cubicBezTo>
                    <a:pt x="238" y="513"/>
                    <a:pt x="298" y="453"/>
                    <a:pt x="298" y="358"/>
                  </a:cubicBezTo>
                  <a:lnTo>
                    <a:pt x="298" y="155"/>
                  </a:lnTo>
                  <a:cubicBezTo>
                    <a:pt x="298" y="84"/>
                    <a:pt x="238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Google Shape;10068;p94">
              <a:extLst>
                <a:ext uri="{FF2B5EF4-FFF2-40B4-BE49-F238E27FC236}">
                  <a16:creationId xmlns:a16="http://schemas.microsoft.com/office/drawing/2014/main" id="{DD38DF15-19BC-EBA4-E452-8D0AF082BE05}"/>
                </a:ext>
              </a:extLst>
            </p:cNvPr>
            <p:cNvSpPr/>
            <p:nvPr/>
          </p:nvSpPr>
          <p:spPr>
            <a:xfrm>
              <a:off x="5900395" y="2386217"/>
              <a:ext cx="15179" cy="13909"/>
            </a:xfrm>
            <a:custGeom>
              <a:avLst/>
              <a:gdLst/>
              <a:ahLst/>
              <a:cxnLst/>
              <a:rect l="l" t="t" r="r" b="b"/>
              <a:pathLst>
                <a:path w="478" h="438" extrusionOk="0">
                  <a:moveTo>
                    <a:pt x="168" y="0"/>
                  </a:moveTo>
                  <a:cubicBezTo>
                    <a:pt x="129" y="0"/>
                    <a:pt x="90" y="15"/>
                    <a:pt x="61" y="45"/>
                  </a:cubicBezTo>
                  <a:cubicBezTo>
                    <a:pt x="1" y="105"/>
                    <a:pt x="1" y="188"/>
                    <a:pt x="61" y="247"/>
                  </a:cubicBezTo>
                  <a:lnTo>
                    <a:pt x="215" y="402"/>
                  </a:lnTo>
                  <a:cubicBezTo>
                    <a:pt x="239" y="426"/>
                    <a:pt x="275" y="438"/>
                    <a:pt x="311" y="438"/>
                  </a:cubicBezTo>
                  <a:cubicBezTo>
                    <a:pt x="358" y="438"/>
                    <a:pt x="394" y="426"/>
                    <a:pt x="418" y="402"/>
                  </a:cubicBezTo>
                  <a:cubicBezTo>
                    <a:pt x="477" y="343"/>
                    <a:pt x="477" y="247"/>
                    <a:pt x="418" y="188"/>
                  </a:cubicBezTo>
                  <a:lnTo>
                    <a:pt x="275" y="45"/>
                  </a:lnTo>
                  <a:cubicBezTo>
                    <a:pt x="245" y="15"/>
                    <a:pt x="206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Google Shape;10069;p94">
              <a:extLst>
                <a:ext uri="{FF2B5EF4-FFF2-40B4-BE49-F238E27FC236}">
                  <a16:creationId xmlns:a16="http://schemas.microsoft.com/office/drawing/2014/main" id="{152A663A-BC16-1B47-D866-F4B4CFCBC809}"/>
                </a:ext>
              </a:extLst>
            </p:cNvPr>
            <p:cNvSpPr/>
            <p:nvPr/>
          </p:nvSpPr>
          <p:spPr>
            <a:xfrm>
              <a:off x="6047484" y="2533655"/>
              <a:ext cx="15147" cy="13940"/>
            </a:xfrm>
            <a:custGeom>
              <a:avLst/>
              <a:gdLst/>
              <a:ahLst/>
              <a:cxnLst/>
              <a:rect l="l" t="t" r="r" b="b"/>
              <a:pathLst>
                <a:path w="477" h="439" extrusionOk="0">
                  <a:moveTo>
                    <a:pt x="161" y="1"/>
                  </a:moveTo>
                  <a:cubicBezTo>
                    <a:pt x="126" y="1"/>
                    <a:pt x="90" y="16"/>
                    <a:pt x="60" y="46"/>
                  </a:cubicBezTo>
                  <a:cubicBezTo>
                    <a:pt x="1" y="93"/>
                    <a:pt x="1" y="188"/>
                    <a:pt x="60" y="248"/>
                  </a:cubicBezTo>
                  <a:lnTo>
                    <a:pt x="203" y="391"/>
                  </a:lnTo>
                  <a:cubicBezTo>
                    <a:pt x="239" y="427"/>
                    <a:pt x="262" y="438"/>
                    <a:pt x="310" y="438"/>
                  </a:cubicBezTo>
                  <a:cubicBezTo>
                    <a:pt x="358" y="438"/>
                    <a:pt x="382" y="427"/>
                    <a:pt x="417" y="391"/>
                  </a:cubicBezTo>
                  <a:cubicBezTo>
                    <a:pt x="477" y="343"/>
                    <a:pt x="477" y="248"/>
                    <a:pt x="417" y="188"/>
                  </a:cubicBezTo>
                  <a:lnTo>
                    <a:pt x="262" y="46"/>
                  </a:lnTo>
                  <a:cubicBezTo>
                    <a:pt x="233" y="16"/>
                    <a:pt x="197" y="1"/>
                    <a:pt x="1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" name="Google Shape;10070;p94">
              <a:extLst>
                <a:ext uri="{FF2B5EF4-FFF2-40B4-BE49-F238E27FC236}">
                  <a16:creationId xmlns:a16="http://schemas.microsoft.com/office/drawing/2014/main" id="{26D1A499-E6CE-0084-3BF5-1352F26C8972}"/>
                </a:ext>
              </a:extLst>
            </p:cNvPr>
            <p:cNvSpPr/>
            <p:nvPr/>
          </p:nvSpPr>
          <p:spPr>
            <a:xfrm>
              <a:off x="6047484" y="2386217"/>
              <a:ext cx="15147" cy="13909"/>
            </a:xfrm>
            <a:custGeom>
              <a:avLst/>
              <a:gdLst/>
              <a:ahLst/>
              <a:cxnLst/>
              <a:rect l="l" t="t" r="r" b="b"/>
              <a:pathLst>
                <a:path w="477" h="438" extrusionOk="0">
                  <a:moveTo>
                    <a:pt x="310" y="0"/>
                  </a:moveTo>
                  <a:cubicBezTo>
                    <a:pt x="271" y="0"/>
                    <a:pt x="233" y="15"/>
                    <a:pt x="203" y="45"/>
                  </a:cubicBezTo>
                  <a:lnTo>
                    <a:pt x="60" y="188"/>
                  </a:lnTo>
                  <a:cubicBezTo>
                    <a:pt x="1" y="247"/>
                    <a:pt x="1" y="343"/>
                    <a:pt x="60" y="402"/>
                  </a:cubicBezTo>
                  <a:cubicBezTo>
                    <a:pt x="84" y="426"/>
                    <a:pt x="120" y="438"/>
                    <a:pt x="167" y="438"/>
                  </a:cubicBezTo>
                  <a:cubicBezTo>
                    <a:pt x="203" y="438"/>
                    <a:pt x="239" y="426"/>
                    <a:pt x="262" y="402"/>
                  </a:cubicBezTo>
                  <a:lnTo>
                    <a:pt x="417" y="247"/>
                  </a:lnTo>
                  <a:cubicBezTo>
                    <a:pt x="477" y="188"/>
                    <a:pt x="477" y="105"/>
                    <a:pt x="417" y="45"/>
                  </a:cubicBezTo>
                  <a:cubicBezTo>
                    <a:pt x="387" y="15"/>
                    <a:pt x="349" y="0"/>
                    <a:pt x="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Google Shape;10071;p94">
              <a:extLst>
                <a:ext uri="{FF2B5EF4-FFF2-40B4-BE49-F238E27FC236}">
                  <a16:creationId xmlns:a16="http://schemas.microsoft.com/office/drawing/2014/main" id="{F7F79BE6-643F-ADDF-74C2-DE576A3BC47D}"/>
                </a:ext>
              </a:extLst>
            </p:cNvPr>
            <p:cNvSpPr/>
            <p:nvPr/>
          </p:nvSpPr>
          <p:spPr>
            <a:xfrm>
              <a:off x="5900395" y="2533655"/>
              <a:ext cx="15179" cy="13940"/>
            </a:xfrm>
            <a:custGeom>
              <a:avLst/>
              <a:gdLst/>
              <a:ahLst/>
              <a:cxnLst/>
              <a:rect l="l" t="t" r="r" b="b"/>
              <a:pathLst>
                <a:path w="478" h="439" extrusionOk="0">
                  <a:moveTo>
                    <a:pt x="316" y="1"/>
                  </a:moveTo>
                  <a:cubicBezTo>
                    <a:pt x="281" y="1"/>
                    <a:pt x="245" y="16"/>
                    <a:pt x="215" y="46"/>
                  </a:cubicBezTo>
                  <a:lnTo>
                    <a:pt x="61" y="188"/>
                  </a:lnTo>
                  <a:cubicBezTo>
                    <a:pt x="1" y="248"/>
                    <a:pt x="1" y="343"/>
                    <a:pt x="61" y="403"/>
                  </a:cubicBezTo>
                  <a:cubicBezTo>
                    <a:pt x="96" y="427"/>
                    <a:pt x="120" y="438"/>
                    <a:pt x="168" y="438"/>
                  </a:cubicBezTo>
                  <a:cubicBezTo>
                    <a:pt x="215" y="438"/>
                    <a:pt x="239" y="427"/>
                    <a:pt x="275" y="403"/>
                  </a:cubicBezTo>
                  <a:lnTo>
                    <a:pt x="418" y="248"/>
                  </a:lnTo>
                  <a:cubicBezTo>
                    <a:pt x="477" y="188"/>
                    <a:pt x="477" y="105"/>
                    <a:pt x="418" y="46"/>
                  </a:cubicBezTo>
                  <a:cubicBezTo>
                    <a:pt x="388" y="16"/>
                    <a:pt x="352" y="1"/>
                    <a:pt x="3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Google Shape;10072;p94">
              <a:extLst>
                <a:ext uri="{FF2B5EF4-FFF2-40B4-BE49-F238E27FC236}">
                  <a16:creationId xmlns:a16="http://schemas.microsoft.com/office/drawing/2014/main" id="{69565724-4215-F20B-C270-CF8A6C803B0C}"/>
                </a:ext>
              </a:extLst>
            </p:cNvPr>
            <p:cNvSpPr/>
            <p:nvPr/>
          </p:nvSpPr>
          <p:spPr>
            <a:xfrm>
              <a:off x="5877341" y="2420639"/>
              <a:ext cx="16671" cy="11654"/>
            </a:xfrm>
            <a:custGeom>
              <a:avLst/>
              <a:gdLst/>
              <a:ahLst/>
              <a:cxnLst/>
              <a:rect l="l" t="t" r="r" b="b"/>
              <a:pathLst>
                <a:path w="525" h="367" extrusionOk="0">
                  <a:moveTo>
                    <a:pt x="167" y="0"/>
                  </a:moveTo>
                  <a:cubicBezTo>
                    <a:pt x="106" y="0"/>
                    <a:pt x="52" y="29"/>
                    <a:pt x="25" y="92"/>
                  </a:cubicBezTo>
                  <a:cubicBezTo>
                    <a:pt x="1" y="164"/>
                    <a:pt x="25" y="247"/>
                    <a:pt x="108" y="283"/>
                  </a:cubicBezTo>
                  <a:lnTo>
                    <a:pt x="298" y="354"/>
                  </a:lnTo>
                  <a:cubicBezTo>
                    <a:pt x="310" y="366"/>
                    <a:pt x="346" y="366"/>
                    <a:pt x="358" y="366"/>
                  </a:cubicBezTo>
                  <a:cubicBezTo>
                    <a:pt x="417" y="366"/>
                    <a:pt x="465" y="342"/>
                    <a:pt x="489" y="283"/>
                  </a:cubicBezTo>
                  <a:cubicBezTo>
                    <a:pt x="525" y="187"/>
                    <a:pt x="489" y="116"/>
                    <a:pt x="417" y="92"/>
                  </a:cubicBezTo>
                  <a:lnTo>
                    <a:pt x="227" y="9"/>
                  </a:lnTo>
                  <a:cubicBezTo>
                    <a:pt x="207" y="3"/>
                    <a:pt x="186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Google Shape;10073;p94">
              <a:extLst>
                <a:ext uri="{FF2B5EF4-FFF2-40B4-BE49-F238E27FC236}">
                  <a16:creationId xmlns:a16="http://schemas.microsoft.com/office/drawing/2014/main" id="{99A11583-A169-6AFB-095B-A6F2A9D12BD7}"/>
                </a:ext>
              </a:extLst>
            </p:cNvPr>
            <p:cNvSpPr/>
            <p:nvPr/>
          </p:nvSpPr>
          <p:spPr>
            <a:xfrm>
              <a:off x="6068665" y="2501519"/>
              <a:ext cx="16671" cy="11654"/>
            </a:xfrm>
            <a:custGeom>
              <a:avLst/>
              <a:gdLst/>
              <a:ahLst/>
              <a:cxnLst/>
              <a:rect l="l" t="t" r="r" b="b"/>
              <a:pathLst>
                <a:path w="525" h="367" extrusionOk="0">
                  <a:moveTo>
                    <a:pt x="170" y="1"/>
                  </a:moveTo>
                  <a:cubicBezTo>
                    <a:pt x="112" y="1"/>
                    <a:pt x="54" y="28"/>
                    <a:pt x="36" y="81"/>
                  </a:cubicBezTo>
                  <a:cubicBezTo>
                    <a:pt x="0" y="165"/>
                    <a:pt x="36" y="248"/>
                    <a:pt x="107" y="284"/>
                  </a:cubicBezTo>
                  <a:lnTo>
                    <a:pt x="298" y="355"/>
                  </a:lnTo>
                  <a:cubicBezTo>
                    <a:pt x="310" y="367"/>
                    <a:pt x="346" y="367"/>
                    <a:pt x="357" y="367"/>
                  </a:cubicBezTo>
                  <a:cubicBezTo>
                    <a:pt x="417" y="367"/>
                    <a:pt x="465" y="343"/>
                    <a:pt x="488" y="284"/>
                  </a:cubicBezTo>
                  <a:cubicBezTo>
                    <a:pt x="524" y="200"/>
                    <a:pt x="488" y="117"/>
                    <a:pt x="417" y="81"/>
                  </a:cubicBezTo>
                  <a:lnTo>
                    <a:pt x="226" y="10"/>
                  </a:lnTo>
                  <a:cubicBezTo>
                    <a:pt x="209" y="4"/>
                    <a:pt x="189" y="1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" name="Google Shape;10074;p94">
              <a:extLst>
                <a:ext uri="{FF2B5EF4-FFF2-40B4-BE49-F238E27FC236}">
                  <a16:creationId xmlns:a16="http://schemas.microsoft.com/office/drawing/2014/main" id="{013AC0B6-4646-EE3B-214A-25749977E350}"/>
                </a:ext>
              </a:extLst>
            </p:cNvPr>
            <p:cNvSpPr/>
            <p:nvPr/>
          </p:nvSpPr>
          <p:spPr>
            <a:xfrm>
              <a:off x="6015729" y="2363353"/>
              <a:ext cx="12893" cy="15623"/>
            </a:xfrm>
            <a:custGeom>
              <a:avLst/>
              <a:gdLst/>
              <a:ahLst/>
              <a:cxnLst/>
              <a:rect l="l" t="t" r="r" b="b"/>
              <a:pathLst>
                <a:path w="406" h="492" extrusionOk="0">
                  <a:moveTo>
                    <a:pt x="237" y="1"/>
                  </a:moveTo>
                  <a:cubicBezTo>
                    <a:pt x="181" y="1"/>
                    <a:pt x="125" y="34"/>
                    <a:pt x="108" y="86"/>
                  </a:cubicBezTo>
                  <a:lnTo>
                    <a:pt x="36" y="277"/>
                  </a:lnTo>
                  <a:cubicBezTo>
                    <a:pt x="0" y="360"/>
                    <a:pt x="36" y="444"/>
                    <a:pt x="108" y="479"/>
                  </a:cubicBezTo>
                  <a:cubicBezTo>
                    <a:pt x="119" y="479"/>
                    <a:pt x="131" y="491"/>
                    <a:pt x="167" y="491"/>
                  </a:cubicBezTo>
                  <a:cubicBezTo>
                    <a:pt x="227" y="491"/>
                    <a:pt x="274" y="467"/>
                    <a:pt x="298" y="396"/>
                  </a:cubicBezTo>
                  <a:lnTo>
                    <a:pt x="369" y="205"/>
                  </a:lnTo>
                  <a:cubicBezTo>
                    <a:pt x="405" y="134"/>
                    <a:pt x="369" y="39"/>
                    <a:pt x="298" y="15"/>
                  </a:cubicBezTo>
                  <a:cubicBezTo>
                    <a:pt x="279" y="5"/>
                    <a:pt x="258" y="1"/>
                    <a:pt x="2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Google Shape;10075;p94">
              <a:extLst>
                <a:ext uri="{FF2B5EF4-FFF2-40B4-BE49-F238E27FC236}">
                  <a16:creationId xmlns:a16="http://schemas.microsoft.com/office/drawing/2014/main" id="{782F91FA-BD45-8B04-BE23-73BD9FE8F0F5}"/>
                </a:ext>
              </a:extLst>
            </p:cNvPr>
            <p:cNvSpPr/>
            <p:nvPr/>
          </p:nvSpPr>
          <p:spPr>
            <a:xfrm>
              <a:off x="5934055" y="2554836"/>
              <a:ext cx="13274" cy="15433"/>
            </a:xfrm>
            <a:custGeom>
              <a:avLst/>
              <a:gdLst/>
              <a:ahLst/>
              <a:cxnLst/>
              <a:rect l="l" t="t" r="r" b="b"/>
              <a:pathLst>
                <a:path w="418" h="486" extrusionOk="0">
                  <a:moveTo>
                    <a:pt x="255" y="1"/>
                  </a:moveTo>
                  <a:cubicBezTo>
                    <a:pt x="197" y="1"/>
                    <a:pt x="138" y="30"/>
                    <a:pt x="120" y="93"/>
                  </a:cubicBezTo>
                  <a:lnTo>
                    <a:pt x="48" y="283"/>
                  </a:lnTo>
                  <a:cubicBezTo>
                    <a:pt x="1" y="355"/>
                    <a:pt x="48" y="450"/>
                    <a:pt x="120" y="474"/>
                  </a:cubicBezTo>
                  <a:cubicBezTo>
                    <a:pt x="132" y="486"/>
                    <a:pt x="167" y="486"/>
                    <a:pt x="179" y="486"/>
                  </a:cubicBezTo>
                  <a:cubicBezTo>
                    <a:pt x="239" y="486"/>
                    <a:pt x="286" y="462"/>
                    <a:pt x="310" y="402"/>
                  </a:cubicBezTo>
                  <a:lnTo>
                    <a:pt x="382" y="212"/>
                  </a:lnTo>
                  <a:cubicBezTo>
                    <a:pt x="417" y="129"/>
                    <a:pt x="382" y="45"/>
                    <a:pt x="310" y="10"/>
                  </a:cubicBezTo>
                  <a:cubicBezTo>
                    <a:pt x="293" y="4"/>
                    <a:pt x="274" y="1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Google Shape;10076;p94">
              <a:extLst>
                <a:ext uri="{FF2B5EF4-FFF2-40B4-BE49-F238E27FC236}">
                  <a16:creationId xmlns:a16="http://schemas.microsoft.com/office/drawing/2014/main" id="{835FBBAC-34FB-7BE8-C75F-5BB172355AA9}"/>
                </a:ext>
              </a:extLst>
            </p:cNvPr>
            <p:cNvSpPr/>
            <p:nvPr/>
          </p:nvSpPr>
          <p:spPr>
            <a:xfrm>
              <a:off x="5935960" y="2362401"/>
              <a:ext cx="12861" cy="15814"/>
            </a:xfrm>
            <a:custGeom>
              <a:avLst/>
              <a:gdLst/>
              <a:ahLst/>
              <a:cxnLst/>
              <a:rect l="l" t="t" r="r" b="b"/>
              <a:pathLst>
                <a:path w="405" h="498" extrusionOk="0">
                  <a:moveTo>
                    <a:pt x="161" y="1"/>
                  </a:moveTo>
                  <a:cubicBezTo>
                    <a:pt x="143" y="1"/>
                    <a:pt x="125" y="3"/>
                    <a:pt x="107" y="9"/>
                  </a:cubicBezTo>
                  <a:cubicBezTo>
                    <a:pt x="24" y="45"/>
                    <a:pt x="0" y="128"/>
                    <a:pt x="24" y="212"/>
                  </a:cubicBezTo>
                  <a:lnTo>
                    <a:pt x="107" y="402"/>
                  </a:lnTo>
                  <a:cubicBezTo>
                    <a:pt x="131" y="462"/>
                    <a:pt x="191" y="497"/>
                    <a:pt x="238" y="497"/>
                  </a:cubicBezTo>
                  <a:cubicBezTo>
                    <a:pt x="250" y="497"/>
                    <a:pt x="262" y="497"/>
                    <a:pt x="298" y="474"/>
                  </a:cubicBezTo>
                  <a:cubicBezTo>
                    <a:pt x="369" y="450"/>
                    <a:pt x="405" y="355"/>
                    <a:pt x="369" y="283"/>
                  </a:cubicBezTo>
                  <a:lnTo>
                    <a:pt x="298" y="93"/>
                  </a:lnTo>
                  <a:cubicBezTo>
                    <a:pt x="271" y="29"/>
                    <a:pt x="216" y="1"/>
                    <a:pt x="1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" name="Google Shape;10077;p94">
              <a:extLst>
                <a:ext uri="{FF2B5EF4-FFF2-40B4-BE49-F238E27FC236}">
                  <a16:creationId xmlns:a16="http://schemas.microsoft.com/office/drawing/2014/main" id="{2457BDEA-AE05-706E-BA76-587B23ED5073}"/>
                </a:ext>
              </a:extLst>
            </p:cNvPr>
            <p:cNvSpPr/>
            <p:nvPr/>
          </p:nvSpPr>
          <p:spPr>
            <a:xfrm>
              <a:off x="6013824" y="2555820"/>
              <a:ext cx="12893" cy="15592"/>
            </a:xfrm>
            <a:custGeom>
              <a:avLst/>
              <a:gdLst/>
              <a:ahLst/>
              <a:cxnLst/>
              <a:rect l="l" t="t" r="r" b="b"/>
              <a:pathLst>
                <a:path w="406" h="491" extrusionOk="0">
                  <a:moveTo>
                    <a:pt x="167" y="0"/>
                  </a:moveTo>
                  <a:cubicBezTo>
                    <a:pt x="147" y="0"/>
                    <a:pt x="127" y="5"/>
                    <a:pt x="108" y="14"/>
                  </a:cubicBezTo>
                  <a:cubicBezTo>
                    <a:pt x="37" y="38"/>
                    <a:pt x="1" y="133"/>
                    <a:pt x="37" y="205"/>
                  </a:cubicBezTo>
                  <a:lnTo>
                    <a:pt x="108" y="395"/>
                  </a:lnTo>
                  <a:cubicBezTo>
                    <a:pt x="132" y="455"/>
                    <a:pt x="179" y="491"/>
                    <a:pt x="239" y="491"/>
                  </a:cubicBezTo>
                  <a:cubicBezTo>
                    <a:pt x="251" y="491"/>
                    <a:pt x="275" y="491"/>
                    <a:pt x="299" y="479"/>
                  </a:cubicBezTo>
                  <a:cubicBezTo>
                    <a:pt x="370" y="443"/>
                    <a:pt x="406" y="360"/>
                    <a:pt x="370" y="276"/>
                  </a:cubicBezTo>
                  <a:lnTo>
                    <a:pt x="299" y="86"/>
                  </a:lnTo>
                  <a:cubicBezTo>
                    <a:pt x="272" y="33"/>
                    <a:pt x="22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Google Shape;10078;p94">
              <a:extLst>
                <a:ext uri="{FF2B5EF4-FFF2-40B4-BE49-F238E27FC236}">
                  <a16:creationId xmlns:a16="http://schemas.microsoft.com/office/drawing/2014/main" id="{214DA594-F838-79C3-22E1-D3E0F8123678}"/>
                </a:ext>
              </a:extLst>
            </p:cNvPr>
            <p:cNvSpPr/>
            <p:nvPr/>
          </p:nvSpPr>
          <p:spPr>
            <a:xfrm>
              <a:off x="6069776" y="2422132"/>
              <a:ext cx="16290" cy="11654"/>
            </a:xfrm>
            <a:custGeom>
              <a:avLst/>
              <a:gdLst/>
              <a:ahLst/>
              <a:cxnLst/>
              <a:rect l="l" t="t" r="r" b="b"/>
              <a:pathLst>
                <a:path w="513" h="367" extrusionOk="0">
                  <a:moveTo>
                    <a:pt x="354" y="1"/>
                  </a:moveTo>
                  <a:cubicBezTo>
                    <a:pt x="335" y="1"/>
                    <a:pt x="316" y="3"/>
                    <a:pt x="299" y="9"/>
                  </a:cubicBezTo>
                  <a:lnTo>
                    <a:pt x="96" y="81"/>
                  </a:lnTo>
                  <a:cubicBezTo>
                    <a:pt x="25" y="117"/>
                    <a:pt x="1" y="200"/>
                    <a:pt x="25" y="283"/>
                  </a:cubicBezTo>
                  <a:cubicBezTo>
                    <a:pt x="37" y="343"/>
                    <a:pt x="96" y="367"/>
                    <a:pt x="156" y="367"/>
                  </a:cubicBezTo>
                  <a:cubicBezTo>
                    <a:pt x="180" y="367"/>
                    <a:pt x="191" y="367"/>
                    <a:pt x="215" y="355"/>
                  </a:cubicBezTo>
                  <a:lnTo>
                    <a:pt x="418" y="283"/>
                  </a:lnTo>
                  <a:cubicBezTo>
                    <a:pt x="489" y="248"/>
                    <a:pt x="513" y="164"/>
                    <a:pt x="489" y="81"/>
                  </a:cubicBezTo>
                  <a:cubicBezTo>
                    <a:pt x="462" y="27"/>
                    <a:pt x="409" y="1"/>
                    <a:pt x="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Google Shape;10079;p94">
              <a:extLst>
                <a:ext uri="{FF2B5EF4-FFF2-40B4-BE49-F238E27FC236}">
                  <a16:creationId xmlns:a16="http://schemas.microsoft.com/office/drawing/2014/main" id="{A1BBF9C3-FAFF-D92A-01F5-02946E73E85E}"/>
                </a:ext>
              </a:extLst>
            </p:cNvPr>
            <p:cNvSpPr/>
            <p:nvPr/>
          </p:nvSpPr>
          <p:spPr>
            <a:xfrm>
              <a:off x="5876960" y="2500027"/>
              <a:ext cx="16290" cy="11654"/>
            </a:xfrm>
            <a:custGeom>
              <a:avLst/>
              <a:gdLst/>
              <a:ahLst/>
              <a:cxnLst/>
              <a:rect l="l" t="t" r="r" b="b"/>
              <a:pathLst>
                <a:path w="513" h="367" extrusionOk="0">
                  <a:moveTo>
                    <a:pt x="352" y="0"/>
                  </a:moveTo>
                  <a:cubicBezTo>
                    <a:pt x="334" y="0"/>
                    <a:pt x="316" y="3"/>
                    <a:pt x="298" y="9"/>
                  </a:cubicBezTo>
                  <a:lnTo>
                    <a:pt x="96" y="92"/>
                  </a:lnTo>
                  <a:cubicBezTo>
                    <a:pt x="25" y="116"/>
                    <a:pt x="1" y="212"/>
                    <a:pt x="25" y="283"/>
                  </a:cubicBezTo>
                  <a:cubicBezTo>
                    <a:pt x="60" y="343"/>
                    <a:pt x="96" y="366"/>
                    <a:pt x="156" y="366"/>
                  </a:cubicBezTo>
                  <a:cubicBezTo>
                    <a:pt x="179" y="366"/>
                    <a:pt x="191" y="366"/>
                    <a:pt x="215" y="354"/>
                  </a:cubicBezTo>
                  <a:lnTo>
                    <a:pt x="418" y="283"/>
                  </a:lnTo>
                  <a:cubicBezTo>
                    <a:pt x="489" y="247"/>
                    <a:pt x="513" y="164"/>
                    <a:pt x="489" y="92"/>
                  </a:cubicBezTo>
                  <a:cubicBezTo>
                    <a:pt x="462" y="29"/>
                    <a:pt x="408" y="0"/>
                    <a:pt x="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3" name="Google Shape;10281;p94">
            <a:extLst>
              <a:ext uri="{FF2B5EF4-FFF2-40B4-BE49-F238E27FC236}">
                <a16:creationId xmlns:a16="http://schemas.microsoft.com/office/drawing/2014/main" id="{D3F5D064-00A1-15A7-6051-1C1E34AF1A49}"/>
              </a:ext>
            </a:extLst>
          </p:cNvPr>
          <p:cNvGrpSpPr/>
          <p:nvPr/>
        </p:nvGrpSpPr>
        <p:grpSpPr>
          <a:xfrm>
            <a:off x="1554397" y="1590055"/>
            <a:ext cx="511871" cy="454584"/>
            <a:chOff x="3584280" y="3699191"/>
            <a:chExt cx="358069" cy="317995"/>
          </a:xfrm>
          <a:solidFill>
            <a:schemeClr val="accent2"/>
          </a:solidFill>
        </p:grpSpPr>
        <p:sp>
          <p:nvSpPr>
            <p:cNvPr id="154" name="Google Shape;10282;p94">
              <a:extLst>
                <a:ext uri="{FF2B5EF4-FFF2-40B4-BE49-F238E27FC236}">
                  <a16:creationId xmlns:a16="http://schemas.microsoft.com/office/drawing/2014/main" id="{CCC07986-CAE4-3964-99FE-728E12193B75}"/>
                </a:ext>
              </a:extLst>
            </p:cNvPr>
            <p:cNvSpPr/>
            <p:nvPr/>
          </p:nvSpPr>
          <p:spPr>
            <a:xfrm>
              <a:off x="3584280" y="3699191"/>
              <a:ext cx="358069" cy="317995"/>
            </a:xfrm>
            <a:custGeom>
              <a:avLst/>
              <a:gdLst/>
              <a:ahLst/>
              <a:cxnLst/>
              <a:rect l="l" t="t" r="r" b="b"/>
              <a:pathLst>
                <a:path w="11276" h="10014" extrusionOk="0">
                  <a:moveTo>
                    <a:pt x="5644" y="1"/>
                  </a:moveTo>
                  <a:cubicBezTo>
                    <a:pt x="5203" y="1"/>
                    <a:pt x="4810" y="227"/>
                    <a:pt x="4596" y="620"/>
                  </a:cubicBezTo>
                  <a:lnTo>
                    <a:pt x="822" y="7168"/>
                  </a:lnTo>
                  <a:cubicBezTo>
                    <a:pt x="774" y="7240"/>
                    <a:pt x="798" y="7347"/>
                    <a:pt x="881" y="7395"/>
                  </a:cubicBezTo>
                  <a:cubicBezTo>
                    <a:pt x="903" y="7406"/>
                    <a:pt x="929" y="7411"/>
                    <a:pt x="955" y="7411"/>
                  </a:cubicBezTo>
                  <a:cubicBezTo>
                    <a:pt x="1012" y="7411"/>
                    <a:pt x="1071" y="7384"/>
                    <a:pt x="1096" y="7335"/>
                  </a:cubicBezTo>
                  <a:lnTo>
                    <a:pt x="4882" y="787"/>
                  </a:lnTo>
                  <a:cubicBezTo>
                    <a:pt x="5049" y="513"/>
                    <a:pt x="5322" y="346"/>
                    <a:pt x="5644" y="346"/>
                  </a:cubicBezTo>
                  <a:cubicBezTo>
                    <a:pt x="5953" y="346"/>
                    <a:pt x="6239" y="513"/>
                    <a:pt x="6394" y="787"/>
                  </a:cubicBezTo>
                  <a:lnTo>
                    <a:pt x="10775" y="8359"/>
                  </a:lnTo>
                  <a:cubicBezTo>
                    <a:pt x="10942" y="8621"/>
                    <a:pt x="10942" y="8954"/>
                    <a:pt x="10775" y="9240"/>
                  </a:cubicBezTo>
                  <a:cubicBezTo>
                    <a:pt x="10609" y="9502"/>
                    <a:pt x="10323" y="9669"/>
                    <a:pt x="10013" y="9669"/>
                  </a:cubicBezTo>
                  <a:lnTo>
                    <a:pt x="1262" y="9669"/>
                  </a:lnTo>
                  <a:cubicBezTo>
                    <a:pt x="953" y="9669"/>
                    <a:pt x="667" y="9502"/>
                    <a:pt x="500" y="9240"/>
                  </a:cubicBezTo>
                  <a:cubicBezTo>
                    <a:pt x="346" y="8966"/>
                    <a:pt x="346" y="8645"/>
                    <a:pt x="500" y="8359"/>
                  </a:cubicBezTo>
                  <a:lnTo>
                    <a:pt x="774" y="7895"/>
                  </a:lnTo>
                  <a:cubicBezTo>
                    <a:pt x="822" y="7823"/>
                    <a:pt x="786" y="7716"/>
                    <a:pt x="715" y="7668"/>
                  </a:cubicBezTo>
                  <a:cubicBezTo>
                    <a:pt x="693" y="7657"/>
                    <a:pt x="667" y="7652"/>
                    <a:pt x="641" y="7652"/>
                  </a:cubicBezTo>
                  <a:cubicBezTo>
                    <a:pt x="583" y="7652"/>
                    <a:pt x="521" y="7679"/>
                    <a:pt x="488" y="7728"/>
                  </a:cubicBezTo>
                  <a:lnTo>
                    <a:pt x="227" y="8192"/>
                  </a:lnTo>
                  <a:cubicBezTo>
                    <a:pt x="0" y="8561"/>
                    <a:pt x="0" y="9026"/>
                    <a:pt x="227" y="9395"/>
                  </a:cubicBezTo>
                  <a:cubicBezTo>
                    <a:pt x="441" y="9776"/>
                    <a:pt x="834" y="10014"/>
                    <a:pt x="1262" y="10014"/>
                  </a:cubicBezTo>
                  <a:lnTo>
                    <a:pt x="10013" y="10014"/>
                  </a:lnTo>
                  <a:cubicBezTo>
                    <a:pt x="10442" y="10014"/>
                    <a:pt x="10847" y="9788"/>
                    <a:pt x="11061" y="9395"/>
                  </a:cubicBezTo>
                  <a:cubicBezTo>
                    <a:pt x="11276" y="9026"/>
                    <a:pt x="11276" y="8585"/>
                    <a:pt x="11061" y="8192"/>
                  </a:cubicBezTo>
                  <a:lnTo>
                    <a:pt x="6680" y="620"/>
                  </a:lnTo>
                  <a:cubicBezTo>
                    <a:pt x="6453" y="251"/>
                    <a:pt x="6072" y="1"/>
                    <a:pt x="5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" name="Google Shape;10283;p94">
              <a:extLst>
                <a:ext uri="{FF2B5EF4-FFF2-40B4-BE49-F238E27FC236}">
                  <a16:creationId xmlns:a16="http://schemas.microsoft.com/office/drawing/2014/main" id="{A25045D7-8061-400A-656E-0E5C220EBB42}"/>
                </a:ext>
              </a:extLst>
            </p:cNvPr>
            <p:cNvSpPr/>
            <p:nvPr/>
          </p:nvSpPr>
          <p:spPr>
            <a:xfrm>
              <a:off x="3613400" y="3727167"/>
              <a:ext cx="299831" cy="261661"/>
            </a:xfrm>
            <a:custGeom>
              <a:avLst/>
              <a:gdLst/>
              <a:ahLst/>
              <a:cxnLst/>
              <a:rect l="l" t="t" r="r" b="b"/>
              <a:pathLst>
                <a:path w="9442" h="8240" extrusionOk="0">
                  <a:moveTo>
                    <a:pt x="4727" y="358"/>
                  </a:moveTo>
                  <a:lnTo>
                    <a:pt x="9085" y="7907"/>
                  </a:lnTo>
                  <a:lnTo>
                    <a:pt x="381" y="7907"/>
                  </a:lnTo>
                  <a:lnTo>
                    <a:pt x="4727" y="358"/>
                  </a:lnTo>
                  <a:close/>
                  <a:moveTo>
                    <a:pt x="4727" y="1"/>
                  </a:moveTo>
                  <a:cubicBezTo>
                    <a:pt x="4608" y="1"/>
                    <a:pt x="4501" y="60"/>
                    <a:pt x="4441" y="168"/>
                  </a:cubicBezTo>
                  <a:lnTo>
                    <a:pt x="60" y="7740"/>
                  </a:lnTo>
                  <a:cubicBezTo>
                    <a:pt x="0" y="7847"/>
                    <a:pt x="0" y="7966"/>
                    <a:pt x="60" y="8073"/>
                  </a:cubicBezTo>
                  <a:cubicBezTo>
                    <a:pt x="119" y="8192"/>
                    <a:pt x="226" y="8240"/>
                    <a:pt x="345" y="8240"/>
                  </a:cubicBezTo>
                  <a:lnTo>
                    <a:pt x="9096" y="8240"/>
                  </a:lnTo>
                  <a:cubicBezTo>
                    <a:pt x="9216" y="8240"/>
                    <a:pt x="9323" y="8180"/>
                    <a:pt x="9382" y="8073"/>
                  </a:cubicBezTo>
                  <a:cubicBezTo>
                    <a:pt x="9442" y="7966"/>
                    <a:pt x="9442" y="7847"/>
                    <a:pt x="9382" y="7740"/>
                  </a:cubicBezTo>
                  <a:lnTo>
                    <a:pt x="5001" y="168"/>
                  </a:lnTo>
                  <a:cubicBezTo>
                    <a:pt x="4941" y="60"/>
                    <a:pt x="4846" y="1"/>
                    <a:pt x="4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Google Shape;10284;p94">
              <a:extLst>
                <a:ext uri="{FF2B5EF4-FFF2-40B4-BE49-F238E27FC236}">
                  <a16:creationId xmlns:a16="http://schemas.microsoft.com/office/drawing/2014/main" id="{2105745C-07EC-7066-5671-D0758A358F08}"/>
                </a:ext>
              </a:extLst>
            </p:cNvPr>
            <p:cNvSpPr/>
            <p:nvPr/>
          </p:nvSpPr>
          <p:spPr>
            <a:xfrm>
              <a:off x="3735879" y="3910171"/>
              <a:ext cx="54873" cy="54841"/>
            </a:xfrm>
            <a:custGeom>
              <a:avLst/>
              <a:gdLst/>
              <a:ahLst/>
              <a:cxnLst/>
              <a:rect l="l" t="t" r="r" b="b"/>
              <a:pathLst>
                <a:path w="1728" h="1727" extrusionOk="0">
                  <a:moveTo>
                    <a:pt x="870" y="322"/>
                  </a:moveTo>
                  <a:cubicBezTo>
                    <a:pt x="1168" y="322"/>
                    <a:pt x="1406" y="572"/>
                    <a:pt x="1406" y="870"/>
                  </a:cubicBezTo>
                  <a:cubicBezTo>
                    <a:pt x="1406" y="1167"/>
                    <a:pt x="1168" y="1405"/>
                    <a:pt x="870" y="1405"/>
                  </a:cubicBezTo>
                  <a:cubicBezTo>
                    <a:pt x="572" y="1405"/>
                    <a:pt x="334" y="1167"/>
                    <a:pt x="334" y="870"/>
                  </a:cubicBezTo>
                  <a:cubicBezTo>
                    <a:pt x="334" y="572"/>
                    <a:pt x="572" y="322"/>
                    <a:pt x="870" y="322"/>
                  </a:cubicBezTo>
                  <a:close/>
                  <a:moveTo>
                    <a:pt x="870" y="0"/>
                  </a:moveTo>
                  <a:cubicBezTo>
                    <a:pt x="394" y="0"/>
                    <a:pt x="1" y="393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3"/>
                    <a:pt x="1346" y="0"/>
                    <a:pt x="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Google Shape;10285;p94">
              <a:extLst>
                <a:ext uri="{FF2B5EF4-FFF2-40B4-BE49-F238E27FC236}">
                  <a16:creationId xmlns:a16="http://schemas.microsoft.com/office/drawing/2014/main" id="{1365150D-0750-666C-237B-8091F811651E}"/>
                </a:ext>
              </a:extLst>
            </p:cNvPr>
            <p:cNvSpPr/>
            <p:nvPr/>
          </p:nvSpPr>
          <p:spPr>
            <a:xfrm>
              <a:off x="3738896" y="3788422"/>
              <a:ext cx="49188" cy="114604"/>
            </a:xfrm>
            <a:custGeom>
              <a:avLst/>
              <a:gdLst/>
              <a:ahLst/>
              <a:cxnLst/>
              <a:rect l="l" t="t" r="r" b="b"/>
              <a:pathLst>
                <a:path w="1549" h="3609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lnTo>
                    <a:pt x="1" y="3037"/>
                  </a:lnTo>
                  <a:cubicBezTo>
                    <a:pt x="1" y="3346"/>
                    <a:pt x="263" y="3608"/>
                    <a:pt x="572" y="3608"/>
                  </a:cubicBezTo>
                  <a:lnTo>
                    <a:pt x="965" y="3608"/>
                  </a:lnTo>
                  <a:cubicBezTo>
                    <a:pt x="1275" y="3608"/>
                    <a:pt x="1549" y="3358"/>
                    <a:pt x="1549" y="3037"/>
                  </a:cubicBezTo>
                  <a:lnTo>
                    <a:pt x="1549" y="1560"/>
                  </a:lnTo>
                  <a:cubicBezTo>
                    <a:pt x="1549" y="1465"/>
                    <a:pt x="1465" y="1394"/>
                    <a:pt x="1382" y="1394"/>
                  </a:cubicBezTo>
                  <a:cubicBezTo>
                    <a:pt x="1287" y="1394"/>
                    <a:pt x="1215" y="1465"/>
                    <a:pt x="1215" y="1560"/>
                  </a:cubicBezTo>
                  <a:lnTo>
                    <a:pt x="1215" y="3037"/>
                  </a:lnTo>
                  <a:cubicBezTo>
                    <a:pt x="1215" y="3168"/>
                    <a:pt x="1108" y="3275"/>
                    <a:pt x="977" y="3275"/>
                  </a:cubicBezTo>
                  <a:lnTo>
                    <a:pt x="584" y="3275"/>
                  </a:lnTo>
                  <a:cubicBezTo>
                    <a:pt x="453" y="3275"/>
                    <a:pt x="346" y="3168"/>
                    <a:pt x="346" y="3037"/>
                  </a:cubicBezTo>
                  <a:lnTo>
                    <a:pt x="346" y="572"/>
                  </a:lnTo>
                  <a:cubicBezTo>
                    <a:pt x="346" y="441"/>
                    <a:pt x="453" y="334"/>
                    <a:pt x="584" y="334"/>
                  </a:cubicBezTo>
                  <a:lnTo>
                    <a:pt x="977" y="334"/>
                  </a:lnTo>
                  <a:cubicBezTo>
                    <a:pt x="1108" y="334"/>
                    <a:pt x="1215" y="441"/>
                    <a:pt x="1215" y="572"/>
                  </a:cubicBezTo>
                  <a:lnTo>
                    <a:pt x="1215" y="906"/>
                  </a:lnTo>
                  <a:cubicBezTo>
                    <a:pt x="1215" y="989"/>
                    <a:pt x="1287" y="1072"/>
                    <a:pt x="1382" y="1072"/>
                  </a:cubicBezTo>
                  <a:cubicBezTo>
                    <a:pt x="1465" y="1072"/>
                    <a:pt x="1549" y="989"/>
                    <a:pt x="1549" y="906"/>
                  </a:cubicBezTo>
                  <a:lnTo>
                    <a:pt x="1549" y="572"/>
                  </a:lnTo>
                  <a:cubicBezTo>
                    <a:pt x="1549" y="263"/>
                    <a:pt x="1287" y="1"/>
                    <a:pt x="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5" name="TextBox 164">
            <a:extLst>
              <a:ext uri="{FF2B5EF4-FFF2-40B4-BE49-F238E27FC236}">
                <a16:creationId xmlns:a16="http://schemas.microsoft.com/office/drawing/2014/main" id="{300CA86A-5A05-2CE8-C1BA-24098028462B}"/>
              </a:ext>
            </a:extLst>
          </p:cNvPr>
          <p:cNvSpPr txBox="1"/>
          <p:nvPr/>
        </p:nvSpPr>
        <p:spPr>
          <a:xfrm>
            <a:off x="6004412" y="1487261"/>
            <a:ext cx="46639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150" indent="-171450" algn="l">
              <a:buClr>
                <a:srgbClr val="CB5B59"/>
              </a:buClr>
              <a:buFont typeface="Wingdings" panose="05000000000000000000" pitchFamily="2" charset="2"/>
              <a:buChar char="§"/>
            </a:pP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Численность сотрудников организации - не менее 50 человек, </a:t>
            </a:r>
            <a:endParaRPr 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84150" indent="-171450" algn="l">
              <a:buClr>
                <a:srgbClr val="CB5B59"/>
              </a:buClr>
              <a:buFont typeface="Wingdings" panose="05000000000000000000" pitchFamily="2" charset="2"/>
              <a:buChar char="§"/>
            </a:pP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предельное значение дохода за предшествующий календарный год – от 100 млн руб. 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>
              <a:buClr>
                <a:srgbClr val="CB5B59"/>
              </a:buClr>
            </a:pPr>
            <a:r>
              <a:rPr lang="ru-RU" sz="1200" b="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Если данный критерии не выполняется, организация должна входить в международную/российскую сеть фирм </a:t>
            </a:r>
          </a:p>
        </p:txBody>
      </p:sp>
      <p:grpSp>
        <p:nvGrpSpPr>
          <p:cNvPr id="166" name="Google Shape;10115;p94">
            <a:extLst>
              <a:ext uri="{FF2B5EF4-FFF2-40B4-BE49-F238E27FC236}">
                <a16:creationId xmlns:a16="http://schemas.microsoft.com/office/drawing/2014/main" id="{8FBCB487-0D3D-2902-8345-C6814A3373F2}"/>
              </a:ext>
            </a:extLst>
          </p:cNvPr>
          <p:cNvGrpSpPr/>
          <p:nvPr/>
        </p:nvGrpSpPr>
        <p:grpSpPr>
          <a:xfrm>
            <a:off x="5404978" y="1590056"/>
            <a:ext cx="560870" cy="454584"/>
            <a:chOff x="5220616" y="2791061"/>
            <a:chExt cx="373185" cy="302466"/>
          </a:xfrm>
          <a:solidFill>
            <a:srgbClr val="CB5B59"/>
          </a:solidFill>
        </p:grpSpPr>
        <p:sp>
          <p:nvSpPr>
            <p:cNvPr id="167" name="Google Shape;10116;p94">
              <a:extLst>
                <a:ext uri="{FF2B5EF4-FFF2-40B4-BE49-F238E27FC236}">
                  <a16:creationId xmlns:a16="http://schemas.microsoft.com/office/drawing/2014/main" id="{BD19A2D5-0AEC-8E23-8793-EB5C21B0C4F9}"/>
                </a:ext>
              </a:extLst>
            </p:cNvPr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Google Shape;10117;p94">
              <a:extLst>
                <a:ext uri="{FF2B5EF4-FFF2-40B4-BE49-F238E27FC236}">
                  <a16:creationId xmlns:a16="http://schemas.microsoft.com/office/drawing/2014/main" id="{EBDB8B73-CE07-8639-55D1-AE51C61EED27}"/>
                </a:ext>
              </a:extLst>
            </p:cNvPr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" name="Google Shape;10118;p94">
              <a:extLst>
                <a:ext uri="{FF2B5EF4-FFF2-40B4-BE49-F238E27FC236}">
                  <a16:creationId xmlns:a16="http://schemas.microsoft.com/office/drawing/2014/main" id="{C3250B05-E3CB-B3B9-5489-7115A016E38E}"/>
                </a:ext>
              </a:extLst>
            </p:cNvPr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" name="Google Shape;10119;p94">
              <a:extLst>
                <a:ext uri="{FF2B5EF4-FFF2-40B4-BE49-F238E27FC236}">
                  <a16:creationId xmlns:a16="http://schemas.microsoft.com/office/drawing/2014/main" id="{AF7A6942-352A-9DA2-C4DB-07D661A08EE0}"/>
                </a:ext>
              </a:extLst>
            </p:cNvPr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Google Shape;10120;p94">
              <a:extLst>
                <a:ext uri="{FF2B5EF4-FFF2-40B4-BE49-F238E27FC236}">
                  <a16:creationId xmlns:a16="http://schemas.microsoft.com/office/drawing/2014/main" id="{9E81400F-E86D-DDD0-7C85-A33A9E3D1A69}"/>
                </a:ext>
              </a:extLst>
            </p:cNvPr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" name="Google Shape;10121;p94">
              <a:extLst>
                <a:ext uri="{FF2B5EF4-FFF2-40B4-BE49-F238E27FC236}">
                  <a16:creationId xmlns:a16="http://schemas.microsoft.com/office/drawing/2014/main" id="{92A0CC4F-0F08-6604-9EFB-9CEFBE5C44F9}"/>
                </a:ext>
              </a:extLst>
            </p:cNvPr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" name="Google Shape;10122;p94">
              <a:extLst>
                <a:ext uri="{FF2B5EF4-FFF2-40B4-BE49-F238E27FC236}">
                  <a16:creationId xmlns:a16="http://schemas.microsoft.com/office/drawing/2014/main" id="{B3CEC4FA-8F71-2F4E-E1C3-C86BC5D4F8F3}"/>
                </a:ext>
              </a:extLst>
            </p:cNvPr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" name="Google Shape;10123;p94">
              <a:extLst>
                <a:ext uri="{FF2B5EF4-FFF2-40B4-BE49-F238E27FC236}">
                  <a16:creationId xmlns:a16="http://schemas.microsoft.com/office/drawing/2014/main" id="{8DAF3478-71C8-1089-DF9C-CF48840363B2}"/>
                </a:ext>
              </a:extLst>
            </p:cNvPr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" name="Google Shape;10124;p94">
              <a:extLst>
                <a:ext uri="{FF2B5EF4-FFF2-40B4-BE49-F238E27FC236}">
                  <a16:creationId xmlns:a16="http://schemas.microsoft.com/office/drawing/2014/main" id="{11895E40-7B54-8505-14DA-036E8FEA0DD2}"/>
                </a:ext>
              </a:extLst>
            </p:cNvPr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Google Shape;10125;p94">
              <a:extLst>
                <a:ext uri="{FF2B5EF4-FFF2-40B4-BE49-F238E27FC236}">
                  <a16:creationId xmlns:a16="http://schemas.microsoft.com/office/drawing/2014/main" id="{9D59BE3F-9DF7-A6B6-98C8-3F45E2867A59}"/>
                </a:ext>
              </a:extLst>
            </p:cNvPr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" name="Google Shape;10126;p94">
              <a:extLst>
                <a:ext uri="{FF2B5EF4-FFF2-40B4-BE49-F238E27FC236}">
                  <a16:creationId xmlns:a16="http://schemas.microsoft.com/office/drawing/2014/main" id="{6D14EBDB-36FE-744B-595A-22A9D1BF4C19}"/>
                </a:ext>
              </a:extLst>
            </p:cNvPr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Google Shape;10127;p94">
              <a:extLst>
                <a:ext uri="{FF2B5EF4-FFF2-40B4-BE49-F238E27FC236}">
                  <a16:creationId xmlns:a16="http://schemas.microsoft.com/office/drawing/2014/main" id="{DD4C705C-8292-D223-0D1F-CCDA38CD8A2A}"/>
                </a:ext>
              </a:extLst>
            </p:cNvPr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9" name="Google Shape;10128;p94">
              <a:extLst>
                <a:ext uri="{FF2B5EF4-FFF2-40B4-BE49-F238E27FC236}">
                  <a16:creationId xmlns:a16="http://schemas.microsoft.com/office/drawing/2014/main" id="{B4FC2DC6-736D-0052-6ACF-A05941C0290D}"/>
                </a:ext>
              </a:extLst>
            </p:cNvPr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0" name="Google Shape;10129;p94">
              <a:extLst>
                <a:ext uri="{FF2B5EF4-FFF2-40B4-BE49-F238E27FC236}">
                  <a16:creationId xmlns:a16="http://schemas.microsoft.com/office/drawing/2014/main" id="{759121F3-0E58-5180-DDC8-A005E7B9C8EB}"/>
                </a:ext>
              </a:extLst>
            </p:cNvPr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Google Shape;10130;p94">
              <a:extLst>
                <a:ext uri="{FF2B5EF4-FFF2-40B4-BE49-F238E27FC236}">
                  <a16:creationId xmlns:a16="http://schemas.microsoft.com/office/drawing/2014/main" id="{C0AB67C6-46E4-74C4-1FDD-674EA8BA7F9C}"/>
                </a:ext>
              </a:extLst>
            </p:cNvPr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2" name="Google Shape;10131;p94">
              <a:extLst>
                <a:ext uri="{FF2B5EF4-FFF2-40B4-BE49-F238E27FC236}">
                  <a16:creationId xmlns:a16="http://schemas.microsoft.com/office/drawing/2014/main" id="{9B24CFDC-B863-70B1-7275-9D91E27F71E0}"/>
                </a:ext>
              </a:extLst>
            </p:cNvPr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3" name="Google Shape;10132;p94">
              <a:extLst>
                <a:ext uri="{FF2B5EF4-FFF2-40B4-BE49-F238E27FC236}">
                  <a16:creationId xmlns:a16="http://schemas.microsoft.com/office/drawing/2014/main" id="{7018B5B6-1B8B-2D77-1399-A9289D4F3186}"/>
                </a:ext>
              </a:extLst>
            </p:cNvPr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" name="Google Shape;10133;p94">
              <a:extLst>
                <a:ext uri="{FF2B5EF4-FFF2-40B4-BE49-F238E27FC236}">
                  <a16:creationId xmlns:a16="http://schemas.microsoft.com/office/drawing/2014/main" id="{D8C3B97C-96ED-C9F7-5F58-B291F77DAB67}"/>
                </a:ext>
              </a:extLst>
            </p:cNvPr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4CA37C37-5F6E-2AC0-C445-F7698D171919}"/>
              </a:ext>
            </a:extLst>
          </p:cNvPr>
          <p:cNvSpPr txBox="1"/>
          <p:nvPr/>
        </p:nvSpPr>
        <p:spPr>
          <a:xfrm>
            <a:off x="2070719" y="2619445"/>
            <a:ext cx="35189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Срок существования бизнеса – не менее 3 лет </a:t>
            </a:r>
          </a:p>
        </p:txBody>
      </p:sp>
    </p:spTree>
    <p:extLst>
      <p:ext uri="{BB962C8B-B14F-4D97-AF65-F5344CB8AC3E}">
        <p14:creationId xmlns:p14="http://schemas.microsoft.com/office/powerpoint/2010/main" val="2557972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bg1"/>
            </a:gs>
            <a:gs pos="100000">
              <a:srgbClr val="FAEEEE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104;p20">
            <a:extLst>
              <a:ext uri="{FF2B5EF4-FFF2-40B4-BE49-F238E27FC236}">
                <a16:creationId xmlns:a16="http://schemas.microsoft.com/office/drawing/2014/main" id="{84B73B31-EB75-6707-F762-9F562BCD0C7A}"/>
              </a:ext>
            </a:extLst>
          </p:cNvPr>
          <p:cNvSpPr txBox="1">
            <a:spLocks/>
          </p:cNvSpPr>
          <p:nvPr/>
        </p:nvSpPr>
        <p:spPr>
          <a:xfrm>
            <a:off x="6356969" y="3293725"/>
            <a:ext cx="554673" cy="20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endParaRPr lang="ru-RU" sz="120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A07FF029-B6CE-45F1-0DC6-BA73BBED3483}"/>
              </a:ext>
            </a:extLst>
          </p:cNvPr>
          <p:cNvGrpSpPr/>
          <p:nvPr/>
        </p:nvGrpSpPr>
        <p:grpSpPr>
          <a:xfrm>
            <a:off x="1801121" y="1151800"/>
            <a:ext cx="298756" cy="3005406"/>
            <a:chOff x="1799248" y="1418498"/>
            <a:chExt cx="125508" cy="1262568"/>
          </a:xfrm>
        </p:grpSpPr>
        <p:grpSp>
          <p:nvGrpSpPr>
            <p:cNvPr id="22" name="Google Shape;8781;p90">
              <a:extLst>
                <a:ext uri="{FF2B5EF4-FFF2-40B4-BE49-F238E27FC236}">
                  <a16:creationId xmlns:a16="http://schemas.microsoft.com/office/drawing/2014/main" id="{BF977FAF-9DBC-E54D-187D-BED37B31D579}"/>
                </a:ext>
              </a:extLst>
            </p:cNvPr>
            <p:cNvGrpSpPr/>
            <p:nvPr/>
          </p:nvGrpSpPr>
          <p:grpSpPr>
            <a:xfrm rot="5400000">
              <a:off x="1720548" y="2476857"/>
              <a:ext cx="283400" cy="125017"/>
              <a:chOff x="142927" y="2563700"/>
              <a:chExt cx="933317" cy="411855"/>
            </a:xfrm>
          </p:grpSpPr>
          <p:cxnSp>
            <p:nvCxnSpPr>
              <p:cNvPr id="23" name="Google Shape;8782;p90">
                <a:extLst>
                  <a:ext uri="{FF2B5EF4-FFF2-40B4-BE49-F238E27FC236}">
                    <a16:creationId xmlns:a16="http://schemas.microsoft.com/office/drawing/2014/main" id="{B544F25C-62E9-D8DB-084B-DE18DBA0CBE2}"/>
                  </a:ext>
                </a:extLst>
              </p:cNvPr>
              <p:cNvCxnSpPr/>
              <p:nvPr/>
            </p:nvCxnSpPr>
            <p:spPr>
              <a:xfrm>
                <a:off x="189122" y="2616124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B5B5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4" name="Google Shape;8783;p90">
                <a:extLst>
                  <a:ext uri="{FF2B5EF4-FFF2-40B4-BE49-F238E27FC236}">
                    <a16:creationId xmlns:a16="http://schemas.microsoft.com/office/drawing/2014/main" id="{B91C4924-2F34-CC49-6667-D0A3567F0D62}"/>
                  </a:ext>
                </a:extLst>
              </p:cNvPr>
              <p:cNvSpPr/>
              <p:nvPr/>
            </p:nvSpPr>
            <p:spPr>
              <a:xfrm>
                <a:off x="142927" y="2563700"/>
                <a:ext cx="92400" cy="92400"/>
              </a:xfrm>
              <a:prstGeom prst="ellipse">
                <a:avLst/>
              </a:prstGeom>
              <a:solidFill>
                <a:srgbClr val="CB5B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" name="Google Shape;8782;p90">
                <a:extLst>
                  <a:ext uri="{FF2B5EF4-FFF2-40B4-BE49-F238E27FC236}">
                    <a16:creationId xmlns:a16="http://schemas.microsoft.com/office/drawing/2014/main" id="{97E51A4D-2BD7-C2B4-5D76-E62BA85195F5}"/>
                  </a:ext>
                </a:extLst>
              </p:cNvPr>
              <p:cNvCxnSpPr/>
              <p:nvPr/>
            </p:nvCxnSpPr>
            <p:spPr>
              <a:xfrm>
                <a:off x="1030043" y="261615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B5B5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" name="Google Shape;8783;p90">
                <a:extLst>
                  <a:ext uri="{FF2B5EF4-FFF2-40B4-BE49-F238E27FC236}">
                    <a16:creationId xmlns:a16="http://schemas.microsoft.com/office/drawing/2014/main" id="{76507C65-1C92-E71B-713D-B3FBD432F7E3}"/>
                  </a:ext>
                </a:extLst>
              </p:cNvPr>
              <p:cNvSpPr/>
              <p:nvPr/>
            </p:nvSpPr>
            <p:spPr>
              <a:xfrm>
                <a:off x="983844" y="2563740"/>
                <a:ext cx="92400" cy="92400"/>
              </a:xfrm>
              <a:prstGeom prst="ellipse">
                <a:avLst/>
              </a:prstGeom>
              <a:solidFill>
                <a:srgbClr val="CB5B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oogle Shape;8786;p90">
              <a:extLst>
                <a:ext uri="{FF2B5EF4-FFF2-40B4-BE49-F238E27FC236}">
                  <a16:creationId xmlns:a16="http://schemas.microsoft.com/office/drawing/2014/main" id="{01987795-007F-DF41-EEE9-6FC255EE6761}"/>
                </a:ext>
              </a:extLst>
            </p:cNvPr>
            <p:cNvGrpSpPr/>
            <p:nvPr/>
          </p:nvGrpSpPr>
          <p:grpSpPr>
            <a:xfrm rot="5400000">
              <a:off x="1640790" y="1576956"/>
              <a:ext cx="442414" cy="125497"/>
              <a:chOff x="803163" y="1111974"/>
              <a:chExt cx="428500" cy="121551"/>
            </a:xfrm>
          </p:grpSpPr>
          <p:grpSp>
            <p:nvGrpSpPr>
              <p:cNvPr id="17" name="Google Shape;8787;p90">
                <a:extLst>
                  <a:ext uri="{FF2B5EF4-FFF2-40B4-BE49-F238E27FC236}">
                    <a16:creationId xmlns:a16="http://schemas.microsoft.com/office/drawing/2014/main" id="{2F7918BB-2FBC-C6A8-96AB-738B89B808EB}"/>
                  </a:ext>
                </a:extLst>
              </p:cNvPr>
              <p:cNvGrpSpPr/>
              <p:nvPr/>
            </p:nvGrpSpPr>
            <p:grpSpPr>
              <a:xfrm>
                <a:off x="803163" y="1111974"/>
                <a:ext cx="27175" cy="121077"/>
                <a:chOff x="845575" y="2563700"/>
                <a:chExt cx="92400" cy="411825"/>
              </a:xfrm>
            </p:grpSpPr>
            <p:cxnSp>
              <p:nvCxnSpPr>
                <p:cNvPr id="19" name="Google Shape;8788;p90">
                  <a:extLst>
                    <a:ext uri="{FF2B5EF4-FFF2-40B4-BE49-F238E27FC236}">
                      <a16:creationId xmlns:a16="http://schemas.microsoft.com/office/drawing/2014/main" id="{6036FC1F-7C85-6362-6615-C0945DFC0D4D}"/>
                    </a:ext>
                  </a:extLst>
                </p:cNvPr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solidFill>
                  <a:srgbClr val="C01646"/>
                </a:solidFill>
                <a:ln w="9525" cap="flat" cmpd="sng">
                  <a:solidFill>
                    <a:srgbClr val="CB5B5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20" name="Google Shape;8789;p90">
                  <a:extLst>
                    <a:ext uri="{FF2B5EF4-FFF2-40B4-BE49-F238E27FC236}">
                      <a16:creationId xmlns:a16="http://schemas.microsoft.com/office/drawing/2014/main" id="{04623F75-8039-BC35-EBAE-1C8B6B7EB029}"/>
                    </a:ext>
                  </a:extLst>
                </p:cNvPr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CB5B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8" name="Google Shape;8790;p90">
                <a:extLst>
                  <a:ext uri="{FF2B5EF4-FFF2-40B4-BE49-F238E27FC236}">
                    <a16:creationId xmlns:a16="http://schemas.microsoft.com/office/drawing/2014/main" id="{7992E9BF-D3BE-4FC8-7598-8ACDD808B448}"/>
                  </a:ext>
                </a:extLst>
              </p:cNvPr>
              <p:cNvSpPr/>
              <p:nvPr/>
            </p:nvSpPr>
            <p:spPr>
              <a:xfrm>
                <a:off x="819094" y="1197845"/>
                <a:ext cx="412569" cy="35680"/>
              </a:xfrm>
              <a:prstGeom prst="rect">
                <a:avLst/>
              </a:prstGeom>
              <a:noFill/>
              <a:ln w="9525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oogle Shape;8791;p90">
              <a:extLst>
                <a:ext uri="{FF2B5EF4-FFF2-40B4-BE49-F238E27FC236}">
                  <a16:creationId xmlns:a16="http://schemas.microsoft.com/office/drawing/2014/main" id="{27B5010B-F83D-F485-AC80-2C2E1BA8D0CE}"/>
                </a:ext>
              </a:extLst>
            </p:cNvPr>
            <p:cNvGrpSpPr/>
            <p:nvPr/>
          </p:nvGrpSpPr>
          <p:grpSpPr>
            <a:xfrm rot="5400000">
              <a:off x="1579593" y="2066542"/>
              <a:ext cx="564813" cy="125490"/>
              <a:chOff x="1218073" y="1111974"/>
              <a:chExt cx="547049" cy="121544"/>
            </a:xfrm>
          </p:grpSpPr>
          <p:grpSp>
            <p:nvGrpSpPr>
              <p:cNvPr id="13" name="Google Shape;8792;p90">
                <a:extLst>
                  <a:ext uri="{FF2B5EF4-FFF2-40B4-BE49-F238E27FC236}">
                    <a16:creationId xmlns:a16="http://schemas.microsoft.com/office/drawing/2014/main" id="{AA52E193-0F6D-AB70-5FFF-DB7061A25285}"/>
                  </a:ext>
                </a:extLst>
              </p:cNvPr>
              <p:cNvGrpSpPr/>
              <p:nvPr/>
            </p:nvGrpSpPr>
            <p:grpSpPr>
              <a:xfrm rot="10800000">
                <a:off x="1218073" y="1111974"/>
                <a:ext cx="27175" cy="121075"/>
                <a:chOff x="2627174" y="2843783"/>
                <a:chExt cx="92400" cy="411817"/>
              </a:xfrm>
            </p:grpSpPr>
            <p:cxnSp>
              <p:nvCxnSpPr>
                <p:cNvPr id="15" name="Google Shape;8793;p90">
                  <a:extLst>
                    <a:ext uri="{FF2B5EF4-FFF2-40B4-BE49-F238E27FC236}">
                      <a16:creationId xmlns:a16="http://schemas.microsoft.com/office/drawing/2014/main" id="{D14012D2-7EBC-EEDF-F341-4B0261582684}"/>
                    </a:ext>
                  </a:extLst>
                </p:cNvPr>
                <p:cNvCxnSpPr/>
                <p:nvPr/>
              </p:nvCxnSpPr>
              <p:spPr>
                <a:xfrm>
                  <a:off x="2673364" y="2843783"/>
                  <a:ext cx="0" cy="359400"/>
                </a:xfrm>
                <a:prstGeom prst="straightConnector1">
                  <a:avLst/>
                </a:prstGeom>
                <a:solidFill>
                  <a:srgbClr val="C01646"/>
                </a:solidFill>
                <a:ln w="9525" cap="flat" cmpd="sng">
                  <a:solidFill>
                    <a:srgbClr val="CB5B5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6" name="Google Shape;8794;p90">
                  <a:extLst>
                    <a:ext uri="{FF2B5EF4-FFF2-40B4-BE49-F238E27FC236}">
                      <a16:creationId xmlns:a16="http://schemas.microsoft.com/office/drawing/2014/main" id="{AA9641E3-2676-0BD6-D7A5-33C895377396}"/>
                    </a:ext>
                  </a:extLst>
                </p:cNvPr>
                <p:cNvSpPr/>
                <p:nvPr/>
              </p:nvSpPr>
              <p:spPr>
                <a:xfrm>
                  <a:off x="2627174" y="3163200"/>
                  <a:ext cx="92400" cy="92400"/>
                </a:xfrm>
                <a:prstGeom prst="ellipse">
                  <a:avLst/>
                </a:prstGeom>
                <a:solidFill>
                  <a:srgbClr val="CB5B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4" name="Google Shape;8795;p90">
                <a:extLst>
                  <a:ext uri="{FF2B5EF4-FFF2-40B4-BE49-F238E27FC236}">
                    <a16:creationId xmlns:a16="http://schemas.microsoft.com/office/drawing/2014/main" id="{A494898F-7FC7-17EB-2CCF-CC1036A8EFA0}"/>
                  </a:ext>
                </a:extLst>
              </p:cNvPr>
              <p:cNvSpPr/>
              <p:nvPr/>
            </p:nvSpPr>
            <p:spPr>
              <a:xfrm>
                <a:off x="1231664" y="1197838"/>
                <a:ext cx="533458" cy="35680"/>
              </a:xfrm>
              <a:prstGeom prst="rect">
                <a:avLst/>
              </a:prstGeom>
              <a:noFill/>
              <a:ln w="9525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8" name="Google Shape;104;p20">
            <a:extLst>
              <a:ext uri="{FF2B5EF4-FFF2-40B4-BE49-F238E27FC236}">
                <a16:creationId xmlns:a16="http://schemas.microsoft.com/office/drawing/2014/main" id="{0713D908-1F87-A05C-F3A6-176161FCBEA8}"/>
              </a:ext>
            </a:extLst>
          </p:cNvPr>
          <p:cNvSpPr txBox="1">
            <a:spLocks/>
          </p:cNvSpPr>
          <p:nvPr/>
        </p:nvSpPr>
        <p:spPr>
          <a:xfrm>
            <a:off x="333344" y="335468"/>
            <a:ext cx="10842655" cy="74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2400" b="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«Прохожу практику по месту работы </a:t>
            </a:r>
          </a:p>
          <a:p>
            <a:pPr marL="12700" algn="l"/>
            <a:r>
              <a:rPr lang="ru-RU" sz="2400" b="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или нашел место практики самостоятельно»</a:t>
            </a:r>
          </a:p>
        </p:txBody>
      </p:sp>
      <p:sp>
        <p:nvSpPr>
          <p:cNvPr id="29" name="Google Shape;143;p21">
            <a:extLst>
              <a:ext uri="{FF2B5EF4-FFF2-40B4-BE49-F238E27FC236}">
                <a16:creationId xmlns:a16="http://schemas.microsoft.com/office/drawing/2014/main" id="{17E4841C-9696-5996-C823-298D5A2DEEA0}"/>
              </a:ext>
            </a:extLst>
          </p:cNvPr>
          <p:cNvSpPr/>
          <p:nvPr/>
        </p:nvSpPr>
        <p:spPr>
          <a:xfrm rot="5400000">
            <a:off x="-1849180" y="2207201"/>
            <a:ext cx="5143501" cy="729097"/>
          </a:xfrm>
          <a:prstGeom prst="rect">
            <a:avLst/>
          </a:prstGeom>
          <a:solidFill>
            <a:srgbClr val="CB5B59">
              <a:alpha val="10000"/>
            </a:srgbClr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algn="ctr"/>
            <a:endParaRPr sz="1000" dirty="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30" name="Google Shape;8801;p90">
            <a:extLst>
              <a:ext uri="{FF2B5EF4-FFF2-40B4-BE49-F238E27FC236}">
                <a16:creationId xmlns:a16="http://schemas.microsoft.com/office/drawing/2014/main" id="{14B1FC68-9A1B-F059-D5AE-148A3155C3EA}"/>
              </a:ext>
            </a:extLst>
          </p:cNvPr>
          <p:cNvGrpSpPr/>
          <p:nvPr/>
        </p:nvGrpSpPr>
        <p:grpSpPr>
          <a:xfrm rot="16200000">
            <a:off x="-344431" y="2091173"/>
            <a:ext cx="2306513" cy="961153"/>
            <a:chOff x="5194708" y="3484366"/>
            <a:chExt cx="2369266" cy="987304"/>
          </a:xfrm>
        </p:grpSpPr>
        <p:grpSp>
          <p:nvGrpSpPr>
            <p:cNvPr id="31" name="Google Shape;8806;p90">
              <a:extLst>
                <a:ext uri="{FF2B5EF4-FFF2-40B4-BE49-F238E27FC236}">
                  <a16:creationId xmlns:a16="http://schemas.microsoft.com/office/drawing/2014/main" id="{094D86F5-9E23-D2A9-DBFC-4CF96C9B5802}"/>
                </a:ext>
              </a:extLst>
            </p:cNvPr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40" name="Google Shape;8807;p90">
                <a:extLst>
                  <a:ext uri="{FF2B5EF4-FFF2-40B4-BE49-F238E27FC236}">
                    <a16:creationId xmlns:a16="http://schemas.microsoft.com/office/drawing/2014/main" id="{DD210A22-1310-935C-F1B4-DC18416916FD}"/>
                  </a:ext>
                </a:extLst>
              </p:cNvPr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Google Shape;8808;p90">
                <a:extLst>
                  <a:ext uri="{FF2B5EF4-FFF2-40B4-BE49-F238E27FC236}">
                    <a16:creationId xmlns:a16="http://schemas.microsoft.com/office/drawing/2014/main" id="{919364B3-7A5F-2DCF-F842-7F1A3120EFA0}"/>
                  </a:ext>
                </a:extLst>
              </p:cNvPr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Google Shape;8809;p90">
                <a:extLst>
                  <a:ext uri="{FF2B5EF4-FFF2-40B4-BE49-F238E27FC236}">
                    <a16:creationId xmlns:a16="http://schemas.microsoft.com/office/drawing/2014/main" id="{2986F4A5-46DC-444E-AE1A-C5E37F27E6E2}"/>
                  </a:ext>
                </a:extLst>
              </p:cNvPr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Google Shape;8810;p90">
              <a:extLst>
                <a:ext uri="{FF2B5EF4-FFF2-40B4-BE49-F238E27FC236}">
                  <a16:creationId xmlns:a16="http://schemas.microsoft.com/office/drawing/2014/main" id="{5503EC62-4831-6523-DA8C-D34282CD43E0}"/>
                </a:ext>
              </a:extLst>
            </p:cNvPr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</p:grpSpPr>
          <p:sp>
            <p:nvSpPr>
              <p:cNvPr id="37" name="Google Shape;8811;p90">
                <a:extLst>
                  <a:ext uri="{FF2B5EF4-FFF2-40B4-BE49-F238E27FC236}">
                    <a16:creationId xmlns:a16="http://schemas.microsoft.com/office/drawing/2014/main" id="{370703F4-B552-9082-DE16-5D010341C6DE}"/>
                  </a:ext>
                </a:extLst>
              </p:cNvPr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C016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Google Shape;8812;p90">
                <a:extLst>
                  <a:ext uri="{FF2B5EF4-FFF2-40B4-BE49-F238E27FC236}">
                    <a16:creationId xmlns:a16="http://schemas.microsoft.com/office/drawing/2014/main" id="{81A4206A-FE08-3F61-157F-79170FE11609}"/>
                  </a:ext>
                </a:extLst>
              </p:cNvPr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C01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Google Shape;8813;p90">
                <a:extLst>
                  <a:ext uri="{FF2B5EF4-FFF2-40B4-BE49-F238E27FC236}">
                    <a16:creationId xmlns:a16="http://schemas.microsoft.com/office/drawing/2014/main" id="{1A29ED6A-BD74-EB03-3301-332BEA4267FC}"/>
                  </a:ext>
                </a:extLst>
              </p:cNvPr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C01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" name="Google Shape;8814;p90">
              <a:extLst>
                <a:ext uri="{FF2B5EF4-FFF2-40B4-BE49-F238E27FC236}">
                  <a16:creationId xmlns:a16="http://schemas.microsoft.com/office/drawing/2014/main" id="{B1310BB1-D3A5-0840-289B-B3EE0A4B48DC}"/>
                </a:ext>
              </a:extLst>
            </p:cNvPr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34" name="Google Shape;8815;p90">
                <a:extLst>
                  <a:ext uri="{FF2B5EF4-FFF2-40B4-BE49-F238E27FC236}">
                    <a16:creationId xmlns:a16="http://schemas.microsoft.com/office/drawing/2014/main" id="{EBB2A1DF-0E63-7B76-6A3C-22BAB6215B70}"/>
                  </a:ext>
                </a:extLst>
              </p:cNvPr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Google Shape;8816;p90">
                <a:extLst>
                  <a:ext uri="{FF2B5EF4-FFF2-40B4-BE49-F238E27FC236}">
                    <a16:creationId xmlns:a16="http://schemas.microsoft.com/office/drawing/2014/main" id="{F1085F77-8236-1F1A-5B99-7BA19236FB52}"/>
                  </a:ext>
                </a:extLst>
              </p:cNvPr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Google Shape;8817;p90">
                <a:extLst>
                  <a:ext uri="{FF2B5EF4-FFF2-40B4-BE49-F238E27FC236}">
                    <a16:creationId xmlns:a16="http://schemas.microsoft.com/office/drawing/2014/main" id="{C2C6E9FA-3AF4-A43D-2F27-5E59607DB230}"/>
                  </a:ext>
                </a:extLst>
              </p:cNvPr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3" name="Google Shape;103;p20">
            <a:extLst>
              <a:ext uri="{FF2B5EF4-FFF2-40B4-BE49-F238E27FC236}">
                <a16:creationId xmlns:a16="http://schemas.microsoft.com/office/drawing/2014/main" id="{792A0AE0-1C8A-2378-9D6D-E5170D260D9A}"/>
              </a:ext>
            </a:extLst>
          </p:cNvPr>
          <p:cNvSpPr/>
          <p:nvPr/>
        </p:nvSpPr>
        <p:spPr>
          <a:xfrm>
            <a:off x="0" y="324108"/>
            <a:ext cx="243840" cy="387092"/>
          </a:xfrm>
          <a:custGeom>
            <a:avLst/>
            <a:gdLst/>
            <a:ahLst/>
            <a:cxnLst/>
            <a:rect l="l" t="t" r="r" b="b"/>
            <a:pathLst>
              <a:path w="660400" h="965200" extrusionOk="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016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000">
              <a:solidFill>
                <a:srgbClr val="C0164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4" name="Google Shape;104;p20">
            <a:extLst>
              <a:ext uri="{FF2B5EF4-FFF2-40B4-BE49-F238E27FC236}">
                <a16:creationId xmlns:a16="http://schemas.microsoft.com/office/drawing/2014/main" id="{2287AE90-698D-9499-9675-F6D4C78CE1EA}"/>
              </a:ext>
            </a:extLst>
          </p:cNvPr>
          <p:cNvSpPr txBox="1">
            <a:spLocks/>
          </p:cNvSpPr>
          <p:nvPr/>
        </p:nvSpPr>
        <p:spPr>
          <a:xfrm>
            <a:off x="524814" y="1681221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1800" b="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1</a:t>
            </a:r>
            <a:endParaRPr lang="ru-RU" sz="1800" b="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104;p20">
            <a:extLst>
              <a:ext uri="{FF2B5EF4-FFF2-40B4-BE49-F238E27FC236}">
                <a16:creationId xmlns:a16="http://schemas.microsoft.com/office/drawing/2014/main" id="{466C54B9-0D9D-D998-3DE3-E14A287F2888}"/>
              </a:ext>
            </a:extLst>
          </p:cNvPr>
          <p:cNvSpPr txBox="1">
            <a:spLocks/>
          </p:cNvSpPr>
          <p:nvPr/>
        </p:nvSpPr>
        <p:spPr>
          <a:xfrm>
            <a:off x="521283" y="2436926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1800" b="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Google Shape;104;p20">
            <a:extLst>
              <a:ext uri="{FF2B5EF4-FFF2-40B4-BE49-F238E27FC236}">
                <a16:creationId xmlns:a16="http://schemas.microsoft.com/office/drawing/2014/main" id="{B62F2607-0FC5-BFBA-D17B-55A2BFE68EB6}"/>
              </a:ext>
            </a:extLst>
          </p:cNvPr>
          <p:cNvSpPr txBox="1">
            <a:spLocks/>
          </p:cNvSpPr>
          <p:nvPr/>
        </p:nvSpPr>
        <p:spPr>
          <a:xfrm>
            <a:off x="525578" y="3191586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1800" b="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7" name="Google Shape;104;p20">
            <a:extLst>
              <a:ext uri="{FF2B5EF4-FFF2-40B4-BE49-F238E27FC236}">
                <a16:creationId xmlns:a16="http://schemas.microsoft.com/office/drawing/2014/main" id="{2E231394-6C81-47FA-2110-C1FC809FBA9B}"/>
              </a:ext>
            </a:extLst>
          </p:cNvPr>
          <p:cNvSpPr txBox="1">
            <a:spLocks/>
          </p:cNvSpPr>
          <p:nvPr/>
        </p:nvSpPr>
        <p:spPr>
          <a:xfrm>
            <a:off x="2033079" y="1264573"/>
            <a:ext cx="554673" cy="20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1 шаг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FBE30EF-685D-A344-E90F-8053AEA0BB85}"/>
              </a:ext>
            </a:extLst>
          </p:cNvPr>
          <p:cNvSpPr txBox="1"/>
          <p:nvPr/>
        </p:nvSpPr>
        <p:spPr>
          <a:xfrm>
            <a:off x="1932122" y="1484767"/>
            <a:ext cx="29295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Свериться с критериями выбора организации для прохождения практики, </a:t>
            </a:r>
            <a:r>
              <a:rPr lang="ru-RU" sz="1100" b="1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см. здесь</a:t>
            </a:r>
            <a:endParaRPr lang="ru-RU" sz="1100" b="1" dirty="0">
              <a:solidFill>
                <a:srgbClr val="CB5B5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57" name="Google Shape;104;p20">
            <a:extLst>
              <a:ext uri="{FF2B5EF4-FFF2-40B4-BE49-F238E27FC236}">
                <a16:creationId xmlns:a16="http://schemas.microsoft.com/office/drawing/2014/main" id="{95BFF132-514E-820F-01D5-9223D471FF96}"/>
              </a:ext>
            </a:extLst>
          </p:cNvPr>
          <p:cNvSpPr txBox="1">
            <a:spLocks/>
          </p:cNvSpPr>
          <p:nvPr/>
        </p:nvSpPr>
        <p:spPr>
          <a:xfrm>
            <a:off x="2028352" y="2286547"/>
            <a:ext cx="554673" cy="20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2 шаг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EF36141-4803-227C-D61A-A7CC34DBA5BF}"/>
              </a:ext>
            </a:extLst>
          </p:cNvPr>
          <p:cNvSpPr txBox="1"/>
          <p:nvPr/>
        </p:nvSpPr>
        <p:spPr>
          <a:xfrm>
            <a:off x="1927383" y="2462883"/>
            <a:ext cx="4194448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150" indent="-171450" algn="l">
              <a:buClr>
                <a:srgbClr val="CB5B59"/>
              </a:buClr>
              <a:buFont typeface="Wingdings" panose="05000000000000000000" pitchFamily="2" charset="2"/>
              <a:buChar char="§"/>
            </a:pPr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Узнать у компании задачи</a:t>
            </a:r>
            <a:r>
              <a:rPr lang="ru-RU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, </a:t>
            </a:r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которые вы будете выполнять в рамках практики. </a:t>
            </a:r>
          </a:p>
          <a:p>
            <a:pPr marL="184150" indent="-171450" algn="l">
              <a:buClr>
                <a:srgbClr val="CB5B59"/>
              </a:buClr>
              <a:buFont typeface="Wingdings" panose="05000000000000000000" pitchFamily="2" charset="2"/>
              <a:buChar char="§"/>
            </a:pPr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Согласовать их с вашим руководителем практики от ВШЭ. </a:t>
            </a:r>
          </a:p>
          <a:p>
            <a:pPr marL="184150" indent="-171450" algn="l">
              <a:buClr>
                <a:srgbClr val="CB5B59"/>
              </a:buClr>
              <a:buFont typeface="Wingdings" panose="05000000000000000000" pitchFamily="2" charset="2"/>
              <a:buChar char="§"/>
            </a:pPr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Составить Индивидуальное задание,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подписать его у </a:t>
            </a: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руководителя практики от компании и у руководителя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практики ВШЭ (науч. рук по ВКР) </a:t>
            </a:r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и загрузить его в 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Smart LMS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до начала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практики до </a:t>
            </a:r>
            <a:r>
              <a:rPr lang="ru-RU" sz="1100" dirty="0" smtClean="0">
                <a:solidFill>
                  <a:srgbClr val="FF0000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27.12.2024</a:t>
            </a:r>
            <a:r>
              <a:rPr lang="en-US" sz="1100" dirty="0" smtClean="0">
                <a:solidFill>
                  <a:srgbClr val="FF0000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.</a:t>
            </a:r>
            <a:endParaRPr lang="ru-RU" sz="1100" b="0" dirty="0">
              <a:solidFill>
                <a:srgbClr val="FF0000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59" name="Google Shape;104;p20">
            <a:extLst>
              <a:ext uri="{FF2B5EF4-FFF2-40B4-BE49-F238E27FC236}">
                <a16:creationId xmlns:a16="http://schemas.microsoft.com/office/drawing/2014/main" id="{409E1F44-A82A-FE8E-44D6-A23B72D7E131}"/>
              </a:ext>
            </a:extLst>
          </p:cNvPr>
          <p:cNvSpPr txBox="1">
            <a:spLocks/>
          </p:cNvSpPr>
          <p:nvPr/>
        </p:nvSpPr>
        <p:spPr>
          <a:xfrm>
            <a:off x="2028514" y="3595016"/>
            <a:ext cx="554673" cy="20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3 шаг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C06201C-25C6-7810-7346-77B8AF4E0EA1}"/>
              </a:ext>
            </a:extLst>
          </p:cNvPr>
          <p:cNvSpPr txBox="1"/>
          <p:nvPr/>
        </p:nvSpPr>
        <p:spPr>
          <a:xfrm>
            <a:off x="1927383" y="3748122"/>
            <a:ext cx="29963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Заполнить заявку на практику </a:t>
            </a:r>
            <a:r>
              <a:rPr lang="ru-RU" sz="1100" b="0" dirty="0">
                <a:solidFill>
                  <a:srgbClr val="FF0000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 </a:t>
            </a:r>
            <a:r>
              <a:rPr lang="ru-RU" sz="1100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ЛМС до </a:t>
            </a:r>
            <a:r>
              <a:rPr lang="ru-RU" sz="1100" dirty="0" smtClean="0">
                <a:solidFill>
                  <a:srgbClr val="FF0000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10</a:t>
            </a:r>
            <a:r>
              <a:rPr lang="ru-RU" sz="1100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.12.2024 </a:t>
            </a:r>
            <a:endParaRPr lang="ru-RU" sz="1100" b="0" dirty="0">
              <a:solidFill>
                <a:srgbClr val="FF0000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61" name="Google Shape;8795;p90">
            <a:extLst>
              <a:ext uri="{FF2B5EF4-FFF2-40B4-BE49-F238E27FC236}">
                <a16:creationId xmlns:a16="http://schemas.microsoft.com/office/drawing/2014/main" id="{9B687EF8-1261-26A4-5B4A-CA5E4A155FAC}"/>
              </a:ext>
            </a:extLst>
          </p:cNvPr>
          <p:cNvSpPr/>
          <p:nvPr/>
        </p:nvSpPr>
        <p:spPr>
          <a:xfrm rot="5400000">
            <a:off x="1541051" y="3776057"/>
            <a:ext cx="607820" cy="87689"/>
          </a:xfrm>
          <a:prstGeom prst="rect">
            <a:avLst/>
          </a:prstGeom>
          <a:noFill/>
          <a:ln w="9525" cap="flat" cmpd="sng">
            <a:solidFill>
              <a:srgbClr val="172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45AA8CF6-2F86-594E-ABBA-118750AF6FE8}"/>
              </a:ext>
            </a:extLst>
          </p:cNvPr>
          <p:cNvGrpSpPr/>
          <p:nvPr/>
        </p:nvGrpSpPr>
        <p:grpSpPr>
          <a:xfrm>
            <a:off x="6059435" y="1152652"/>
            <a:ext cx="298728" cy="1370476"/>
            <a:chOff x="1799255" y="1766828"/>
            <a:chExt cx="125497" cy="575736"/>
          </a:xfrm>
        </p:grpSpPr>
        <p:grpSp>
          <p:nvGrpSpPr>
            <p:cNvPr id="63" name="Google Shape;8781;p90">
              <a:extLst>
                <a:ext uri="{FF2B5EF4-FFF2-40B4-BE49-F238E27FC236}">
                  <a16:creationId xmlns:a16="http://schemas.microsoft.com/office/drawing/2014/main" id="{09C9B00E-94A6-2A3D-2064-0F0E62574D4E}"/>
                </a:ext>
              </a:extLst>
            </p:cNvPr>
            <p:cNvGrpSpPr/>
            <p:nvPr/>
          </p:nvGrpSpPr>
          <p:grpSpPr>
            <a:xfrm rot="5400000">
              <a:off x="1848214" y="2266031"/>
              <a:ext cx="28057" cy="125009"/>
              <a:chOff x="-130944" y="2563701"/>
              <a:chExt cx="92400" cy="411823"/>
            </a:xfrm>
          </p:grpSpPr>
          <p:cxnSp>
            <p:nvCxnSpPr>
              <p:cNvPr id="74" name="Google Shape;8782;p90">
                <a:extLst>
                  <a:ext uri="{FF2B5EF4-FFF2-40B4-BE49-F238E27FC236}">
                    <a16:creationId xmlns:a16="http://schemas.microsoft.com/office/drawing/2014/main" id="{2271D5CE-9E44-0872-A796-40D7EED10318}"/>
                  </a:ext>
                </a:extLst>
              </p:cNvPr>
              <p:cNvCxnSpPr/>
              <p:nvPr/>
            </p:nvCxnSpPr>
            <p:spPr>
              <a:xfrm>
                <a:off x="-84750" y="2616126"/>
                <a:ext cx="0" cy="359398"/>
              </a:xfrm>
              <a:prstGeom prst="straightConnector1">
                <a:avLst/>
              </a:prstGeom>
              <a:noFill/>
              <a:ln w="9525" cap="flat" cmpd="sng">
                <a:solidFill>
                  <a:srgbClr val="CB5B5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75" name="Google Shape;8783;p90">
                <a:extLst>
                  <a:ext uri="{FF2B5EF4-FFF2-40B4-BE49-F238E27FC236}">
                    <a16:creationId xmlns:a16="http://schemas.microsoft.com/office/drawing/2014/main" id="{C1DEBCF3-DA89-694E-D9CB-664A14E00AAC}"/>
                  </a:ext>
                </a:extLst>
              </p:cNvPr>
              <p:cNvSpPr/>
              <p:nvPr/>
            </p:nvSpPr>
            <p:spPr>
              <a:xfrm>
                <a:off x="-130944" y="2563701"/>
                <a:ext cx="92400" cy="92400"/>
              </a:xfrm>
              <a:prstGeom prst="ellipse">
                <a:avLst/>
              </a:prstGeom>
              <a:solidFill>
                <a:srgbClr val="CB5B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5" name="Google Shape;8791;p90">
              <a:extLst>
                <a:ext uri="{FF2B5EF4-FFF2-40B4-BE49-F238E27FC236}">
                  <a16:creationId xmlns:a16="http://schemas.microsoft.com/office/drawing/2014/main" id="{78A4549D-E882-4B51-F7E4-2F8F1B5544A2}"/>
                </a:ext>
              </a:extLst>
            </p:cNvPr>
            <p:cNvGrpSpPr/>
            <p:nvPr/>
          </p:nvGrpSpPr>
          <p:grpSpPr>
            <a:xfrm rot="5400000">
              <a:off x="1581150" y="1984933"/>
              <a:ext cx="561708" cy="125497"/>
              <a:chOff x="1140536" y="1111967"/>
              <a:chExt cx="544041" cy="121551"/>
            </a:xfrm>
          </p:grpSpPr>
          <p:grpSp>
            <p:nvGrpSpPr>
              <p:cNvPr id="66" name="Google Shape;8792;p90">
                <a:extLst>
                  <a:ext uri="{FF2B5EF4-FFF2-40B4-BE49-F238E27FC236}">
                    <a16:creationId xmlns:a16="http://schemas.microsoft.com/office/drawing/2014/main" id="{F6DFB5E1-3241-E7E2-48C1-B1287AB5EC2E}"/>
                  </a:ext>
                </a:extLst>
              </p:cNvPr>
              <p:cNvGrpSpPr/>
              <p:nvPr/>
            </p:nvGrpSpPr>
            <p:grpSpPr>
              <a:xfrm rot="10800000">
                <a:off x="1140536" y="1111967"/>
                <a:ext cx="27165" cy="121080"/>
                <a:chOff x="2890916" y="2843784"/>
                <a:chExt cx="92368" cy="411833"/>
              </a:xfrm>
            </p:grpSpPr>
            <p:cxnSp>
              <p:nvCxnSpPr>
                <p:cNvPr id="68" name="Google Shape;8793;p90">
                  <a:extLst>
                    <a:ext uri="{FF2B5EF4-FFF2-40B4-BE49-F238E27FC236}">
                      <a16:creationId xmlns:a16="http://schemas.microsoft.com/office/drawing/2014/main" id="{C8B9754C-F695-85F2-6DB3-50DE196DBA71}"/>
                    </a:ext>
                  </a:extLst>
                </p:cNvPr>
                <p:cNvCxnSpPr/>
                <p:nvPr/>
              </p:nvCxnSpPr>
              <p:spPr>
                <a:xfrm>
                  <a:off x="2937141" y="2843784"/>
                  <a:ext cx="0" cy="359400"/>
                </a:xfrm>
                <a:prstGeom prst="straightConnector1">
                  <a:avLst/>
                </a:prstGeom>
                <a:solidFill>
                  <a:srgbClr val="C01646"/>
                </a:solidFill>
                <a:ln w="9525" cap="flat" cmpd="sng">
                  <a:solidFill>
                    <a:srgbClr val="CB5B5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69" name="Google Shape;8794;p90">
                  <a:extLst>
                    <a:ext uri="{FF2B5EF4-FFF2-40B4-BE49-F238E27FC236}">
                      <a16:creationId xmlns:a16="http://schemas.microsoft.com/office/drawing/2014/main" id="{A15C8DBB-ED45-8231-82C0-C43E8C3B544C}"/>
                    </a:ext>
                  </a:extLst>
                </p:cNvPr>
                <p:cNvSpPr/>
                <p:nvPr/>
              </p:nvSpPr>
              <p:spPr>
                <a:xfrm rot="18115283">
                  <a:off x="2890883" y="3163216"/>
                  <a:ext cx="92434" cy="92368"/>
                </a:xfrm>
                <a:prstGeom prst="ellipse">
                  <a:avLst/>
                </a:prstGeom>
                <a:solidFill>
                  <a:srgbClr val="CB5B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7" name="Google Shape;8795;p90">
                <a:extLst>
                  <a:ext uri="{FF2B5EF4-FFF2-40B4-BE49-F238E27FC236}">
                    <a16:creationId xmlns:a16="http://schemas.microsoft.com/office/drawing/2014/main" id="{4473F26D-759E-5916-B2DB-C23353689F6F}"/>
                  </a:ext>
                </a:extLst>
              </p:cNvPr>
              <p:cNvSpPr/>
              <p:nvPr/>
            </p:nvSpPr>
            <p:spPr>
              <a:xfrm>
                <a:off x="1154097" y="1197838"/>
                <a:ext cx="530480" cy="35680"/>
              </a:xfrm>
              <a:prstGeom prst="rect">
                <a:avLst/>
              </a:prstGeom>
              <a:noFill/>
              <a:ln w="9525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5CC307FF-804C-C94A-E705-C9F9B6E50DCF}"/>
              </a:ext>
            </a:extLst>
          </p:cNvPr>
          <p:cNvSpPr txBox="1"/>
          <p:nvPr/>
        </p:nvSpPr>
        <p:spPr>
          <a:xfrm>
            <a:off x="1938572" y="4377145"/>
            <a:ext cx="294540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Заполнить </a:t>
            </a:r>
            <a:r>
              <a:rPr lang="ru-RU" sz="1100" b="1" dirty="0" smtClean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форму</a:t>
            </a:r>
            <a:r>
              <a:rPr lang="ru-RU" sz="1100" b="1" dirty="0" smtClean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до 01.12.2024</a:t>
            </a:r>
            <a:r>
              <a:rPr lang="ru-RU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, </a:t>
            </a:r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сотрудник ЦК свяжется с компанией для заключения </a:t>
            </a:r>
            <a:r>
              <a:rPr lang="ru-RU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договор.</a:t>
            </a:r>
            <a:endParaRPr lang="ru-RU" sz="11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78" name="Google Shape;104;p20">
            <a:extLst>
              <a:ext uri="{FF2B5EF4-FFF2-40B4-BE49-F238E27FC236}">
                <a16:creationId xmlns:a16="http://schemas.microsoft.com/office/drawing/2014/main" id="{FF8A3427-5D05-36FC-602D-8271314AB76C}"/>
              </a:ext>
            </a:extLst>
          </p:cNvPr>
          <p:cNvSpPr txBox="1">
            <a:spLocks/>
          </p:cNvSpPr>
          <p:nvPr/>
        </p:nvSpPr>
        <p:spPr>
          <a:xfrm>
            <a:off x="6291387" y="1257392"/>
            <a:ext cx="554673" cy="20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5 шаг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B383BAE-2690-E0AD-000B-4DB9F501B7F9}"/>
              </a:ext>
            </a:extLst>
          </p:cNvPr>
          <p:cNvSpPr txBox="1"/>
          <p:nvPr/>
        </p:nvSpPr>
        <p:spPr>
          <a:xfrm>
            <a:off x="6231902" y="1455068"/>
            <a:ext cx="419444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150" indent="-171450" algn="l">
              <a:buClr>
                <a:srgbClr val="CB5B59"/>
              </a:buClr>
              <a:buFont typeface="Wingdings" panose="05000000000000000000" pitchFamily="2" charset="2"/>
              <a:buChar char="§"/>
            </a:pPr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Дождаться ответа от ЦК, что документы подписаны </a:t>
            </a:r>
            <a:r>
              <a:rPr lang="ru-RU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со </a:t>
            </a:r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стороны ВШЭ (10 рабочих дней для приложений</a:t>
            </a:r>
            <a:r>
              <a:rPr lang="ru-RU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; ~</a:t>
            </a:r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3 недели, если новый договор). </a:t>
            </a:r>
          </a:p>
          <a:p>
            <a:pPr marL="184150" indent="-171450" algn="l">
              <a:buClr>
                <a:srgbClr val="CB5B59"/>
              </a:buClr>
              <a:buFont typeface="Wingdings" panose="05000000000000000000" pitchFamily="2" charset="2"/>
              <a:buChar char="§"/>
            </a:pPr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Затем отнести документы на подпись компании, оригиналы документов вернуть в ЦК с подписью и печатью компании</a:t>
            </a:r>
            <a:r>
              <a:rPr lang="en-US" sz="1100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.</a:t>
            </a:r>
            <a:r>
              <a:rPr lang="ru-RU" sz="1100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До </a:t>
            </a:r>
            <a:r>
              <a:rPr lang="ru-RU" sz="1100" dirty="0" smtClean="0">
                <a:solidFill>
                  <a:srgbClr val="FF0000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15</a:t>
            </a:r>
            <a:r>
              <a:rPr lang="ru-RU" sz="1100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.01.2025</a:t>
            </a:r>
            <a:endParaRPr lang="ru-RU" sz="1100" b="0" dirty="0">
              <a:solidFill>
                <a:srgbClr val="FF0000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80" name="Google Shape;104;p20">
            <a:extLst>
              <a:ext uri="{FF2B5EF4-FFF2-40B4-BE49-F238E27FC236}">
                <a16:creationId xmlns:a16="http://schemas.microsoft.com/office/drawing/2014/main" id="{84B73B31-EB75-6707-F762-9F562BCD0C7A}"/>
              </a:ext>
            </a:extLst>
          </p:cNvPr>
          <p:cNvSpPr txBox="1">
            <a:spLocks/>
          </p:cNvSpPr>
          <p:nvPr/>
        </p:nvSpPr>
        <p:spPr>
          <a:xfrm>
            <a:off x="6356970" y="2538654"/>
            <a:ext cx="554673" cy="20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6 шаг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CDF37BA-73B2-34F7-0F64-1ABDBF4DEDFD}"/>
              </a:ext>
            </a:extLst>
          </p:cNvPr>
          <p:cNvSpPr txBox="1"/>
          <p:nvPr/>
        </p:nvSpPr>
        <p:spPr>
          <a:xfrm>
            <a:off x="6265622" y="2716044"/>
            <a:ext cx="33018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/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Все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отчетные документы у руководителей практики и получить 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оценку до 20.03.2025 включительно;</a:t>
            </a:r>
            <a:b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Сразу загрузить документы в 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Smart LMS</a:t>
            </a:r>
            <a:endParaRPr lang="ru-RU" sz="1100" dirty="0">
              <a:solidFill>
                <a:srgbClr val="FF0000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83" name="Google Shape;104;p20">
            <a:extLst>
              <a:ext uri="{FF2B5EF4-FFF2-40B4-BE49-F238E27FC236}">
                <a16:creationId xmlns:a16="http://schemas.microsoft.com/office/drawing/2014/main" id="{41E4227A-1B1D-52B9-4C0E-D4F924C81DE8}"/>
              </a:ext>
            </a:extLst>
          </p:cNvPr>
          <p:cNvSpPr txBox="1">
            <a:spLocks/>
          </p:cNvSpPr>
          <p:nvPr/>
        </p:nvSpPr>
        <p:spPr>
          <a:xfrm>
            <a:off x="2038417" y="4206994"/>
            <a:ext cx="554673" cy="20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4 шаг</a:t>
            </a:r>
          </a:p>
        </p:txBody>
      </p:sp>
      <p:sp>
        <p:nvSpPr>
          <p:cNvPr id="4" name="Google Shape;8795;p90">
            <a:extLst>
              <a:ext uri="{FF2B5EF4-FFF2-40B4-BE49-F238E27FC236}">
                <a16:creationId xmlns:a16="http://schemas.microsoft.com/office/drawing/2014/main" id="{CC94CEB2-0170-EA80-98C4-A09ABD93CA6A}"/>
              </a:ext>
            </a:extLst>
          </p:cNvPr>
          <p:cNvSpPr/>
          <p:nvPr/>
        </p:nvSpPr>
        <p:spPr>
          <a:xfrm rot="5400000">
            <a:off x="1541755" y="4383876"/>
            <a:ext cx="607820" cy="87689"/>
          </a:xfrm>
          <a:prstGeom prst="rect">
            <a:avLst/>
          </a:prstGeom>
          <a:noFill/>
          <a:ln w="9525" cap="flat" cmpd="sng">
            <a:solidFill>
              <a:srgbClr val="172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8795;p90">
            <a:extLst>
              <a:ext uri="{FF2B5EF4-FFF2-40B4-BE49-F238E27FC236}">
                <a16:creationId xmlns:a16="http://schemas.microsoft.com/office/drawing/2014/main" id="{D55DDEDD-D4B7-FCA9-6107-38DAC86B9476}"/>
              </a:ext>
            </a:extLst>
          </p:cNvPr>
          <p:cNvSpPr/>
          <p:nvPr/>
        </p:nvSpPr>
        <p:spPr>
          <a:xfrm rot="5400000">
            <a:off x="5748244" y="2792728"/>
            <a:ext cx="710029" cy="87688"/>
          </a:xfrm>
          <a:prstGeom prst="rect">
            <a:avLst/>
          </a:prstGeom>
          <a:noFill/>
          <a:ln w="9525" cap="flat" cmpd="sng">
            <a:solidFill>
              <a:srgbClr val="172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Google Shape;8793;p90">
            <a:extLst>
              <a:ext uri="{FF2B5EF4-FFF2-40B4-BE49-F238E27FC236}">
                <a16:creationId xmlns:a16="http://schemas.microsoft.com/office/drawing/2014/main" id="{0B53EEDB-1E2A-CC8D-A814-2A683DF6656D}"/>
              </a:ext>
            </a:extLst>
          </p:cNvPr>
          <p:cNvCxnSpPr/>
          <p:nvPr/>
        </p:nvCxnSpPr>
        <p:spPr>
          <a:xfrm rot="16200000">
            <a:off x="6192461" y="3061743"/>
            <a:ext cx="0" cy="259685"/>
          </a:xfrm>
          <a:prstGeom prst="straightConnector1">
            <a:avLst/>
          </a:prstGeom>
          <a:solidFill>
            <a:srgbClr val="C01646"/>
          </a:solidFill>
          <a:ln w="9525" cap="flat" cmpd="sng">
            <a:solidFill>
              <a:srgbClr val="CB5B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8794;p90">
            <a:extLst>
              <a:ext uri="{FF2B5EF4-FFF2-40B4-BE49-F238E27FC236}">
                <a16:creationId xmlns:a16="http://schemas.microsoft.com/office/drawing/2014/main" id="{26904AD2-D282-E116-A2CB-D4DB126A9B65}"/>
              </a:ext>
            </a:extLst>
          </p:cNvPr>
          <p:cNvSpPr/>
          <p:nvPr/>
        </p:nvSpPr>
        <p:spPr>
          <a:xfrm rot="2634474">
            <a:off x="6286877" y="3166536"/>
            <a:ext cx="66788" cy="66763"/>
          </a:xfrm>
          <a:prstGeom prst="ellipse">
            <a:avLst/>
          </a:prstGeom>
          <a:solidFill>
            <a:srgbClr val="CB5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8795;p90">
            <a:extLst>
              <a:ext uri="{FF2B5EF4-FFF2-40B4-BE49-F238E27FC236}">
                <a16:creationId xmlns:a16="http://schemas.microsoft.com/office/drawing/2014/main" id="{2B3F0ED0-3883-7C41-4673-A303D23A4707}"/>
              </a:ext>
            </a:extLst>
          </p:cNvPr>
          <p:cNvSpPr/>
          <p:nvPr/>
        </p:nvSpPr>
        <p:spPr>
          <a:xfrm rot="5400000">
            <a:off x="5624670" y="3634776"/>
            <a:ext cx="957175" cy="87689"/>
          </a:xfrm>
          <a:prstGeom prst="rect">
            <a:avLst/>
          </a:prstGeom>
          <a:noFill/>
          <a:ln w="9525" cap="flat" cmpd="sng">
            <a:solidFill>
              <a:srgbClr val="172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932633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4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bg1"/>
            </a:gs>
            <a:gs pos="100000">
              <a:srgbClr val="FAEEEE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04;p20">
            <a:extLst>
              <a:ext uri="{FF2B5EF4-FFF2-40B4-BE49-F238E27FC236}">
                <a16:creationId xmlns:a16="http://schemas.microsoft.com/office/drawing/2014/main" id="{0713D908-1F87-A05C-F3A6-176161FCBEA8}"/>
              </a:ext>
            </a:extLst>
          </p:cNvPr>
          <p:cNvSpPr txBox="1">
            <a:spLocks/>
          </p:cNvSpPr>
          <p:nvPr/>
        </p:nvSpPr>
        <p:spPr>
          <a:xfrm>
            <a:off x="333344" y="335468"/>
            <a:ext cx="10842655" cy="74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2400" b="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«Прохожу практику по месту работы </a:t>
            </a:r>
          </a:p>
          <a:p>
            <a:pPr marL="12700" algn="l"/>
            <a:r>
              <a:rPr lang="ru-RU" sz="2400" b="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или нашел место практики самостоятельно»</a:t>
            </a:r>
          </a:p>
        </p:txBody>
      </p:sp>
      <p:sp>
        <p:nvSpPr>
          <p:cNvPr id="29" name="Google Shape;143;p21">
            <a:extLst>
              <a:ext uri="{FF2B5EF4-FFF2-40B4-BE49-F238E27FC236}">
                <a16:creationId xmlns:a16="http://schemas.microsoft.com/office/drawing/2014/main" id="{17E4841C-9696-5996-C823-298D5A2DEEA0}"/>
              </a:ext>
            </a:extLst>
          </p:cNvPr>
          <p:cNvSpPr/>
          <p:nvPr/>
        </p:nvSpPr>
        <p:spPr>
          <a:xfrm rot="5400000">
            <a:off x="-1849180" y="2207201"/>
            <a:ext cx="5143501" cy="729097"/>
          </a:xfrm>
          <a:prstGeom prst="rect">
            <a:avLst/>
          </a:prstGeom>
          <a:solidFill>
            <a:srgbClr val="CB5B59">
              <a:alpha val="10000"/>
            </a:srgbClr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algn="ctr"/>
            <a:endParaRPr sz="1000" dirty="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30" name="Google Shape;8801;p90">
            <a:extLst>
              <a:ext uri="{FF2B5EF4-FFF2-40B4-BE49-F238E27FC236}">
                <a16:creationId xmlns:a16="http://schemas.microsoft.com/office/drawing/2014/main" id="{14B1FC68-9A1B-F059-D5AE-148A3155C3EA}"/>
              </a:ext>
            </a:extLst>
          </p:cNvPr>
          <p:cNvGrpSpPr/>
          <p:nvPr/>
        </p:nvGrpSpPr>
        <p:grpSpPr>
          <a:xfrm rot="16200000">
            <a:off x="-344431" y="2091173"/>
            <a:ext cx="2306513" cy="961153"/>
            <a:chOff x="5194708" y="3484366"/>
            <a:chExt cx="2369266" cy="987304"/>
          </a:xfrm>
        </p:grpSpPr>
        <p:grpSp>
          <p:nvGrpSpPr>
            <p:cNvPr id="31" name="Google Shape;8806;p90">
              <a:extLst>
                <a:ext uri="{FF2B5EF4-FFF2-40B4-BE49-F238E27FC236}">
                  <a16:creationId xmlns:a16="http://schemas.microsoft.com/office/drawing/2014/main" id="{094D86F5-9E23-D2A9-DBFC-4CF96C9B5802}"/>
                </a:ext>
              </a:extLst>
            </p:cNvPr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40" name="Google Shape;8807;p90">
                <a:extLst>
                  <a:ext uri="{FF2B5EF4-FFF2-40B4-BE49-F238E27FC236}">
                    <a16:creationId xmlns:a16="http://schemas.microsoft.com/office/drawing/2014/main" id="{DD210A22-1310-935C-F1B4-DC18416916FD}"/>
                  </a:ext>
                </a:extLst>
              </p:cNvPr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Google Shape;8808;p90">
                <a:extLst>
                  <a:ext uri="{FF2B5EF4-FFF2-40B4-BE49-F238E27FC236}">
                    <a16:creationId xmlns:a16="http://schemas.microsoft.com/office/drawing/2014/main" id="{919364B3-7A5F-2DCF-F842-7F1A3120EFA0}"/>
                  </a:ext>
                </a:extLst>
              </p:cNvPr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Google Shape;8809;p90">
                <a:extLst>
                  <a:ext uri="{FF2B5EF4-FFF2-40B4-BE49-F238E27FC236}">
                    <a16:creationId xmlns:a16="http://schemas.microsoft.com/office/drawing/2014/main" id="{2986F4A5-46DC-444E-AE1A-C5E37F27E6E2}"/>
                  </a:ext>
                </a:extLst>
              </p:cNvPr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Google Shape;8810;p90">
              <a:extLst>
                <a:ext uri="{FF2B5EF4-FFF2-40B4-BE49-F238E27FC236}">
                  <a16:creationId xmlns:a16="http://schemas.microsoft.com/office/drawing/2014/main" id="{5503EC62-4831-6523-DA8C-D34282CD43E0}"/>
                </a:ext>
              </a:extLst>
            </p:cNvPr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</p:grpSpPr>
          <p:sp>
            <p:nvSpPr>
              <p:cNvPr id="37" name="Google Shape;8811;p90">
                <a:extLst>
                  <a:ext uri="{FF2B5EF4-FFF2-40B4-BE49-F238E27FC236}">
                    <a16:creationId xmlns:a16="http://schemas.microsoft.com/office/drawing/2014/main" id="{370703F4-B552-9082-DE16-5D010341C6DE}"/>
                  </a:ext>
                </a:extLst>
              </p:cNvPr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C016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Google Shape;8812;p90">
                <a:extLst>
                  <a:ext uri="{FF2B5EF4-FFF2-40B4-BE49-F238E27FC236}">
                    <a16:creationId xmlns:a16="http://schemas.microsoft.com/office/drawing/2014/main" id="{81A4206A-FE08-3F61-157F-79170FE11609}"/>
                  </a:ext>
                </a:extLst>
              </p:cNvPr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C01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Google Shape;8813;p90">
                <a:extLst>
                  <a:ext uri="{FF2B5EF4-FFF2-40B4-BE49-F238E27FC236}">
                    <a16:creationId xmlns:a16="http://schemas.microsoft.com/office/drawing/2014/main" id="{1A29ED6A-BD74-EB03-3301-332BEA4267FC}"/>
                  </a:ext>
                </a:extLst>
              </p:cNvPr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C01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" name="Google Shape;8814;p90">
              <a:extLst>
                <a:ext uri="{FF2B5EF4-FFF2-40B4-BE49-F238E27FC236}">
                  <a16:creationId xmlns:a16="http://schemas.microsoft.com/office/drawing/2014/main" id="{B1310BB1-D3A5-0840-289B-B3EE0A4B48DC}"/>
                </a:ext>
              </a:extLst>
            </p:cNvPr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34" name="Google Shape;8815;p90">
                <a:extLst>
                  <a:ext uri="{FF2B5EF4-FFF2-40B4-BE49-F238E27FC236}">
                    <a16:creationId xmlns:a16="http://schemas.microsoft.com/office/drawing/2014/main" id="{EBB2A1DF-0E63-7B76-6A3C-22BAB6215B70}"/>
                  </a:ext>
                </a:extLst>
              </p:cNvPr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Google Shape;8816;p90">
                <a:extLst>
                  <a:ext uri="{FF2B5EF4-FFF2-40B4-BE49-F238E27FC236}">
                    <a16:creationId xmlns:a16="http://schemas.microsoft.com/office/drawing/2014/main" id="{F1085F77-8236-1F1A-5B99-7BA19236FB52}"/>
                  </a:ext>
                </a:extLst>
              </p:cNvPr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Google Shape;8817;p90">
                <a:extLst>
                  <a:ext uri="{FF2B5EF4-FFF2-40B4-BE49-F238E27FC236}">
                    <a16:creationId xmlns:a16="http://schemas.microsoft.com/office/drawing/2014/main" id="{C2C6E9FA-3AF4-A43D-2F27-5E59607DB230}"/>
                  </a:ext>
                </a:extLst>
              </p:cNvPr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3" name="Google Shape;103;p20">
            <a:extLst>
              <a:ext uri="{FF2B5EF4-FFF2-40B4-BE49-F238E27FC236}">
                <a16:creationId xmlns:a16="http://schemas.microsoft.com/office/drawing/2014/main" id="{792A0AE0-1C8A-2378-9D6D-E5170D260D9A}"/>
              </a:ext>
            </a:extLst>
          </p:cNvPr>
          <p:cNvSpPr/>
          <p:nvPr/>
        </p:nvSpPr>
        <p:spPr>
          <a:xfrm>
            <a:off x="0" y="324108"/>
            <a:ext cx="243840" cy="387092"/>
          </a:xfrm>
          <a:custGeom>
            <a:avLst/>
            <a:gdLst/>
            <a:ahLst/>
            <a:cxnLst/>
            <a:rect l="l" t="t" r="r" b="b"/>
            <a:pathLst>
              <a:path w="660400" h="965200" extrusionOk="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016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000">
              <a:solidFill>
                <a:srgbClr val="C0164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4" name="Google Shape;104;p20">
            <a:extLst>
              <a:ext uri="{FF2B5EF4-FFF2-40B4-BE49-F238E27FC236}">
                <a16:creationId xmlns:a16="http://schemas.microsoft.com/office/drawing/2014/main" id="{2287AE90-698D-9499-9675-F6D4C78CE1EA}"/>
              </a:ext>
            </a:extLst>
          </p:cNvPr>
          <p:cNvSpPr txBox="1">
            <a:spLocks/>
          </p:cNvSpPr>
          <p:nvPr/>
        </p:nvSpPr>
        <p:spPr>
          <a:xfrm>
            <a:off x="524814" y="1681221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1800" b="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1</a:t>
            </a:r>
            <a:endParaRPr lang="ru-RU" sz="1800" b="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104;p20">
            <a:extLst>
              <a:ext uri="{FF2B5EF4-FFF2-40B4-BE49-F238E27FC236}">
                <a16:creationId xmlns:a16="http://schemas.microsoft.com/office/drawing/2014/main" id="{466C54B9-0D9D-D998-3DE3-E14A287F2888}"/>
              </a:ext>
            </a:extLst>
          </p:cNvPr>
          <p:cNvSpPr txBox="1">
            <a:spLocks/>
          </p:cNvSpPr>
          <p:nvPr/>
        </p:nvSpPr>
        <p:spPr>
          <a:xfrm>
            <a:off x="521283" y="2436926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1800" b="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Google Shape;104;p20">
            <a:extLst>
              <a:ext uri="{FF2B5EF4-FFF2-40B4-BE49-F238E27FC236}">
                <a16:creationId xmlns:a16="http://schemas.microsoft.com/office/drawing/2014/main" id="{B62F2607-0FC5-BFBA-D17B-55A2BFE68EB6}"/>
              </a:ext>
            </a:extLst>
          </p:cNvPr>
          <p:cNvSpPr txBox="1">
            <a:spLocks/>
          </p:cNvSpPr>
          <p:nvPr/>
        </p:nvSpPr>
        <p:spPr>
          <a:xfrm>
            <a:off x="525578" y="3191586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1800" b="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C06201C-25C6-7810-7346-77B8AF4E0EA1}"/>
              </a:ext>
            </a:extLst>
          </p:cNvPr>
          <p:cNvSpPr txBox="1"/>
          <p:nvPr/>
        </p:nvSpPr>
        <p:spPr>
          <a:xfrm>
            <a:off x="1715145" y="2624019"/>
            <a:ext cx="32262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150" indent="-171450" algn="l">
              <a:buClr>
                <a:srgbClr val="172C65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Заполнить </a:t>
            </a:r>
            <a:r>
              <a:rPr lang="ru-RU" sz="110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форму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и отнести договор, когда его передадут для подписания компанией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;</a:t>
            </a:r>
          </a:p>
          <a:p>
            <a:pPr marL="184150" indent="-171450" algn="l">
              <a:buClr>
                <a:srgbClr val="172C65"/>
              </a:buClr>
              <a:buFont typeface="Wingdings" panose="05000000000000000000" pitchFamily="2" charset="2"/>
              <a:buChar char="§"/>
            </a:pP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84150" indent="-171450" algn="l">
              <a:buClr>
                <a:srgbClr val="172C65"/>
              </a:buClr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Загрузить в </a:t>
            </a:r>
            <a:r>
              <a:rPr lang="en-US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Smart LMS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84150" indent="-171450" algn="l">
              <a:buClr>
                <a:srgbClr val="172C65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3"/>
              </a:rPr>
              <a:t>Индивидуальное задание </a:t>
            </a:r>
            <a:endParaRPr lang="ru-RU" sz="1100" dirty="0">
              <a:solidFill>
                <a:srgbClr val="C01646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cxnSp>
        <p:nvCxnSpPr>
          <p:cNvPr id="2" name="Google Shape;463;p51">
            <a:extLst>
              <a:ext uri="{FF2B5EF4-FFF2-40B4-BE49-F238E27FC236}">
                <a16:creationId xmlns:a16="http://schemas.microsoft.com/office/drawing/2014/main" id="{745BB46C-9256-395B-A24E-020236CD958F}"/>
              </a:ext>
            </a:extLst>
          </p:cNvPr>
          <p:cNvCxnSpPr/>
          <p:nvPr/>
        </p:nvCxnSpPr>
        <p:spPr>
          <a:xfrm rot="10800000">
            <a:off x="1823791" y="1862957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CB5B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" name="Google Shape;464;p51">
            <a:extLst>
              <a:ext uri="{FF2B5EF4-FFF2-40B4-BE49-F238E27FC236}">
                <a16:creationId xmlns:a16="http://schemas.microsoft.com/office/drawing/2014/main" id="{B7CA4A0C-31F1-585F-9BD5-087C0F05CD93}"/>
              </a:ext>
            </a:extLst>
          </p:cNvPr>
          <p:cNvCxnSpPr/>
          <p:nvPr/>
        </p:nvCxnSpPr>
        <p:spPr>
          <a:xfrm rot="10800000">
            <a:off x="6125382" y="1863896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CB5B59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" name="Google Shape;10839;p96">
            <a:extLst>
              <a:ext uri="{FF2B5EF4-FFF2-40B4-BE49-F238E27FC236}">
                <a16:creationId xmlns:a16="http://schemas.microsoft.com/office/drawing/2014/main" id="{15481F3C-E06C-CB68-10F6-EF51A86D1B61}"/>
              </a:ext>
            </a:extLst>
          </p:cNvPr>
          <p:cNvGrpSpPr/>
          <p:nvPr/>
        </p:nvGrpSpPr>
        <p:grpSpPr>
          <a:xfrm>
            <a:off x="1821855" y="1268573"/>
            <a:ext cx="312901" cy="435379"/>
            <a:chOff x="910723" y="1508212"/>
            <a:chExt cx="251660" cy="350166"/>
          </a:xfrm>
          <a:solidFill>
            <a:srgbClr val="CB5B59"/>
          </a:solidFill>
        </p:grpSpPr>
        <p:sp>
          <p:nvSpPr>
            <p:cNvPr id="5" name="Google Shape;10840;p96">
              <a:extLst>
                <a:ext uri="{FF2B5EF4-FFF2-40B4-BE49-F238E27FC236}">
                  <a16:creationId xmlns:a16="http://schemas.microsoft.com/office/drawing/2014/main" id="{12AFCAFB-D71D-0312-6005-69D4F19BC39B}"/>
                </a:ext>
              </a:extLst>
            </p:cNvPr>
            <p:cNvSpPr/>
            <p:nvPr/>
          </p:nvSpPr>
          <p:spPr>
            <a:xfrm>
              <a:off x="910723" y="1508212"/>
              <a:ext cx="251660" cy="350166"/>
            </a:xfrm>
            <a:custGeom>
              <a:avLst/>
              <a:gdLst/>
              <a:ahLst/>
              <a:cxnLst/>
              <a:rect l="l" t="t" r="r" b="b"/>
              <a:pathLst>
                <a:path w="7907" h="11002" extrusionOk="0">
                  <a:moveTo>
                    <a:pt x="3942" y="334"/>
                  </a:moveTo>
                  <a:cubicBezTo>
                    <a:pt x="4132" y="334"/>
                    <a:pt x="4299" y="441"/>
                    <a:pt x="4394" y="608"/>
                  </a:cubicBezTo>
                  <a:cubicBezTo>
                    <a:pt x="4418" y="644"/>
                    <a:pt x="4466" y="679"/>
                    <a:pt x="4525" y="679"/>
                  </a:cubicBezTo>
                  <a:lnTo>
                    <a:pt x="5132" y="679"/>
                  </a:lnTo>
                  <a:cubicBezTo>
                    <a:pt x="5240" y="679"/>
                    <a:pt x="5311" y="763"/>
                    <a:pt x="5311" y="858"/>
                  </a:cubicBezTo>
                  <a:lnTo>
                    <a:pt x="5311" y="1382"/>
                  </a:lnTo>
                  <a:lnTo>
                    <a:pt x="2573" y="1382"/>
                  </a:lnTo>
                  <a:lnTo>
                    <a:pt x="2573" y="858"/>
                  </a:lnTo>
                  <a:cubicBezTo>
                    <a:pt x="2573" y="751"/>
                    <a:pt x="2668" y="679"/>
                    <a:pt x="2751" y="679"/>
                  </a:cubicBezTo>
                  <a:lnTo>
                    <a:pt x="3358" y="679"/>
                  </a:lnTo>
                  <a:cubicBezTo>
                    <a:pt x="3418" y="679"/>
                    <a:pt x="3466" y="644"/>
                    <a:pt x="3501" y="608"/>
                  </a:cubicBezTo>
                  <a:cubicBezTo>
                    <a:pt x="3585" y="441"/>
                    <a:pt x="3763" y="334"/>
                    <a:pt x="3942" y="334"/>
                  </a:cubicBezTo>
                  <a:close/>
                  <a:moveTo>
                    <a:pt x="7240" y="1013"/>
                  </a:moveTo>
                  <a:cubicBezTo>
                    <a:pt x="7442" y="1013"/>
                    <a:pt x="7609" y="1179"/>
                    <a:pt x="7609" y="1370"/>
                  </a:cubicBezTo>
                  <a:lnTo>
                    <a:pt x="7609" y="10323"/>
                  </a:lnTo>
                  <a:lnTo>
                    <a:pt x="7585" y="10323"/>
                  </a:lnTo>
                  <a:cubicBezTo>
                    <a:pt x="7585" y="10514"/>
                    <a:pt x="7430" y="10681"/>
                    <a:pt x="7228" y="10681"/>
                  </a:cubicBezTo>
                  <a:lnTo>
                    <a:pt x="691" y="10681"/>
                  </a:lnTo>
                  <a:cubicBezTo>
                    <a:pt x="501" y="10681"/>
                    <a:pt x="334" y="10514"/>
                    <a:pt x="334" y="10323"/>
                  </a:cubicBezTo>
                  <a:lnTo>
                    <a:pt x="334" y="1370"/>
                  </a:lnTo>
                  <a:cubicBezTo>
                    <a:pt x="334" y="1179"/>
                    <a:pt x="501" y="1013"/>
                    <a:pt x="691" y="1013"/>
                  </a:cubicBezTo>
                  <a:lnTo>
                    <a:pt x="2263" y="1013"/>
                  </a:lnTo>
                  <a:lnTo>
                    <a:pt x="2263" y="1537"/>
                  </a:lnTo>
                  <a:cubicBezTo>
                    <a:pt x="2263" y="1632"/>
                    <a:pt x="2335" y="1703"/>
                    <a:pt x="2418" y="1703"/>
                  </a:cubicBezTo>
                  <a:lnTo>
                    <a:pt x="5525" y="1703"/>
                  </a:lnTo>
                  <a:cubicBezTo>
                    <a:pt x="5609" y="1703"/>
                    <a:pt x="5680" y="1632"/>
                    <a:pt x="5680" y="1537"/>
                  </a:cubicBezTo>
                  <a:lnTo>
                    <a:pt x="5680" y="1013"/>
                  </a:lnTo>
                  <a:close/>
                  <a:moveTo>
                    <a:pt x="3954" y="1"/>
                  </a:moveTo>
                  <a:cubicBezTo>
                    <a:pt x="3692" y="1"/>
                    <a:pt x="3442" y="144"/>
                    <a:pt x="3275" y="346"/>
                  </a:cubicBezTo>
                  <a:lnTo>
                    <a:pt x="2751" y="346"/>
                  </a:lnTo>
                  <a:cubicBezTo>
                    <a:pt x="2525" y="346"/>
                    <a:pt x="2335" y="501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9"/>
                    <a:pt x="1" y="1382"/>
                  </a:cubicBezTo>
                  <a:lnTo>
                    <a:pt x="1" y="10323"/>
                  </a:lnTo>
                  <a:cubicBezTo>
                    <a:pt x="1" y="10692"/>
                    <a:pt x="299" y="11002"/>
                    <a:pt x="680" y="11002"/>
                  </a:cubicBezTo>
                  <a:lnTo>
                    <a:pt x="7216" y="11002"/>
                  </a:lnTo>
                  <a:cubicBezTo>
                    <a:pt x="7585" y="11002"/>
                    <a:pt x="7907" y="10704"/>
                    <a:pt x="7907" y="10323"/>
                  </a:cubicBezTo>
                  <a:lnTo>
                    <a:pt x="7907" y="1382"/>
                  </a:lnTo>
                  <a:cubicBezTo>
                    <a:pt x="7907" y="989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501"/>
                    <a:pt x="5383" y="346"/>
                    <a:pt x="5168" y="346"/>
                  </a:cubicBezTo>
                  <a:lnTo>
                    <a:pt x="4644" y="346"/>
                  </a:lnTo>
                  <a:cubicBezTo>
                    <a:pt x="4478" y="144"/>
                    <a:pt x="4228" y="1"/>
                    <a:pt x="3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10841;p96">
              <a:extLst>
                <a:ext uri="{FF2B5EF4-FFF2-40B4-BE49-F238E27FC236}">
                  <a16:creationId xmlns:a16="http://schemas.microsoft.com/office/drawing/2014/main" id="{BBF8A750-0424-C47C-DCEB-B7C07D063945}"/>
                </a:ext>
              </a:extLst>
            </p:cNvPr>
            <p:cNvSpPr/>
            <p:nvPr/>
          </p:nvSpPr>
          <p:spPr>
            <a:xfrm>
              <a:off x="1031604" y="1530205"/>
              <a:ext cx="10280" cy="10248"/>
            </a:xfrm>
            <a:custGeom>
              <a:avLst/>
              <a:gdLst/>
              <a:ahLst/>
              <a:cxnLst/>
              <a:rect l="l" t="t" r="r" b="b"/>
              <a:pathLst>
                <a:path w="32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cubicBezTo>
                    <a:pt x="251" y="322"/>
                    <a:pt x="322" y="250"/>
                    <a:pt x="322" y="167"/>
                  </a:cubicBez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10842;p96">
              <a:extLst>
                <a:ext uri="{FF2B5EF4-FFF2-40B4-BE49-F238E27FC236}">
                  <a16:creationId xmlns:a16="http://schemas.microsoft.com/office/drawing/2014/main" id="{CAB2B160-B5D6-B950-5FB0-CEC5A9A0AE36}"/>
                </a:ext>
              </a:extLst>
            </p:cNvPr>
            <p:cNvSpPr/>
            <p:nvPr/>
          </p:nvSpPr>
          <p:spPr>
            <a:xfrm>
              <a:off x="932334" y="1551784"/>
              <a:ext cx="208088" cy="273653"/>
            </a:xfrm>
            <a:custGeom>
              <a:avLst/>
              <a:gdLst/>
              <a:ahLst/>
              <a:cxnLst/>
              <a:rect l="l" t="t" r="r" b="b"/>
              <a:pathLst>
                <a:path w="6538" h="8598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8430"/>
                  </a:lnTo>
                  <a:cubicBezTo>
                    <a:pt x="1" y="8526"/>
                    <a:pt x="72" y="8597"/>
                    <a:pt x="167" y="8597"/>
                  </a:cubicBezTo>
                  <a:lnTo>
                    <a:pt x="6358" y="8597"/>
                  </a:lnTo>
                  <a:cubicBezTo>
                    <a:pt x="6442" y="8597"/>
                    <a:pt x="6525" y="8526"/>
                    <a:pt x="6525" y="8430"/>
                  </a:cubicBezTo>
                  <a:lnTo>
                    <a:pt x="6525" y="168"/>
                  </a:lnTo>
                  <a:cubicBezTo>
                    <a:pt x="6537" y="84"/>
                    <a:pt x="6466" y="13"/>
                    <a:pt x="6370" y="13"/>
                  </a:cubicBezTo>
                  <a:lnTo>
                    <a:pt x="5513" y="13"/>
                  </a:lnTo>
                  <a:cubicBezTo>
                    <a:pt x="5418" y="13"/>
                    <a:pt x="5346" y="84"/>
                    <a:pt x="5346" y="168"/>
                  </a:cubicBezTo>
                  <a:cubicBezTo>
                    <a:pt x="5346" y="263"/>
                    <a:pt x="5418" y="334"/>
                    <a:pt x="5513" y="334"/>
                  </a:cubicBezTo>
                  <a:lnTo>
                    <a:pt x="6204" y="334"/>
                  </a:lnTo>
                  <a:lnTo>
                    <a:pt x="6204" y="8264"/>
                  </a:lnTo>
                  <a:lnTo>
                    <a:pt x="334" y="8264"/>
                  </a:lnTo>
                  <a:lnTo>
                    <a:pt x="334" y="334"/>
                  </a:lnTo>
                  <a:lnTo>
                    <a:pt x="1024" y="334"/>
                  </a:lnTo>
                  <a:cubicBezTo>
                    <a:pt x="1120" y="334"/>
                    <a:pt x="1191" y="263"/>
                    <a:pt x="1191" y="168"/>
                  </a:cubicBezTo>
                  <a:cubicBezTo>
                    <a:pt x="1191" y="84"/>
                    <a:pt x="1120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10843;p96">
              <a:extLst>
                <a:ext uri="{FF2B5EF4-FFF2-40B4-BE49-F238E27FC236}">
                  <a16:creationId xmlns:a16="http://schemas.microsoft.com/office/drawing/2014/main" id="{6D95D575-20CA-93DD-D4CC-F0A393694E39}"/>
                </a:ext>
              </a:extLst>
            </p:cNvPr>
            <p:cNvSpPr/>
            <p:nvPr/>
          </p:nvSpPr>
          <p:spPr>
            <a:xfrm>
              <a:off x="965689" y="1661302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703" y="620"/>
                    <a:pt x="608" y="703"/>
                    <a:pt x="500" y="703"/>
                  </a:cubicBezTo>
                  <a:cubicBezTo>
                    <a:pt x="405" y="703"/>
                    <a:pt x="322" y="620"/>
                    <a:pt x="322" y="525"/>
                  </a:cubicBezTo>
                  <a:cubicBezTo>
                    <a:pt x="322" y="417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7"/>
                    <a:pt x="227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10844;p96">
              <a:extLst>
                <a:ext uri="{FF2B5EF4-FFF2-40B4-BE49-F238E27FC236}">
                  <a16:creationId xmlns:a16="http://schemas.microsoft.com/office/drawing/2014/main" id="{80687B0F-69E3-FEAC-2861-54EB56D99159}"/>
                </a:ext>
              </a:extLst>
            </p:cNvPr>
            <p:cNvSpPr/>
            <p:nvPr/>
          </p:nvSpPr>
          <p:spPr>
            <a:xfrm>
              <a:off x="965689" y="1710571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4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405" y="703"/>
                    <a:pt x="322" y="608"/>
                    <a:pt x="322" y="524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6"/>
                    <a:pt x="227" y="1013"/>
                    <a:pt x="500" y="1013"/>
                  </a:cubicBezTo>
                  <a:cubicBezTo>
                    <a:pt x="786" y="1013"/>
                    <a:pt x="1012" y="786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0845;p96">
              <a:extLst>
                <a:ext uri="{FF2B5EF4-FFF2-40B4-BE49-F238E27FC236}">
                  <a16:creationId xmlns:a16="http://schemas.microsoft.com/office/drawing/2014/main" id="{A894F4AE-435D-E397-A4AF-7E36CECEF6CF}"/>
                </a:ext>
              </a:extLst>
            </p:cNvPr>
            <p:cNvSpPr/>
            <p:nvPr/>
          </p:nvSpPr>
          <p:spPr>
            <a:xfrm>
              <a:off x="965689" y="1760604"/>
              <a:ext cx="32241" cy="31859"/>
            </a:xfrm>
            <a:custGeom>
              <a:avLst/>
              <a:gdLst/>
              <a:ahLst/>
              <a:cxnLst/>
              <a:rect l="l" t="t" r="r" b="b"/>
              <a:pathLst>
                <a:path w="1013" h="1001" extrusionOk="0">
                  <a:moveTo>
                    <a:pt x="500" y="322"/>
                  </a:moveTo>
                  <a:cubicBezTo>
                    <a:pt x="608" y="322"/>
                    <a:pt x="679" y="417"/>
                    <a:pt x="679" y="500"/>
                  </a:cubicBezTo>
                  <a:cubicBezTo>
                    <a:pt x="703" y="596"/>
                    <a:pt x="608" y="679"/>
                    <a:pt x="500" y="679"/>
                  </a:cubicBezTo>
                  <a:cubicBezTo>
                    <a:pt x="405" y="679"/>
                    <a:pt x="322" y="584"/>
                    <a:pt x="322" y="500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0"/>
                  </a:moveTo>
                  <a:cubicBezTo>
                    <a:pt x="227" y="0"/>
                    <a:pt x="0" y="215"/>
                    <a:pt x="0" y="500"/>
                  </a:cubicBezTo>
                  <a:cubicBezTo>
                    <a:pt x="0" y="786"/>
                    <a:pt x="227" y="1000"/>
                    <a:pt x="500" y="1000"/>
                  </a:cubicBezTo>
                  <a:cubicBezTo>
                    <a:pt x="786" y="1000"/>
                    <a:pt x="1012" y="786"/>
                    <a:pt x="1012" y="500"/>
                  </a:cubicBezTo>
                  <a:cubicBezTo>
                    <a:pt x="1012" y="215"/>
                    <a:pt x="786" y="0"/>
                    <a:pt x="5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10846;p96">
              <a:extLst>
                <a:ext uri="{FF2B5EF4-FFF2-40B4-BE49-F238E27FC236}">
                  <a16:creationId xmlns:a16="http://schemas.microsoft.com/office/drawing/2014/main" id="{14DEF5B5-97A0-41CE-CECD-33AA6DC78D58}"/>
                </a:ext>
              </a:extLst>
            </p:cNvPr>
            <p:cNvSpPr/>
            <p:nvPr/>
          </p:nvSpPr>
          <p:spPr>
            <a:xfrm>
              <a:off x="1009643" y="1661302"/>
              <a:ext cx="59899" cy="10662"/>
            </a:xfrm>
            <a:custGeom>
              <a:avLst/>
              <a:gdLst/>
              <a:ahLst/>
              <a:cxnLst/>
              <a:rect l="l" t="t" r="r" b="b"/>
              <a:pathLst>
                <a:path w="1882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72"/>
                    <a:pt x="1798" y="1"/>
                    <a:pt x="1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10847;p96">
              <a:extLst>
                <a:ext uri="{FF2B5EF4-FFF2-40B4-BE49-F238E27FC236}">
                  <a16:creationId xmlns:a16="http://schemas.microsoft.com/office/drawing/2014/main" id="{28A3DEEB-50A0-E023-5AFE-B093EB94F61D}"/>
                </a:ext>
              </a:extLst>
            </p:cNvPr>
            <p:cNvSpPr/>
            <p:nvPr/>
          </p:nvSpPr>
          <p:spPr>
            <a:xfrm>
              <a:off x="1009643" y="1683677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0"/>
                    <a:pt x="3084" y="167"/>
                  </a:cubicBezTo>
                  <a:cubicBezTo>
                    <a:pt x="3084" y="72"/>
                    <a:pt x="3013" y="0"/>
                    <a:pt x="2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10848;p96">
              <a:extLst>
                <a:ext uri="{FF2B5EF4-FFF2-40B4-BE49-F238E27FC236}">
                  <a16:creationId xmlns:a16="http://schemas.microsoft.com/office/drawing/2014/main" id="{6CCDDE5B-EFBD-1EC0-6E60-3D38B0A1366A}"/>
                </a:ext>
              </a:extLst>
            </p:cNvPr>
            <p:cNvSpPr/>
            <p:nvPr/>
          </p:nvSpPr>
          <p:spPr>
            <a:xfrm>
              <a:off x="1009643" y="1710571"/>
              <a:ext cx="59899" cy="10630"/>
            </a:xfrm>
            <a:custGeom>
              <a:avLst/>
              <a:gdLst/>
              <a:ahLst/>
              <a:cxnLst/>
              <a:rect l="l" t="t" r="r" b="b"/>
              <a:pathLst>
                <a:path w="1882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84"/>
                    <a:pt x="1798" y="1"/>
                    <a:pt x="1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10849;p96">
              <a:extLst>
                <a:ext uri="{FF2B5EF4-FFF2-40B4-BE49-F238E27FC236}">
                  <a16:creationId xmlns:a16="http://schemas.microsoft.com/office/drawing/2014/main" id="{7487311B-7BDA-2DDB-6306-7B45CDCDD1BE}"/>
                </a:ext>
              </a:extLst>
            </p:cNvPr>
            <p:cNvSpPr/>
            <p:nvPr/>
          </p:nvSpPr>
          <p:spPr>
            <a:xfrm>
              <a:off x="1009643" y="1732946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10850;p96">
              <a:extLst>
                <a:ext uri="{FF2B5EF4-FFF2-40B4-BE49-F238E27FC236}">
                  <a16:creationId xmlns:a16="http://schemas.microsoft.com/office/drawing/2014/main" id="{CCFEDD35-A0F0-B9E4-5D41-C6295FEED82B}"/>
                </a:ext>
              </a:extLst>
            </p:cNvPr>
            <p:cNvSpPr/>
            <p:nvPr/>
          </p:nvSpPr>
          <p:spPr>
            <a:xfrm>
              <a:off x="1009643" y="1760604"/>
              <a:ext cx="59899" cy="10248"/>
            </a:xfrm>
            <a:custGeom>
              <a:avLst/>
              <a:gdLst/>
              <a:ahLst/>
              <a:cxnLst/>
              <a:rect l="l" t="t" r="r" b="b"/>
              <a:pathLst>
                <a:path w="188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715" y="322"/>
                  </a:lnTo>
                  <a:cubicBezTo>
                    <a:pt x="1798" y="322"/>
                    <a:pt x="1882" y="250"/>
                    <a:pt x="1882" y="155"/>
                  </a:cubicBezTo>
                  <a:cubicBezTo>
                    <a:pt x="1882" y="72"/>
                    <a:pt x="1798" y="0"/>
                    <a:pt x="1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10851;p96">
              <a:extLst>
                <a:ext uri="{FF2B5EF4-FFF2-40B4-BE49-F238E27FC236}">
                  <a16:creationId xmlns:a16="http://schemas.microsoft.com/office/drawing/2014/main" id="{FAD9C5AE-43BD-A77E-19AD-F3D5B2053E7D}"/>
                </a:ext>
              </a:extLst>
            </p:cNvPr>
            <p:cNvSpPr/>
            <p:nvPr/>
          </p:nvSpPr>
          <p:spPr>
            <a:xfrm>
              <a:off x="1009643" y="1782183"/>
              <a:ext cx="98188" cy="10662"/>
            </a:xfrm>
            <a:custGeom>
              <a:avLst/>
              <a:gdLst/>
              <a:ahLst/>
              <a:cxnLst/>
              <a:rect l="l" t="t" r="r" b="b"/>
              <a:pathLst>
                <a:path w="3085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1"/>
                    <a:pt x="3084" y="168"/>
                  </a:cubicBezTo>
                  <a:cubicBezTo>
                    <a:pt x="3084" y="72"/>
                    <a:pt x="3013" y="1"/>
                    <a:pt x="2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10852;p96">
              <a:extLst>
                <a:ext uri="{FF2B5EF4-FFF2-40B4-BE49-F238E27FC236}">
                  <a16:creationId xmlns:a16="http://schemas.microsoft.com/office/drawing/2014/main" id="{DC74299D-F3F9-5D8E-EA32-D56E7D06A122}"/>
                </a:ext>
              </a:extLst>
            </p:cNvPr>
            <p:cNvSpPr/>
            <p:nvPr/>
          </p:nvSpPr>
          <p:spPr>
            <a:xfrm>
              <a:off x="1009643" y="1579473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10853;p96">
              <a:extLst>
                <a:ext uri="{FF2B5EF4-FFF2-40B4-BE49-F238E27FC236}">
                  <a16:creationId xmlns:a16="http://schemas.microsoft.com/office/drawing/2014/main" id="{D05EA13E-765A-58A0-8868-36FA281779A4}"/>
                </a:ext>
              </a:extLst>
            </p:cNvPr>
            <p:cNvSpPr/>
            <p:nvPr/>
          </p:nvSpPr>
          <p:spPr>
            <a:xfrm>
              <a:off x="965689" y="1628711"/>
              <a:ext cx="142142" cy="10662"/>
            </a:xfrm>
            <a:custGeom>
              <a:avLst/>
              <a:gdLst/>
              <a:ahLst/>
              <a:cxnLst/>
              <a:rect l="l" t="t" r="r" b="b"/>
              <a:pathLst>
                <a:path w="4466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4298" y="334"/>
                  </a:lnTo>
                  <a:cubicBezTo>
                    <a:pt x="4394" y="334"/>
                    <a:pt x="4465" y="251"/>
                    <a:pt x="4465" y="168"/>
                  </a:cubicBezTo>
                  <a:cubicBezTo>
                    <a:pt x="4465" y="72"/>
                    <a:pt x="4394" y="1"/>
                    <a:pt x="4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10854;p96">
              <a:extLst>
                <a:ext uri="{FF2B5EF4-FFF2-40B4-BE49-F238E27FC236}">
                  <a16:creationId xmlns:a16="http://schemas.microsoft.com/office/drawing/2014/main" id="{5C92B573-66CA-C260-B364-538B98657604}"/>
                </a:ext>
              </a:extLst>
            </p:cNvPr>
            <p:cNvSpPr/>
            <p:nvPr/>
          </p:nvSpPr>
          <p:spPr>
            <a:xfrm>
              <a:off x="1009643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6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10855;p96">
              <a:extLst>
                <a:ext uri="{FF2B5EF4-FFF2-40B4-BE49-F238E27FC236}">
                  <a16:creationId xmlns:a16="http://schemas.microsoft.com/office/drawing/2014/main" id="{A5FE8327-A643-F0F4-3068-7109D7ED1C08}"/>
                </a:ext>
              </a:extLst>
            </p:cNvPr>
            <p:cNvSpPr/>
            <p:nvPr/>
          </p:nvSpPr>
          <p:spPr>
            <a:xfrm>
              <a:off x="1047550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5" y="251"/>
                    <a:pt x="845" y="155"/>
                  </a:cubicBezTo>
                  <a:cubicBezTo>
                    <a:pt x="845" y="72"/>
                    <a:pt x="774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10856;p96">
              <a:extLst>
                <a:ext uri="{FF2B5EF4-FFF2-40B4-BE49-F238E27FC236}">
                  <a16:creationId xmlns:a16="http://schemas.microsoft.com/office/drawing/2014/main" id="{00EAD40A-3B9D-4ADC-9FA9-6B67DCBC4F1A}"/>
                </a:ext>
              </a:extLst>
            </p:cNvPr>
            <p:cNvSpPr/>
            <p:nvPr/>
          </p:nvSpPr>
          <p:spPr>
            <a:xfrm>
              <a:off x="966071" y="1579473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691" y="310"/>
                  </a:moveTo>
                  <a:lnTo>
                    <a:pt x="691" y="691"/>
                  </a:lnTo>
                  <a:lnTo>
                    <a:pt x="310" y="691"/>
                  </a:lnTo>
                  <a:lnTo>
                    <a:pt x="310" y="310"/>
                  </a:lnTo>
                  <a:close/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845"/>
                  </a:lnTo>
                  <a:cubicBezTo>
                    <a:pt x="0" y="941"/>
                    <a:pt x="72" y="1012"/>
                    <a:pt x="167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5"/>
                  </a:cubicBezTo>
                  <a:lnTo>
                    <a:pt x="1012" y="167"/>
                  </a:lnTo>
                  <a:cubicBezTo>
                    <a:pt x="1000" y="71"/>
                    <a:pt x="941" y="0"/>
                    <a:pt x="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" name="Google Shape;12251;p97">
            <a:extLst>
              <a:ext uri="{FF2B5EF4-FFF2-40B4-BE49-F238E27FC236}">
                <a16:creationId xmlns:a16="http://schemas.microsoft.com/office/drawing/2014/main" id="{43D63C3B-A0D4-F1D0-7290-F6A238F3C98D}"/>
              </a:ext>
            </a:extLst>
          </p:cNvPr>
          <p:cNvGrpSpPr/>
          <p:nvPr/>
        </p:nvGrpSpPr>
        <p:grpSpPr>
          <a:xfrm>
            <a:off x="6125382" y="1268573"/>
            <a:ext cx="396888" cy="430887"/>
            <a:chOff x="4007193" y="1512727"/>
            <a:chExt cx="320633" cy="348100"/>
          </a:xfrm>
          <a:solidFill>
            <a:srgbClr val="CB5B59"/>
          </a:solidFill>
        </p:grpSpPr>
        <p:sp>
          <p:nvSpPr>
            <p:cNvPr id="84" name="Google Shape;12252;p97">
              <a:extLst>
                <a:ext uri="{FF2B5EF4-FFF2-40B4-BE49-F238E27FC236}">
                  <a16:creationId xmlns:a16="http://schemas.microsoft.com/office/drawing/2014/main" id="{4AB2B8BE-0D0F-7C61-C7B6-B19F84F5D6C2}"/>
                </a:ext>
              </a:extLst>
            </p:cNvPr>
            <p:cNvSpPr/>
            <p:nvPr/>
          </p:nvSpPr>
          <p:spPr>
            <a:xfrm>
              <a:off x="4177695" y="1512727"/>
              <a:ext cx="143732" cy="153109"/>
            </a:xfrm>
            <a:custGeom>
              <a:avLst/>
              <a:gdLst/>
              <a:ahLst/>
              <a:cxnLst/>
              <a:rect l="l" t="t" r="r" b="b"/>
              <a:pathLst>
                <a:path w="4537" h="4833" extrusionOk="0">
                  <a:moveTo>
                    <a:pt x="2359" y="1"/>
                  </a:moveTo>
                  <a:cubicBezTo>
                    <a:pt x="2213" y="1"/>
                    <a:pt x="2065" y="16"/>
                    <a:pt x="1917" y="46"/>
                  </a:cubicBezTo>
                  <a:cubicBezTo>
                    <a:pt x="1346" y="165"/>
                    <a:pt x="846" y="498"/>
                    <a:pt x="524" y="987"/>
                  </a:cubicBezTo>
                  <a:cubicBezTo>
                    <a:pt x="0" y="1761"/>
                    <a:pt x="36" y="2773"/>
                    <a:pt x="584" y="3523"/>
                  </a:cubicBezTo>
                  <a:lnTo>
                    <a:pt x="536" y="4666"/>
                  </a:lnTo>
                  <a:cubicBezTo>
                    <a:pt x="536" y="4725"/>
                    <a:pt x="572" y="4773"/>
                    <a:pt x="607" y="4797"/>
                  </a:cubicBezTo>
                  <a:cubicBezTo>
                    <a:pt x="643" y="4809"/>
                    <a:pt x="667" y="4832"/>
                    <a:pt x="703" y="4832"/>
                  </a:cubicBezTo>
                  <a:cubicBezTo>
                    <a:pt x="727" y="4832"/>
                    <a:pt x="750" y="4832"/>
                    <a:pt x="774" y="4809"/>
                  </a:cubicBezTo>
                  <a:lnTo>
                    <a:pt x="1822" y="4332"/>
                  </a:lnTo>
                  <a:cubicBezTo>
                    <a:pt x="2006" y="4381"/>
                    <a:pt x="2191" y="4404"/>
                    <a:pt x="2373" y="4404"/>
                  </a:cubicBezTo>
                  <a:cubicBezTo>
                    <a:pt x="3091" y="4404"/>
                    <a:pt x="3771" y="4044"/>
                    <a:pt x="4179" y="3427"/>
                  </a:cubicBezTo>
                  <a:cubicBezTo>
                    <a:pt x="4382" y="3142"/>
                    <a:pt x="4501" y="2832"/>
                    <a:pt x="4537" y="2487"/>
                  </a:cubicBezTo>
                  <a:cubicBezTo>
                    <a:pt x="4525" y="2392"/>
                    <a:pt x="4453" y="2320"/>
                    <a:pt x="4382" y="2296"/>
                  </a:cubicBezTo>
                  <a:cubicBezTo>
                    <a:pt x="4374" y="2295"/>
                    <a:pt x="4366" y="2295"/>
                    <a:pt x="4358" y="2295"/>
                  </a:cubicBezTo>
                  <a:cubicBezTo>
                    <a:pt x="4275" y="2295"/>
                    <a:pt x="4214" y="2352"/>
                    <a:pt x="4203" y="2439"/>
                  </a:cubicBezTo>
                  <a:cubicBezTo>
                    <a:pt x="4156" y="2713"/>
                    <a:pt x="4072" y="2987"/>
                    <a:pt x="3906" y="3237"/>
                  </a:cubicBezTo>
                  <a:cubicBezTo>
                    <a:pt x="3554" y="3774"/>
                    <a:pt x="2971" y="4074"/>
                    <a:pt x="2360" y="4074"/>
                  </a:cubicBezTo>
                  <a:cubicBezTo>
                    <a:pt x="2185" y="4074"/>
                    <a:pt x="2008" y="4049"/>
                    <a:pt x="1834" y="3999"/>
                  </a:cubicBezTo>
                  <a:cubicBezTo>
                    <a:pt x="1814" y="3994"/>
                    <a:pt x="1798" y="3991"/>
                    <a:pt x="1784" y="3991"/>
                  </a:cubicBezTo>
                  <a:cubicBezTo>
                    <a:pt x="1762" y="3991"/>
                    <a:pt x="1743" y="3997"/>
                    <a:pt x="1715" y="4011"/>
                  </a:cubicBezTo>
                  <a:lnTo>
                    <a:pt x="869" y="4416"/>
                  </a:lnTo>
                  <a:lnTo>
                    <a:pt x="905" y="3475"/>
                  </a:lnTo>
                  <a:cubicBezTo>
                    <a:pt x="905" y="3427"/>
                    <a:pt x="893" y="3404"/>
                    <a:pt x="881" y="3368"/>
                  </a:cubicBezTo>
                  <a:cubicBezTo>
                    <a:pt x="369" y="2737"/>
                    <a:pt x="346" y="1856"/>
                    <a:pt x="786" y="1165"/>
                  </a:cubicBezTo>
                  <a:cubicBezTo>
                    <a:pt x="1072" y="748"/>
                    <a:pt x="1489" y="475"/>
                    <a:pt x="1977" y="379"/>
                  </a:cubicBezTo>
                  <a:cubicBezTo>
                    <a:pt x="2104" y="352"/>
                    <a:pt x="2231" y="339"/>
                    <a:pt x="2357" y="339"/>
                  </a:cubicBezTo>
                  <a:cubicBezTo>
                    <a:pt x="2721" y="339"/>
                    <a:pt x="3071" y="452"/>
                    <a:pt x="3382" y="665"/>
                  </a:cubicBezTo>
                  <a:cubicBezTo>
                    <a:pt x="3798" y="939"/>
                    <a:pt x="4084" y="1380"/>
                    <a:pt x="4179" y="1868"/>
                  </a:cubicBezTo>
                  <a:cubicBezTo>
                    <a:pt x="4200" y="1949"/>
                    <a:pt x="4263" y="2004"/>
                    <a:pt x="4340" y="2004"/>
                  </a:cubicBezTo>
                  <a:cubicBezTo>
                    <a:pt x="4354" y="2004"/>
                    <a:pt x="4368" y="2002"/>
                    <a:pt x="4382" y="1999"/>
                  </a:cubicBezTo>
                  <a:cubicBezTo>
                    <a:pt x="4465" y="1987"/>
                    <a:pt x="4525" y="1903"/>
                    <a:pt x="4513" y="1808"/>
                  </a:cubicBezTo>
                  <a:cubicBezTo>
                    <a:pt x="4406" y="1225"/>
                    <a:pt x="4060" y="725"/>
                    <a:pt x="3572" y="379"/>
                  </a:cubicBezTo>
                  <a:cubicBezTo>
                    <a:pt x="3208" y="130"/>
                    <a:pt x="2790" y="1"/>
                    <a:pt x="23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12253;p97">
              <a:extLst>
                <a:ext uri="{FF2B5EF4-FFF2-40B4-BE49-F238E27FC236}">
                  <a16:creationId xmlns:a16="http://schemas.microsoft.com/office/drawing/2014/main" id="{997E50C4-A787-5509-AD17-075165684358}"/>
                </a:ext>
              </a:extLst>
            </p:cNvPr>
            <p:cNvSpPr/>
            <p:nvPr/>
          </p:nvSpPr>
          <p:spPr>
            <a:xfrm>
              <a:off x="4214666" y="1543583"/>
              <a:ext cx="77711" cy="77363"/>
            </a:xfrm>
            <a:custGeom>
              <a:avLst/>
              <a:gdLst/>
              <a:ahLst/>
              <a:cxnLst/>
              <a:rect l="l" t="t" r="r" b="b"/>
              <a:pathLst>
                <a:path w="2453" h="2442" extrusionOk="0">
                  <a:moveTo>
                    <a:pt x="1072" y="346"/>
                  </a:moveTo>
                  <a:lnTo>
                    <a:pt x="1072" y="1239"/>
                  </a:lnTo>
                  <a:cubicBezTo>
                    <a:pt x="1072" y="1322"/>
                    <a:pt x="1143" y="1406"/>
                    <a:pt x="1238" y="1406"/>
                  </a:cubicBezTo>
                  <a:lnTo>
                    <a:pt x="2131" y="1406"/>
                  </a:lnTo>
                  <a:cubicBezTo>
                    <a:pt x="2048" y="1822"/>
                    <a:pt x="1679" y="2144"/>
                    <a:pt x="1238" y="2144"/>
                  </a:cubicBezTo>
                  <a:cubicBezTo>
                    <a:pt x="726" y="2144"/>
                    <a:pt x="322" y="1739"/>
                    <a:pt x="322" y="1239"/>
                  </a:cubicBezTo>
                  <a:cubicBezTo>
                    <a:pt x="322" y="787"/>
                    <a:pt x="655" y="417"/>
                    <a:pt x="1072" y="346"/>
                  </a:cubicBezTo>
                  <a:close/>
                  <a:moveTo>
                    <a:pt x="1215" y="1"/>
                  </a:moveTo>
                  <a:cubicBezTo>
                    <a:pt x="548" y="1"/>
                    <a:pt x="0" y="548"/>
                    <a:pt x="0" y="1215"/>
                  </a:cubicBezTo>
                  <a:cubicBezTo>
                    <a:pt x="0" y="1894"/>
                    <a:pt x="548" y="2441"/>
                    <a:pt x="1215" y="2441"/>
                  </a:cubicBezTo>
                  <a:cubicBezTo>
                    <a:pt x="1893" y="2441"/>
                    <a:pt x="2441" y="1894"/>
                    <a:pt x="2441" y="1215"/>
                  </a:cubicBezTo>
                  <a:cubicBezTo>
                    <a:pt x="2453" y="1144"/>
                    <a:pt x="2381" y="1072"/>
                    <a:pt x="2286" y="1072"/>
                  </a:cubicBezTo>
                  <a:lnTo>
                    <a:pt x="1381" y="1072"/>
                  </a:lnTo>
                  <a:lnTo>
                    <a:pt x="1381" y="167"/>
                  </a:lnTo>
                  <a:cubicBezTo>
                    <a:pt x="1381" y="72"/>
                    <a:pt x="1310" y="1"/>
                    <a:pt x="1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12254;p97">
              <a:extLst>
                <a:ext uri="{FF2B5EF4-FFF2-40B4-BE49-F238E27FC236}">
                  <a16:creationId xmlns:a16="http://schemas.microsoft.com/office/drawing/2014/main" id="{830832FB-4117-FE99-FB53-5630C990D0A3}"/>
                </a:ext>
              </a:extLst>
            </p:cNvPr>
            <p:cNvSpPr/>
            <p:nvPr/>
          </p:nvSpPr>
          <p:spPr>
            <a:xfrm>
              <a:off x="4007193" y="1541334"/>
              <a:ext cx="320633" cy="319493"/>
            </a:xfrm>
            <a:custGeom>
              <a:avLst/>
              <a:gdLst/>
              <a:ahLst/>
              <a:cxnLst/>
              <a:rect l="l" t="t" r="r" b="b"/>
              <a:pathLst>
                <a:path w="10121" h="10085" extrusionOk="0">
                  <a:moveTo>
                    <a:pt x="3823" y="1239"/>
                  </a:moveTo>
                  <a:lnTo>
                    <a:pt x="4823" y="2227"/>
                  </a:lnTo>
                  <a:cubicBezTo>
                    <a:pt x="5418" y="2822"/>
                    <a:pt x="5525" y="3739"/>
                    <a:pt x="5085" y="4453"/>
                  </a:cubicBezTo>
                  <a:cubicBezTo>
                    <a:pt x="5049" y="4501"/>
                    <a:pt x="5061" y="4596"/>
                    <a:pt x="5120" y="4644"/>
                  </a:cubicBezTo>
                  <a:lnTo>
                    <a:pt x="5442" y="4965"/>
                  </a:lnTo>
                  <a:cubicBezTo>
                    <a:pt x="5478" y="5002"/>
                    <a:pt x="5524" y="5016"/>
                    <a:pt x="5567" y="5016"/>
                  </a:cubicBezTo>
                  <a:cubicBezTo>
                    <a:pt x="5594" y="5016"/>
                    <a:pt x="5621" y="5010"/>
                    <a:pt x="5644" y="5001"/>
                  </a:cubicBezTo>
                  <a:cubicBezTo>
                    <a:pt x="5939" y="4824"/>
                    <a:pt x="6267" y="4736"/>
                    <a:pt x="6591" y="4736"/>
                  </a:cubicBezTo>
                  <a:cubicBezTo>
                    <a:pt x="7053" y="4736"/>
                    <a:pt x="7509" y="4913"/>
                    <a:pt x="7859" y="5263"/>
                  </a:cubicBezTo>
                  <a:lnTo>
                    <a:pt x="8859" y="6263"/>
                  </a:lnTo>
                  <a:lnTo>
                    <a:pt x="6299" y="8823"/>
                  </a:lnTo>
                  <a:lnTo>
                    <a:pt x="5299" y="7823"/>
                  </a:lnTo>
                  <a:cubicBezTo>
                    <a:pt x="5073" y="7608"/>
                    <a:pt x="4906" y="7335"/>
                    <a:pt x="4835" y="7037"/>
                  </a:cubicBezTo>
                  <a:cubicBezTo>
                    <a:pt x="4704" y="6561"/>
                    <a:pt x="4775" y="6037"/>
                    <a:pt x="5025" y="5608"/>
                  </a:cubicBezTo>
                  <a:cubicBezTo>
                    <a:pt x="5073" y="5549"/>
                    <a:pt x="5061" y="5465"/>
                    <a:pt x="5001" y="5418"/>
                  </a:cubicBezTo>
                  <a:lnTo>
                    <a:pt x="4668" y="5084"/>
                  </a:lnTo>
                  <a:cubicBezTo>
                    <a:pt x="4634" y="5051"/>
                    <a:pt x="4597" y="5036"/>
                    <a:pt x="4560" y="5036"/>
                  </a:cubicBezTo>
                  <a:cubicBezTo>
                    <a:pt x="4532" y="5036"/>
                    <a:pt x="4503" y="5045"/>
                    <a:pt x="4477" y="5060"/>
                  </a:cubicBezTo>
                  <a:cubicBezTo>
                    <a:pt x="4186" y="5235"/>
                    <a:pt x="3864" y="5321"/>
                    <a:pt x="3543" y="5321"/>
                  </a:cubicBezTo>
                  <a:cubicBezTo>
                    <a:pt x="3077" y="5321"/>
                    <a:pt x="2616" y="5139"/>
                    <a:pt x="2263" y="4787"/>
                  </a:cubicBezTo>
                  <a:lnTo>
                    <a:pt x="1263" y="3798"/>
                  </a:lnTo>
                  <a:lnTo>
                    <a:pt x="3823" y="1239"/>
                  </a:lnTo>
                  <a:close/>
                  <a:moveTo>
                    <a:pt x="9371" y="6192"/>
                  </a:moveTo>
                  <a:lnTo>
                    <a:pt x="9716" y="6537"/>
                  </a:lnTo>
                  <a:lnTo>
                    <a:pt x="6561" y="9692"/>
                  </a:lnTo>
                  <a:lnTo>
                    <a:pt x="6216" y="9347"/>
                  </a:lnTo>
                  <a:lnTo>
                    <a:pt x="9192" y="6370"/>
                  </a:lnTo>
                  <a:lnTo>
                    <a:pt x="9371" y="6192"/>
                  </a:lnTo>
                  <a:close/>
                  <a:moveTo>
                    <a:pt x="3561" y="0"/>
                  </a:moveTo>
                  <a:cubicBezTo>
                    <a:pt x="3513" y="0"/>
                    <a:pt x="3465" y="12"/>
                    <a:pt x="3442" y="36"/>
                  </a:cubicBezTo>
                  <a:lnTo>
                    <a:pt x="2191" y="1286"/>
                  </a:lnTo>
                  <a:cubicBezTo>
                    <a:pt x="2132" y="1346"/>
                    <a:pt x="2132" y="1453"/>
                    <a:pt x="2191" y="1512"/>
                  </a:cubicBezTo>
                  <a:cubicBezTo>
                    <a:pt x="2221" y="1542"/>
                    <a:pt x="2260" y="1557"/>
                    <a:pt x="2299" y="1557"/>
                  </a:cubicBezTo>
                  <a:cubicBezTo>
                    <a:pt x="2337" y="1557"/>
                    <a:pt x="2376" y="1542"/>
                    <a:pt x="2406" y="1512"/>
                  </a:cubicBezTo>
                  <a:lnTo>
                    <a:pt x="3561" y="369"/>
                  </a:lnTo>
                  <a:lnTo>
                    <a:pt x="3894" y="715"/>
                  </a:lnTo>
                  <a:lnTo>
                    <a:pt x="3715" y="893"/>
                  </a:lnTo>
                  <a:lnTo>
                    <a:pt x="917" y="3691"/>
                  </a:lnTo>
                  <a:lnTo>
                    <a:pt x="739" y="3870"/>
                  </a:lnTo>
                  <a:lnTo>
                    <a:pt x="405" y="3525"/>
                  </a:lnTo>
                  <a:lnTo>
                    <a:pt x="1965" y="1965"/>
                  </a:lnTo>
                  <a:cubicBezTo>
                    <a:pt x="2025" y="1905"/>
                    <a:pt x="2025" y="1798"/>
                    <a:pt x="1965" y="1739"/>
                  </a:cubicBezTo>
                  <a:cubicBezTo>
                    <a:pt x="1935" y="1709"/>
                    <a:pt x="1894" y="1694"/>
                    <a:pt x="1852" y="1694"/>
                  </a:cubicBezTo>
                  <a:cubicBezTo>
                    <a:pt x="1810" y="1694"/>
                    <a:pt x="1769" y="1709"/>
                    <a:pt x="1739" y="1739"/>
                  </a:cubicBezTo>
                  <a:lnTo>
                    <a:pt x="60" y="3417"/>
                  </a:lnTo>
                  <a:cubicBezTo>
                    <a:pt x="1" y="3477"/>
                    <a:pt x="1" y="3584"/>
                    <a:pt x="60" y="3644"/>
                  </a:cubicBezTo>
                  <a:lnTo>
                    <a:pt x="620" y="4203"/>
                  </a:lnTo>
                  <a:cubicBezTo>
                    <a:pt x="655" y="4239"/>
                    <a:pt x="703" y="4251"/>
                    <a:pt x="739" y="4251"/>
                  </a:cubicBezTo>
                  <a:cubicBezTo>
                    <a:pt x="786" y="4251"/>
                    <a:pt x="834" y="4239"/>
                    <a:pt x="858" y="4203"/>
                  </a:cubicBezTo>
                  <a:lnTo>
                    <a:pt x="1036" y="4025"/>
                  </a:lnTo>
                  <a:lnTo>
                    <a:pt x="2037" y="5025"/>
                  </a:lnTo>
                  <a:cubicBezTo>
                    <a:pt x="2453" y="5441"/>
                    <a:pt x="3003" y="5657"/>
                    <a:pt x="3558" y="5657"/>
                  </a:cubicBezTo>
                  <a:cubicBezTo>
                    <a:pt x="3892" y="5657"/>
                    <a:pt x="4228" y="5579"/>
                    <a:pt x="4537" y="5418"/>
                  </a:cubicBezTo>
                  <a:lnTo>
                    <a:pt x="4692" y="5560"/>
                  </a:lnTo>
                  <a:cubicBezTo>
                    <a:pt x="4430" y="6037"/>
                    <a:pt x="4370" y="6608"/>
                    <a:pt x="4525" y="7144"/>
                  </a:cubicBezTo>
                  <a:cubicBezTo>
                    <a:pt x="4632" y="7501"/>
                    <a:pt x="4811" y="7811"/>
                    <a:pt x="5073" y="8085"/>
                  </a:cubicBezTo>
                  <a:lnTo>
                    <a:pt x="6073" y="9073"/>
                  </a:lnTo>
                  <a:lnTo>
                    <a:pt x="5894" y="9251"/>
                  </a:lnTo>
                  <a:cubicBezTo>
                    <a:pt x="5835" y="9311"/>
                    <a:pt x="5835" y="9418"/>
                    <a:pt x="5894" y="9478"/>
                  </a:cubicBezTo>
                  <a:lnTo>
                    <a:pt x="6454" y="10049"/>
                  </a:lnTo>
                  <a:cubicBezTo>
                    <a:pt x="6490" y="10073"/>
                    <a:pt x="6537" y="10085"/>
                    <a:pt x="6573" y="10085"/>
                  </a:cubicBezTo>
                  <a:cubicBezTo>
                    <a:pt x="6621" y="10085"/>
                    <a:pt x="6668" y="10073"/>
                    <a:pt x="6692" y="10049"/>
                  </a:cubicBezTo>
                  <a:lnTo>
                    <a:pt x="10073" y="6668"/>
                  </a:lnTo>
                  <a:cubicBezTo>
                    <a:pt x="10121" y="6596"/>
                    <a:pt x="10121" y="6489"/>
                    <a:pt x="10061" y="6430"/>
                  </a:cubicBezTo>
                  <a:lnTo>
                    <a:pt x="9490" y="5858"/>
                  </a:lnTo>
                  <a:cubicBezTo>
                    <a:pt x="9460" y="5828"/>
                    <a:pt x="9421" y="5813"/>
                    <a:pt x="9383" y="5813"/>
                  </a:cubicBezTo>
                  <a:cubicBezTo>
                    <a:pt x="9344" y="5813"/>
                    <a:pt x="9305" y="5828"/>
                    <a:pt x="9276" y="5858"/>
                  </a:cubicBezTo>
                  <a:lnTo>
                    <a:pt x="9097" y="6037"/>
                  </a:lnTo>
                  <a:lnTo>
                    <a:pt x="8097" y="5049"/>
                  </a:lnTo>
                  <a:cubicBezTo>
                    <a:pt x="7683" y="4627"/>
                    <a:pt x="7137" y="4413"/>
                    <a:pt x="6585" y="4413"/>
                  </a:cubicBezTo>
                  <a:cubicBezTo>
                    <a:pt x="6248" y="4413"/>
                    <a:pt x="5908" y="4493"/>
                    <a:pt x="5597" y="4656"/>
                  </a:cubicBezTo>
                  <a:lnTo>
                    <a:pt x="5442" y="4501"/>
                  </a:lnTo>
                  <a:cubicBezTo>
                    <a:pt x="5882" y="3691"/>
                    <a:pt x="5728" y="2679"/>
                    <a:pt x="5061" y="2001"/>
                  </a:cubicBezTo>
                  <a:lnTo>
                    <a:pt x="4061" y="1012"/>
                  </a:lnTo>
                  <a:lnTo>
                    <a:pt x="4239" y="834"/>
                  </a:lnTo>
                  <a:cubicBezTo>
                    <a:pt x="4299" y="774"/>
                    <a:pt x="4299" y="667"/>
                    <a:pt x="4239" y="607"/>
                  </a:cubicBezTo>
                  <a:lnTo>
                    <a:pt x="3680" y="36"/>
                  </a:lnTo>
                  <a:cubicBezTo>
                    <a:pt x="3644" y="12"/>
                    <a:pt x="3596" y="0"/>
                    <a:pt x="3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12255;p97">
              <a:extLst>
                <a:ext uri="{FF2B5EF4-FFF2-40B4-BE49-F238E27FC236}">
                  <a16:creationId xmlns:a16="http://schemas.microsoft.com/office/drawing/2014/main" id="{42B5A3FA-5DB9-5793-3529-24A964CF8866}"/>
                </a:ext>
              </a:extLst>
            </p:cNvPr>
            <p:cNvSpPr/>
            <p:nvPr/>
          </p:nvSpPr>
          <p:spPr>
            <a:xfrm>
              <a:off x="4064914" y="1665805"/>
              <a:ext cx="101123" cy="40012"/>
            </a:xfrm>
            <a:custGeom>
              <a:avLst/>
              <a:gdLst/>
              <a:ahLst/>
              <a:cxnLst/>
              <a:rect l="l" t="t" r="r" b="b"/>
              <a:pathLst>
                <a:path w="3192" h="1263" extrusionOk="0">
                  <a:moveTo>
                    <a:pt x="2703" y="310"/>
                  </a:moveTo>
                  <a:lnTo>
                    <a:pt x="2608" y="417"/>
                  </a:lnTo>
                  <a:cubicBezTo>
                    <a:pt x="2346" y="739"/>
                    <a:pt x="2001" y="941"/>
                    <a:pt x="1631" y="941"/>
                  </a:cubicBezTo>
                  <a:cubicBezTo>
                    <a:pt x="1274" y="941"/>
                    <a:pt x="929" y="774"/>
                    <a:pt x="679" y="477"/>
                  </a:cubicBezTo>
                  <a:cubicBezTo>
                    <a:pt x="679" y="477"/>
                    <a:pt x="619" y="393"/>
                    <a:pt x="548" y="310"/>
                  </a:cubicBezTo>
                  <a:close/>
                  <a:moveTo>
                    <a:pt x="191" y="0"/>
                  </a:moveTo>
                  <a:cubicBezTo>
                    <a:pt x="131" y="0"/>
                    <a:pt x="72" y="24"/>
                    <a:pt x="36" y="84"/>
                  </a:cubicBezTo>
                  <a:cubicBezTo>
                    <a:pt x="0" y="143"/>
                    <a:pt x="24" y="203"/>
                    <a:pt x="48" y="250"/>
                  </a:cubicBezTo>
                  <a:cubicBezTo>
                    <a:pt x="155" y="369"/>
                    <a:pt x="393" y="667"/>
                    <a:pt x="393" y="679"/>
                  </a:cubicBezTo>
                  <a:cubicBezTo>
                    <a:pt x="703" y="1060"/>
                    <a:pt x="1143" y="1262"/>
                    <a:pt x="1584" y="1262"/>
                  </a:cubicBezTo>
                  <a:lnTo>
                    <a:pt x="1620" y="1262"/>
                  </a:lnTo>
                  <a:cubicBezTo>
                    <a:pt x="2072" y="1250"/>
                    <a:pt x="2524" y="1024"/>
                    <a:pt x="2846" y="619"/>
                  </a:cubicBezTo>
                  <a:lnTo>
                    <a:pt x="3132" y="262"/>
                  </a:lnTo>
                  <a:cubicBezTo>
                    <a:pt x="3191" y="203"/>
                    <a:pt x="3191" y="143"/>
                    <a:pt x="3167" y="84"/>
                  </a:cubicBezTo>
                  <a:cubicBezTo>
                    <a:pt x="3132" y="24"/>
                    <a:pt x="3072" y="0"/>
                    <a:pt x="30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Google Shape;12256;p97">
              <a:extLst>
                <a:ext uri="{FF2B5EF4-FFF2-40B4-BE49-F238E27FC236}">
                  <a16:creationId xmlns:a16="http://schemas.microsoft.com/office/drawing/2014/main" id="{EFE629DA-C2B3-6674-8A22-8FA293EEB940}"/>
                </a:ext>
              </a:extLst>
            </p:cNvPr>
            <p:cNvSpPr/>
            <p:nvPr/>
          </p:nvSpPr>
          <p:spPr>
            <a:xfrm>
              <a:off x="4162235" y="1749155"/>
              <a:ext cx="101851" cy="60382"/>
            </a:xfrm>
            <a:custGeom>
              <a:avLst/>
              <a:gdLst/>
              <a:ahLst/>
              <a:cxnLst/>
              <a:rect l="l" t="t" r="r" b="b"/>
              <a:pathLst>
                <a:path w="3215" h="1906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536"/>
                    <a:pt x="238" y="786"/>
                    <a:pt x="286" y="834"/>
                  </a:cubicBezTo>
                  <a:lnTo>
                    <a:pt x="1310" y="1858"/>
                  </a:lnTo>
                  <a:cubicBezTo>
                    <a:pt x="1346" y="1894"/>
                    <a:pt x="1381" y="1906"/>
                    <a:pt x="1429" y="1906"/>
                  </a:cubicBezTo>
                  <a:cubicBezTo>
                    <a:pt x="1476" y="1906"/>
                    <a:pt x="1512" y="1894"/>
                    <a:pt x="1548" y="1858"/>
                  </a:cubicBezTo>
                  <a:lnTo>
                    <a:pt x="3143" y="274"/>
                  </a:lnTo>
                  <a:cubicBezTo>
                    <a:pt x="3203" y="239"/>
                    <a:pt x="3215" y="167"/>
                    <a:pt x="3191" y="108"/>
                  </a:cubicBezTo>
                  <a:cubicBezTo>
                    <a:pt x="3155" y="48"/>
                    <a:pt x="3096" y="1"/>
                    <a:pt x="3036" y="1"/>
                  </a:cubicBezTo>
                  <a:lnTo>
                    <a:pt x="1607" y="1"/>
                  </a:lnTo>
                  <a:cubicBezTo>
                    <a:pt x="1524" y="1"/>
                    <a:pt x="1441" y="72"/>
                    <a:pt x="1441" y="167"/>
                  </a:cubicBezTo>
                  <a:cubicBezTo>
                    <a:pt x="1441" y="251"/>
                    <a:pt x="1524" y="334"/>
                    <a:pt x="1607" y="334"/>
                  </a:cubicBezTo>
                  <a:lnTo>
                    <a:pt x="2631" y="334"/>
                  </a:lnTo>
                  <a:lnTo>
                    <a:pt x="1429" y="1537"/>
                  </a:lnTo>
                  <a:lnTo>
                    <a:pt x="500" y="608"/>
                  </a:lnTo>
                  <a:cubicBezTo>
                    <a:pt x="488" y="596"/>
                    <a:pt x="393" y="489"/>
                    <a:pt x="345" y="334"/>
                  </a:cubicBezTo>
                  <a:lnTo>
                    <a:pt x="965" y="334"/>
                  </a:lnTo>
                  <a:cubicBezTo>
                    <a:pt x="1060" y="334"/>
                    <a:pt x="1131" y="251"/>
                    <a:pt x="1131" y="167"/>
                  </a:cubicBezTo>
                  <a:cubicBezTo>
                    <a:pt x="1131" y="72"/>
                    <a:pt x="1060" y="1"/>
                    <a:pt x="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9" name="Google Shape;104;p20">
            <a:extLst>
              <a:ext uri="{FF2B5EF4-FFF2-40B4-BE49-F238E27FC236}">
                <a16:creationId xmlns:a16="http://schemas.microsoft.com/office/drawing/2014/main" id="{F4491FCB-E9FD-33DE-81C0-48797EF537CC}"/>
              </a:ext>
            </a:extLst>
          </p:cNvPr>
          <p:cNvSpPr txBox="1">
            <a:spLocks/>
          </p:cNvSpPr>
          <p:nvPr/>
        </p:nvSpPr>
        <p:spPr>
          <a:xfrm>
            <a:off x="1821855" y="1992842"/>
            <a:ext cx="3226217" cy="4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40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Документы</a:t>
            </a:r>
            <a:endParaRPr lang="ru-RU" sz="1200" b="0" dirty="0">
              <a:solidFill>
                <a:srgbClr val="CB5B5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90" name="Google Shape;104;p20">
            <a:extLst>
              <a:ext uri="{FF2B5EF4-FFF2-40B4-BE49-F238E27FC236}">
                <a16:creationId xmlns:a16="http://schemas.microsoft.com/office/drawing/2014/main" id="{BB1FD43C-FEB5-B219-6C08-6D1E00C186D6}"/>
              </a:ext>
            </a:extLst>
          </p:cNvPr>
          <p:cNvSpPr txBox="1">
            <a:spLocks/>
          </p:cNvSpPr>
          <p:nvPr/>
        </p:nvSpPr>
        <p:spPr>
          <a:xfrm>
            <a:off x="6125382" y="1993781"/>
            <a:ext cx="3226217" cy="4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40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Дедлайны</a:t>
            </a:r>
            <a:endParaRPr lang="ru-RU" sz="1200" b="0" dirty="0">
              <a:solidFill>
                <a:srgbClr val="CB5B5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91" name="Google Shape;104;p20">
            <a:hlinkClick r:id="rId2"/>
            <a:extLst>
              <a:ext uri="{FF2B5EF4-FFF2-40B4-BE49-F238E27FC236}">
                <a16:creationId xmlns:a16="http://schemas.microsoft.com/office/drawing/2014/main" id="{47702EF9-1D20-ACE8-4536-99279E59EB33}"/>
              </a:ext>
            </a:extLst>
          </p:cNvPr>
          <p:cNvSpPr txBox="1">
            <a:spLocks/>
          </p:cNvSpPr>
          <p:nvPr/>
        </p:nvSpPr>
        <p:spPr>
          <a:xfrm>
            <a:off x="1821855" y="2408432"/>
            <a:ext cx="2628854" cy="4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До практики предоставить в ЦК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0627B04-2C67-5303-BFE2-E726F0B4A8EE}"/>
              </a:ext>
            </a:extLst>
          </p:cNvPr>
          <p:cNvSpPr txBox="1"/>
          <p:nvPr/>
        </p:nvSpPr>
        <p:spPr>
          <a:xfrm>
            <a:off x="1715145" y="3815395"/>
            <a:ext cx="322621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150" indent="-171450" algn="l">
              <a:buClr>
                <a:srgbClr val="172C65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Отчет по практике</a:t>
            </a:r>
            <a:endParaRPr lang="ru-RU" sz="1100" dirty="0">
              <a:solidFill>
                <a:srgbClr val="C01646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84150" indent="-171450" algn="l">
              <a:buClr>
                <a:srgbClr val="172C65"/>
              </a:buClr>
              <a:buFont typeface="Wingdings" panose="05000000000000000000" pitchFamily="2" charset="2"/>
              <a:buChar char="§"/>
            </a:pP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84150" indent="-171450" algn="l">
              <a:buClr>
                <a:srgbClr val="172C65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Отзыв работодателя</a:t>
            </a:r>
            <a:endParaRPr lang="ru-RU" sz="1100" dirty="0">
              <a:solidFill>
                <a:srgbClr val="C01646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84150" indent="-171450" algn="l">
              <a:buClr>
                <a:srgbClr val="172C65"/>
              </a:buClr>
              <a:buFont typeface="Wingdings" panose="05000000000000000000" pitchFamily="2" charset="2"/>
              <a:buChar char="§"/>
            </a:pP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84150" indent="-171450" algn="l">
              <a:buClr>
                <a:srgbClr val="172C65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3"/>
              </a:rPr>
              <a:t>Индивидуальное задание </a:t>
            </a:r>
            <a:endParaRPr lang="ru-RU" sz="1100" dirty="0">
              <a:solidFill>
                <a:srgbClr val="C01646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95" name="Google Shape;104;p20">
            <a:extLst>
              <a:ext uri="{FF2B5EF4-FFF2-40B4-BE49-F238E27FC236}">
                <a16:creationId xmlns:a16="http://schemas.microsoft.com/office/drawing/2014/main" id="{302F0D24-8AEB-48E5-DB80-EDB09F6F5B76}"/>
              </a:ext>
            </a:extLst>
          </p:cNvPr>
          <p:cNvSpPr txBox="1">
            <a:spLocks/>
          </p:cNvSpPr>
          <p:nvPr/>
        </p:nvSpPr>
        <p:spPr>
          <a:xfrm>
            <a:off x="1821855" y="3599808"/>
            <a:ext cx="2628854" cy="21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После практики </a:t>
            </a:r>
            <a:r>
              <a:rPr lang="en-US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*</a:t>
            </a:r>
            <a:endParaRPr lang="ru-RU" sz="120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BFB53EF-BF3B-CB75-D149-20E5585EF0BB}"/>
              </a:ext>
            </a:extLst>
          </p:cNvPr>
          <p:cNvSpPr txBox="1"/>
          <p:nvPr/>
        </p:nvSpPr>
        <p:spPr>
          <a:xfrm>
            <a:off x="6049261" y="2368320"/>
            <a:ext cx="21880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ru-RU" sz="1100" b="1" kern="1200" dirty="0">
                <a:solidFill>
                  <a:srgbClr val="172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100" b="1" kern="1200" dirty="0" smtClean="0">
                <a:solidFill>
                  <a:srgbClr val="172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01.12.2024:</a:t>
            </a:r>
            <a:endParaRPr lang="ru-RU" sz="1100" b="1" kern="1200" dirty="0">
              <a:solidFill>
                <a:srgbClr val="172C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</a:t>
            </a:r>
            <a:r>
              <a:rPr lang="ru-RU" sz="1100" kern="1200" dirty="0">
                <a:solidFill>
                  <a:srgbClr val="C0164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форму</a:t>
            </a: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685800">
              <a:buClrTx/>
              <a:defRPr/>
            </a:pP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заключению договора</a:t>
            </a:r>
          </a:p>
          <a:p>
            <a:pPr defTabSz="685800">
              <a:buClrTx/>
              <a:defRPr/>
            </a:pPr>
            <a:endParaRPr lang="ru-RU" sz="1100" b="1" kern="1200" dirty="0">
              <a:solidFill>
                <a:srgbClr val="172C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r>
              <a:rPr lang="ru-RU" sz="11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1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10.12.2024</a:t>
            </a:r>
            <a:r>
              <a:rPr lang="ru-RU" sz="1100" b="1" kern="1200" dirty="0" smtClean="0">
                <a:solidFill>
                  <a:srgbClr val="172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100" b="1" kern="1200" dirty="0">
              <a:solidFill>
                <a:srgbClr val="172C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заявку в ЛМС</a:t>
            </a:r>
          </a:p>
          <a:p>
            <a:pPr defTabSz="685800">
              <a:buClrTx/>
              <a:defRPr/>
            </a:pPr>
            <a:endParaRPr lang="ru-RU" sz="1100" b="1" kern="1200" dirty="0">
              <a:solidFill>
                <a:srgbClr val="172C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r>
              <a:rPr lang="ru-RU" sz="1100" b="1" kern="1200" dirty="0" smtClean="0">
                <a:solidFill>
                  <a:srgbClr val="172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27.12.2024:</a:t>
            </a:r>
            <a:endParaRPr lang="ru-RU" sz="1100" b="1" kern="1200" dirty="0">
              <a:solidFill>
                <a:srgbClr val="172C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и подписать Индивидуальное задание </a:t>
            </a:r>
            <a:r>
              <a:rPr lang="ru-RU" sz="11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руководителя от компании и от НИУ ВШЭ (</a:t>
            </a: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 ВКР) и загрузить его в </a:t>
            </a:r>
            <a:r>
              <a:rPr lang="en-US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 LMS</a:t>
            </a:r>
            <a:endParaRPr lang="ru-RU" sz="11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FC806D2-6A2F-71FB-F488-8AED5C7948B5}"/>
              </a:ext>
            </a:extLst>
          </p:cNvPr>
          <p:cNvSpPr txBox="1"/>
          <p:nvPr/>
        </p:nvSpPr>
        <p:spPr>
          <a:xfrm>
            <a:off x="8181870" y="2370102"/>
            <a:ext cx="228964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ru-RU" sz="1100" b="1" kern="1200" dirty="0">
                <a:solidFill>
                  <a:srgbClr val="172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100" b="1" kern="1200" dirty="0" smtClean="0">
                <a:solidFill>
                  <a:srgbClr val="172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15.01.2025:</a:t>
            </a:r>
          </a:p>
          <a:p>
            <a:pPr defTabSz="685800">
              <a:buClrTx/>
              <a:defRPr/>
            </a:pPr>
            <a:r>
              <a:rPr lang="ru-RU" sz="11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принести </a:t>
            </a: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подписанный компанией договор/приложения</a:t>
            </a:r>
          </a:p>
          <a:p>
            <a:pPr defTabSz="685800">
              <a:buClrTx/>
              <a:defRPr/>
            </a:pPr>
            <a:endParaRPr lang="ru-RU" sz="1100" b="1" kern="1200" dirty="0">
              <a:solidFill>
                <a:srgbClr val="172C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r>
              <a:rPr lang="ru-RU" sz="1100" b="1" kern="1200" dirty="0" smtClean="0">
                <a:solidFill>
                  <a:srgbClr val="172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20.03.2025:</a:t>
            </a:r>
            <a:endParaRPr lang="ru-RU" sz="1100" b="1" kern="1200" dirty="0">
              <a:solidFill>
                <a:srgbClr val="172C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5 </a:t>
            </a:r>
            <a:r>
              <a:rPr lang="ru-RU" sz="11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дней </a:t>
            </a: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загрузить в </a:t>
            </a:r>
            <a:r>
              <a:rPr lang="en-US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 </a:t>
            </a:r>
            <a:r>
              <a:rPr lang="en-US" sz="11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LMS</a:t>
            </a: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подписанные </a:t>
            </a: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отчетные документы по практике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0D7696-A43E-5622-8C29-4A2A96F9EAC5}"/>
              </a:ext>
            </a:extLst>
          </p:cNvPr>
          <p:cNvSpPr txBox="1"/>
          <p:nvPr/>
        </p:nvSpPr>
        <p:spPr>
          <a:xfrm>
            <a:off x="1715144" y="4703090"/>
            <a:ext cx="31124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>
              <a:buClr>
                <a:srgbClr val="CB5B59"/>
              </a:buClr>
            </a:pPr>
            <a:r>
              <a:rPr lang="ru-RU" sz="800" b="1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*Шаблоны документов для некоторых образовательных программ будут отличаться. Внимательно читайте информацию в канале по практике.</a:t>
            </a:r>
            <a:endParaRPr lang="ru-RU" sz="80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173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bg1"/>
            </a:gs>
            <a:gs pos="100000">
              <a:srgbClr val="F9E7E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5F8F0FFD-DD48-CA7D-AAB7-0171AAC6CD2C}"/>
              </a:ext>
            </a:extLst>
          </p:cNvPr>
          <p:cNvSpPr txBox="1"/>
          <p:nvPr/>
        </p:nvSpPr>
        <p:spPr>
          <a:xfrm>
            <a:off x="6255991" y="3590900"/>
            <a:ext cx="33018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/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Все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отчетные документы у руководителей практики и получить 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оценку до 20.03.2025 включительно;</a:t>
            </a:r>
            <a:b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Сразу загрузить документы в 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Smart LMS</a:t>
            </a:r>
            <a:endParaRPr lang="ru-RU" sz="1100" dirty="0">
              <a:solidFill>
                <a:srgbClr val="FF0000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CDF37BA-73B2-34F7-0F64-1ABDBF4DEDFD}"/>
              </a:ext>
            </a:extLst>
          </p:cNvPr>
          <p:cNvSpPr txBox="1"/>
          <p:nvPr/>
        </p:nvSpPr>
        <p:spPr>
          <a:xfrm>
            <a:off x="6248096" y="2934638"/>
            <a:ext cx="330186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Заполнить заявку в </a:t>
            </a:r>
            <a:r>
              <a:rPr lang="ru-RU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ЛМС до 10.12.2024*</a:t>
            </a:r>
            <a:endParaRPr lang="ru-RU" sz="11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CC307FF-804C-C94A-E705-C9F9B6E50DCF}"/>
              </a:ext>
            </a:extLst>
          </p:cNvPr>
          <p:cNvSpPr txBox="1"/>
          <p:nvPr/>
        </p:nvSpPr>
        <p:spPr>
          <a:xfrm>
            <a:off x="6252835" y="1157107"/>
            <a:ext cx="391187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150" indent="-171450" algn="l">
              <a:buClr>
                <a:srgbClr val="CB5B59"/>
              </a:buClr>
              <a:buFont typeface="Wingdings" panose="05000000000000000000" pitchFamily="2" charset="2"/>
              <a:buChar char="§"/>
            </a:pPr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Компания готова вас принять. </a:t>
            </a:r>
          </a:p>
          <a:p>
            <a:pPr marL="184150" indent="-171450" algn="l">
              <a:buClr>
                <a:srgbClr val="CB5B59"/>
              </a:buClr>
              <a:buFont typeface="Wingdings" panose="05000000000000000000" pitchFamily="2" charset="2"/>
              <a:buChar char="§"/>
            </a:pPr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Узнать у компании задачи, которые вы будете выполнять в рамках практики. </a:t>
            </a:r>
          </a:p>
          <a:p>
            <a:pPr marL="184150" indent="-171450" algn="l">
              <a:buClr>
                <a:srgbClr val="CB5B59"/>
              </a:buClr>
              <a:buFont typeface="Wingdings" panose="05000000000000000000" pitchFamily="2" charset="2"/>
              <a:buChar char="§"/>
            </a:pPr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Согласовать их с вашим научным руководителем по ВКР, он же руководитель практики от ВШЭ. </a:t>
            </a:r>
          </a:p>
          <a:p>
            <a:pPr marL="184150" indent="-171450" algn="l">
              <a:buClr>
                <a:srgbClr val="CB5B59"/>
              </a:buClr>
              <a:buFont typeface="Wingdings" panose="05000000000000000000" pitchFamily="2" charset="2"/>
              <a:buChar char="§"/>
            </a:pPr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Скачать шаблон Индивидуального задания, заполнить его, подписать его у </a:t>
            </a:r>
            <a:r>
              <a:rPr lang="ru-RU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руководителей </a:t>
            </a:r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практики от ВШЭ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и организации и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загрузить его в 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Smart LMS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до </a:t>
            </a:r>
            <a:r>
              <a:rPr lang="ru-RU" sz="1100" dirty="0" smtClean="0">
                <a:solidFill>
                  <a:srgbClr val="FF0000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27.12.2024.</a:t>
            </a:r>
            <a:endParaRPr lang="ru-RU" sz="1100" b="0" dirty="0">
              <a:solidFill>
                <a:srgbClr val="FF0000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EF36141-4803-227C-D61A-A7CC34DBA5BF}"/>
              </a:ext>
            </a:extLst>
          </p:cNvPr>
          <p:cNvSpPr txBox="1"/>
          <p:nvPr/>
        </p:nvSpPr>
        <p:spPr>
          <a:xfrm>
            <a:off x="1927383" y="2948666"/>
            <a:ext cx="347249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>
              <a:buClr>
                <a:srgbClr val="CB5B59"/>
              </a:buClr>
            </a:pPr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Дождаться первичной обратной связи от Компании по результатам </a:t>
            </a:r>
            <a:r>
              <a:rPr lang="ru-RU" sz="1100" b="1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CV-скрининга</a:t>
            </a:r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(до 10 рабочих дней после отправки резюме).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FBE30EF-685D-A344-E90F-8053AEA0BB85}"/>
              </a:ext>
            </a:extLst>
          </p:cNvPr>
          <p:cNvSpPr txBox="1"/>
          <p:nvPr/>
        </p:nvSpPr>
        <p:spPr>
          <a:xfrm>
            <a:off x="1932122" y="1157107"/>
            <a:ext cx="397866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Выбрать </a:t>
            </a:r>
            <a:r>
              <a:rPr lang="ru-RU" sz="1100" b="1" dirty="0" smtClean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2"/>
              </a:rPr>
              <a:t>в телеграмм-канале ЦК </a:t>
            </a:r>
            <a:r>
              <a:rPr lang="ru-RU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вакансии </a:t>
            </a:r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и подать заявку</a:t>
            </a:r>
            <a:r>
              <a:rPr lang="ru-RU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. До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01</a:t>
            </a:r>
            <a:r>
              <a:rPr lang="ru-RU" sz="11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.12.2024 </a:t>
            </a:r>
            <a:endParaRPr lang="ru-RU" sz="11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100" b="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Все изменения статуса отбора по вакансиям </a:t>
            </a:r>
          </a:p>
          <a:p>
            <a:pPr marL="12700" algn="l"/>
            <a:r>
              <a:rPr lang="ru-RU" sz="1100" b="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будут </a:t>
            </a:r>
            <a:r>
              <a:rPr lang="ru-RU" sz="1100" b="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приходить </a:t>
            </a:r>
          </a:p>
          <a:p>
            <a:pPr marL="12700" algn="l"/>
            <a:r>
              <a:rPr lang="ru-RU" sz="1100" b="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на указанный вами в заявке e-</a:t>
            </a:r>
            <a:r>
              <a:rPr lang="ru-RU" sz="1100" b="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mail</a:t>
            </a:r>
            <a:r>
              <a:rPr lang="ru-RU" sz="1100" b="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A07FF029-B6CE-45F1-0DC6-BA73BBED3483}"/>
              </a:ext>
            </a:extLst>
          </p:cNvPr>
          <p:cNvGrpSpPr/>
          <p:nvPr/>
        </p:nvGrpSpPr>
        <p:grpSpPr>
          <a:xfrm>
            <a:off x="1801133" y="829218"/>
            <a:ext cx="298747" cy="2994529"/>
            <a:chOff x="1799250" y="1420632"/>
            <a:chExt cx="125504" cy="1257999"/>
          </a:xfrm>
        </p:grpSpPr>
        <p:grpSp>
          <p:nvGrpSpPr>
            <p:cNvPr id="22" name="Google Shape;8781;p90">
              <a:extLst>
                <a:ext uri="{FF2B5EF4-FFF2-40B4-BE49-F238E27FC236}">
                  <a16:creationId xmlns:a16="http://schemas.microsoft.com/office/drawing/2014/main" id="{BF977FAF-9DBC-E54D-187D-BED37B31D579}"/>
                </a:ext>
              </a:extLst>
            </p:cNvPr>
            <p:cNvGrpSpPr/>
            <p:nvPr/>
          </p:nvGrpSpPr>
          <p:grpSpPr>
            <a:xfrm rot="5400000">
              <a:off x="1848221" y="2602099"/>
              <a:ext cx="28057" cy="125008"/>
              <a:chOff x="975824" y="2563700"/>
              <a:chExt cx="92400" cy="411824"/>
            </a:xfrm>
          </p:grpSpPr>
          <p:cxnSp>
            <p:nvCxnSpPr>
              <p:cNvPr id="23" name="Google Shape;8782;p90">
                <a:extLst>
                  <a:ext uri="{FF2B5EF4-FFF2-40B4-BE49-F238E27FC236}">
                    <a16:creationId xmlns:a16="http://schemas.microsoft.com/office/drawing/2014/main" id="{B544F25C-62E9-D8DB-084B-DE18DBA0CBE2}"/>
                  </a:ext>
                </a:extLst>
              </p:cNvPr>
              <p:cNvCxnSpPr/>
              <p:nvPr/>
            </p:nvCxnSpPr>
            <p:spPr>
              <a:xfrm>
                <a:off x="1022029" y="2616124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B5B5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4" name="Google Shape;8783;p90">
                <a:extLst>
                  <a:ext uri="{FF2B5EF4-FFF2-40B4-BE49-F238E27FC236}">
                    <a16:creationId xmlns:a16="http://schemas.microsoft.com/office/drawing/2014/main" id="{B91C4924-2F34-CC49-6667-D0A3567F0D62}"/>
                  </a:ext>
                </a:extLst>
              </p:cNvPr>
              <p:cNvSpPr/>
              <p:nvPr/>
            </p:nvSpPr>
            <p:spPr>
              <a:xfrm>
                <a:off x="975824" y="2563700"/>
                <a:ext cx="92400" cy="92400"/>
              </a:xfrm>
              <a:prstGeom prst="ellipse">
                <a:avLst/>
              </a:prstGeom>
              <a:solidFill>
                <a:srgbClr val="CB5B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oogle Shape;8786;p90">
              <a:extLst>
                <a:ext uri="{FF2B5EF4-FFF2-40B4-BE49-F238E27FC236}">
                  <a16:creationId xmlns:a16="http://schemas.microsoft.com/office/drawing/2014/main" id="{01987795-007F-DF41-EEE9-6FC255EE6761}"/>
                </a:ext>
              </a:extLst>
            </p:cNvPr>
            <p:cNvGrpSpPr/>
            <p:nvPr/>
          </p:nvGrpSpPr>
          <p:grpSpPr>
            <a:xfrm rot="5400000">
              <a:off x="1480802" y="1739080"/>
              <a:ext cx="762398" cy="125501"/>
              <a:chOff x="805231" y="1111970"/>
              <a:chExt cx="738421" cy="121555"/>
            </a:xfrm>
          </p:grpSpPr>
          <p:grpSp>
            <p:nvGrpSpPr>
              <p:cNvPr id="17" name="Google Shape;8787;p90">
                <a:extLst>
                  <a:ext uri="{FF2B5EF4-FFF2-40B4-BE49-F238E27FC236}">
                    <a16:creationId xmlns:a16="http://schemas.microsoft.com/office/drawing/2014/main" id="{2F7918BB-2FBC-C6A8-96AB-738B89B808EB}"/>
                  </a:ext>
                </a:extLst>
              </p:cNvPr>
              <p:cNvGrpSpPr/>
              <p:nvPr/>
            </p:nvGrpSpPr>
            <p:grpSpPr>
              <a:xfrm>
                <a:off x="805231" y="1111970"/>
                <a:ext cx="27175" cy="121077"/>
                <a:chOff x="852605" y="2563698"/>
                <a:chExt cx="92400" cy="411827"/>
              </a:xfrm>
            </p:grpSpPr>
            <p:cxnSp>
              <p:nvCxnSpPr>
                <p:cNvPr id="19" name="Google Shape;8788;p90">
                  <a:extLst>
                    <a:ext uri="{FF2B5EF4-FFF2-40B4-BE49-F238E27FC236}">
                      <a16:creationId xmlns:a16="http://schemas.microsoft.com/office/drawing/2014/main" id="{6036FC1F-7C85-6362-6615-C0945DFC0D4D}"/>
                    </a:ext>
                  </a:extLst>
                </p:cNvPr>
                <p:cNvCxnSpPr/>
                <p:nvPr/>
              </p:nvCxnSpPr>
              <p:spPr>
                <a:xfrm>
                  <a:off x="898803" y="2616124"/>
                  <a:ext cx="0" cy="359401"/>
                </a:xfrm>
                <a:prstGeom prst="straightConnector1">
                  <a:avLst/>
                </a:prstGeom>
                <a:solidFill>
                  <a:srgbClr val="C01646"/>
                </a:solidFill>
                <a:ln w="9525" cap="flat" cmpd="sng">
                  <a:solidFill>
                    <a:srgbClr val="CB5B5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20" name="Google Shape;8789;p90">
                  <a:extLst>
                    <a:ext uri="{FF2B5EF4-FFF2-40B4-BE49-F238E27FC236}">
                      <a16:creationId xmlns:a16="http://schemas.microsoft.com/office/drawing/2014/main" id="{04623F75-8039-BC35-EBAE-1C8B6B7EB029}"/>
                    </a:ext>
                  </a:extLst>
                </p:cNvPr>
                <p:cNvSpPr/>
                <p:nvPr/>
              </p:nvSpPr>
              <p:spPr>
                <a:xfrm>
                  <a:off x="852605" y="2563698"/>
                  <a:ext cx="92400" cy="92400"/>
                </a:xfrm>
                <a:prstGeom prst="ellipse">
                  <a:avLst/>
                </a:prstGeom>
                <a:solidFill>
                  <a:srgbClr val="CB5B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8" name="Google Shape;8790;p90">
                <a:extLst>
                  <a:ext uri="{FF2B5EF4-FFF2-40B4-BE49-F238E27FC236}">
                    <a16:creationId xmlns:a16="http://schemas.microsoft.com/office/drawing/2014/main" id="{7992E9BF-D3BE-4FC8-7598-8ACDD808B448}"/>
                  </a:ext>
                </a:extLst>
              </p:cNvPr>
              <p:cNvSpPr/>
              <p:nvPr/>
            </p:nvSpPr>
            <p:spPr>
              <a:xfrm>
                <a:off x="819094" y="1197845"/>
                <a:ext cx="724558" cy="35680"/>
              </a:xfrm>
              <a:prstGeom prst="rect">
                <a:avLst/>
              </a:prstGeom>
              <a:noFill/>
              <a:ln w="9525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oogle Shape;8791;p90">
              <a:extLst>
                <a:ext uri="{FF2B5EF4-FFF2-40B4-BE49-F238E27FC236}">
                  <a16:creationId xmlns:a16="http://schemas.microsoft.com/office/drawing/2014/main" id="{27B5010B-F83D-F485-AC80-2C2E1BA8D0CE}"/>
                </a:ext>
              </a:extLst>
            </p:cNvPr>
            <p:cNvGrpSpPr/>
            <p:nvPr/>
          </p:nvGrpSpPr>
          <p:grpSpPr>
            <a:xfrm rot="5400000">
              <a:off x="1614286" y="2354506"/>
              <a:ext cx="495422" cy="125488"/>
              <a:chOff x="1530586" y="1111976"/>
              <a:chExt cx="479841" cy="121542"/>
            </a:xfrm>
          </p:grpSpPr>
          <p:grpSp>
            <p:nvGrpSpPr>
              <p:cNvPr id="13" name="Google Shape;8792;p90">
                <a:extLst>
                  <a:ext uri="{FF2B5EF4-FFF2-40B4-BE49-F238E27FC236}">
                    <a16:creationId xmlns:a16="http://schemas.microsoft.com/office/drawing/2014/main" id="{AA52E193-0F6D-AB70-5FFF-DB7061A25285}"/>
                  </a:ext>
                </a:extLst>
              </p:cNvPr>
              <p:cNvGrpSpPr/>
              <p:nvPr/>
            </p:nvGrpSpPr>
            <p:grpSpPr>
              <a:xfrm rot="10800000">
                <a:off x="1530586" y="1111976"/>
                <a:ext cx="27175" cy="121075"/>
                <a:chOff x="1564574" y="2843782"/>
                <a:chExt cx="92400" cy="411818"/>
              </a:xfrm>
            </p:grpSpPr>
            <p:cxnSp>
              <p:nvCxnSpPr>
                <p:cNvPr id="15" name="Google Shape;8793;p90">
                  <a:extLst>
                    <a:ext uri="{FF2B5EF4-FFF2-40B4-BE49-F238E27FC236}">
                      <a16:creationId xmlns:a16="http://schemas.microsoft.com/office/drawing/2014/main" id="{D14012D2-7EBC-EEDF-F341-4B0261582684}"/>
                    </a:ext>
                  </a:extLst>
                </p:cNvPr>
                <p:cNvCxnSpPr/>
                <p:nvPr/>
              </p:nvCxnSpPr>
              <p:spPr>
                <a:xfrm>
                  <a:off x="1610778" y="2843782"/>
                  <a:ext cx="0" cy="359400"/>
                </a:xfrm>
                <a:prstGeom prst="straightConnector1">
                  <a:avLst/>
                </a:prstGeom>
                <a:solidFill>
                  <a:srgbClr val="C01646"/>
                </a:solidFill>
                <a:ln w="9525" cap="flat" cmpd="sng">
                  <a:solidFill>
                    <a:srgbClr val="CB5B5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6" name="Google Shape;8794;p90">
                  <a:extLst>
                    <a:ext uri="{FF2B5EF4-FFF2-40B4-BE49-F238E27FC236}">
                      <a16:creationId xmlns:a16="http://schemas.microsoft.com/office/drawing/2014/main" id="{AA9641E3-2676-0BD6-D7A5-33C895377396}"/>
                    </a:ext>
                  </a:extLst>
                </p:cNvPr>
                <p:cNvSpPr/>
                <p:nvPr/>
              </p:nvSpPr>
              <p:spPr>
                <a:xfrm>
                  <a:off x="1564574" y="3163200"/>
                  <a:ext cx="92400" cy="92400"/>
                </a:xfrm>
                <a:prstGeom prst="ellipse">
                  <a:avLst/>
                </a:prstGeom>
                <a:solidFill>
                  <a:srgbClr val="CB5B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4" name="Google Shape;8795;p90">
                <a:extLst>
                  <a:ext uri="{FF2B5EF4-FFF2-40B4-BE49-F238E27FC236}">
                    <a16:creationId xmlns:a16="http://schemas.microsoft.com/office/drawing/2014/main" id="{A494898F-7FC7-17EB-2CCF-CC1036A8EFA0}"/>
                  </a:ext>
                </a:extLst>
              </p:cNvPr>
              <p:cNvSpPr/>
              <p:nvPr/>
            </p:nvSpPr>
            <p:spPr>
              <a:xfrm>
                <a:off x="1543654" y="1197838"/>
                <a:ext cx="466773" cy="35680"/>
              </a:xfrm>
              <a:prstGeom prst="rect">
                <a:avLst/>
              </a:prstGeom>
              <a:noFill/>
              <a:ln w="9525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8" name="Google Shape;104;p20">
            <a:extLst>
              <a:ext uri="{FF2B5EF4-FFF2-40B4-BE49-F238E27FC236}">
                <a16:creationId xmlns:a16="http://schemas.microsoft.com/office/drawing/2014/main" id="{0713D908-1F87-A05C-F3A6-176161FCBEA8}"/>
              </a:ext>
            </a:extLst>
          </p:cNvPr>
          <p:cNvSpPr txBox="1">
            <a:spLocks/>
          </p:cNvSpPr>
          <p:nvPr/>
        </p:nvSpPr>
        <p:spPr>
          <a:xfrm>
            <a:off x="333344" y="335468"/>
            <a:ext cx="1084265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2400" b="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Прохождение практики по вакансиям от Центра карьеры</a:t>
            </a:r>
          </a:p>
        </p:txBody>
      </p:sp>
      <p:sp>
        <p:nvSpPr>
          <p:cNvPr id="29" name="Google Shape;143;p21">
            <a:extLst>
              <a:ext uri="{FF2B5EF4-FFF2-40B4-BE49-F238E27FC236}">
                <a16:creationId xmlns:a16="http://schemas.microsoft.com/office/drawing/2014/main" id="{17E4841C-9696-5996-C823-298D5A2DEEA0}"/>
              </a:ext>
            </a:extLst>
          </p:cNvPr>
          <p:cNvSpPr/>
          <p:nvPr/>
        </p:nvSpPr>
        <p:spPr>
          <a:xfrm rot="5400000">
            <a:off x="-1849180" y="2207201"/>
            <a:ext cx="5143501" cy="729097"/>
          </a:xfrm>
          <a:prstGeom prst="rect">
            <a:avLst/>
          </a:prstGeom>
          <a:solidFill>
            <a:srgbClr val="C01646">
              <a:alpha val="10000"/>
            </a:srgbClr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algn="ctr"/>
            <a:endParaRPr sz="1000" dirty="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30" name="Google Shape;8801;p90">
            <a:extLst>
              <a:ext uri="{FF2B5EF4-FFF2-40B4-BE49-F238E27FC236}">
                <a16:creationId xmlns:a16="http://schemas.microsoft.com/office/drawing/2014/main" id="{14B1FC68-9A1B-F059-D5AE-148A3155C3EA}"/>
              </a:ext>
            </a:extLst>
          </p:cNvPr>
          <p:cNvGrpSpPr/>
          <p:nvPr/>
        </p:nvGrpSpPr>
        <p:grpSpPr>
          <a:xfrm rot="16200000">
            <a:off x="-344431" y="2091173"/>
            <a:ext cx="2306513" cy="961153"/>
            <a:chOff x="5194708" y="3484366"/>
            <a:chExt cx="2369266" cy="987304"/>
          </a:xfrm>
        </p:grpSpPr>
        <p:grpSp>
          <p:nvGrpSpPr>
            <p:cNvPr id="31" name="Google Shape;8806;p90">
              <a:extLst>
                <a:ext uri="{FF2B5EF4-FFF2-40B4-BE49-F238E27FC236}">
                  <a16:creationId xmlns:a16="http://schemas.microsoft.com/office/drawing/2014/main" id="{094D86F5-9E23-D2A9-DBFC-4CF96C9B5802}"/>
                </a:ext>
              </a:extLst>
            </p:cNvPr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40" name="Google Shape;8807;p90">
                <a:extLst>
                  <a:ext uri="{FF2B5EF4-FFF2-40B4-BE49-F238E27FC236}">
                    <a16:creationId xmlns:a16="http://schemas.microsoft.com/office/drawing/2014/main" id="{DD210A22-1310-935C-F1B4-DC18416916FD}"/>
                  </a:ext>
                </a:extLst>
              </p:cNvPr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Google Shape;8808;p90">
                <a:extLst>
                  <a:ext uri="{FF2B5EF4-FFF2-40B4-BE49-F238E27FC236}">
                    <a16:creationId xmlns:a16="http://schemas.microsoft.com/office/drawing/2014/main" id="{919364B3-7A5F-2DCF-F842-7F1A3120EFA0}"/>
                  </a:ext>
                </a:extLst>
              </p:cNvPr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Google Shape;8809;p90">
                <a:extLst>
                  <a:ext uri="{FF2B5EF4-FFF2-40B4-BE49-F238E27FC236}">
                    <a16:creationId xmlns:a16="http://schemas.microsoft.com/office/drawing/2014/main" id="{2986F4A5-46DC-444E-AE1A-C5E37F27E6E2}"/>
                  </a:ext>
                </a:extLst>
              </p:cNvPr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Google Shape;8810;p90">
              <a:extLst>
                <a:ext uri="{FF2B5EF4-FFF2-40B4-BE49-F238E27FC236}">
                  <a16:creationId xmlns:a16="http://schemas.microsoft.com/office/drawing/2014/main" id="{5503EC62-4831-6523-DA8C-D34282CD43E0}"/>
                </a:ext>
              </a:extLst>
            </p:cNvPr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</p:grpSpPr>
          <p:sp>
            <p:nvSpPr>
              <p:cNvPr id="37" name="Google Shape;8811;p90">
                <a:extLst>
                  <a:ext uri="{FF2B5EF4-FFF2-40B4-BE49-F238E27FC236}">
                    <a16:creationId xmlns:a16="http://schemas.microsoft.com/office/drawing/2014/main" id="{370703F4-B552-9082-DE16-5D010341C6DE}"/>
                  </a:ext>
                </a:extLst>
              </p:cNvPr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Google Shape;8812;p90">
                <a:extLst>
                  <a:ext uri="{FF2B5EF4-FFF2-40B4-BE49-F238E27FC236}">
                    <a16:creationId xmlns:a16="http://schemas.microsoft.com/office/drawing/2014/main" id="{81A4206A-FE08-3F61-157F-79170FE11609}"/>
                  </a:ext>
                </a:extLst>
              </p:cNvPr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Google Shape;8813;p90">
                <a:extLst>
                  <a:ext uri="{FF2B5EF4-FFF2-40B4-BE49-F238E27FC236}">
                    <a16:creationId xmlns:a16="http://schemas.microsoft.com/office/drawing/2014/main" id="{1A29ED6A-BD74-EB03-3301-332BEA4267FC}"/>
                  </a:ext>
                </a:extLst>
              </p:cNvPr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" name="Google Shape;8814;p90">
              <a:extLst>
                <a:ext uri="{FF2B5EF4-FFF2-40B4-BE49-F238E27FC236}">
                  <a16:creationId xmlns:a16="http://schemas.microsoft.com/office/drawing/2014/main" id="{B1310BB1-D3A5-0840-289B-B3EE0A4B48DC}"/>
                </a:ext>
              </a:extLst>
            </p:cNvPr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34" name="Google Shape;8815;p90">
                <a:extLst>
                  <a:ext uri="{FF2B5EF4-FFF2-40B4-BE49-F238E27FC236}">
                    <a16:creationId xmlns:a16="http://schemas.microsoft.com/office/drawing/2014/main" id="{EBB2A1DF-0E63-7B76-6A3C-22BAB6215B70}"/>
                  </a:ext>
                </a:extLst>
              </p:cNvPr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C016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Google Shape;8816;p90">
                <a:extLst>
                  <a:ext uri="{FF2B5EF4-FFF2-40B4-BE49-F238E27FC236}">
                    <a16:creationId xmlns:a16="http://schemas.microsoft.com/office/drawing/2014/main" id="{F1085F77-8236-1F1A-5B99-7BA19236FB52}"/>
                  </a:ext>
                </a:extLst>
              </p:cNvPr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C01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Google Shape;8817;p90">
                <a:extLst>
                  <a:ext uri="{FF2B5EF4-FFF2-40B4-BE49-F238E27FC236}">
                    <a16:creationId xmlns:a16="http://schemas.microsoft.com/office/drawing/2014/main" id="{C2C6E9FA-3AF4-A43D-2F27-5E59607DB230}"/>
                  </a:ext>
                </a:extLst>
              </p:cNvPr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C01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3" name="Google Shape;103;p20">
            <a:extLst>
              <a:ext uri="{FF2B5EF4-FFF2-40B4-BE49-F238E27FC236}">
                <a16:creationId xmlns:a16="http://schemas.microsoft.com/office/drawing/2014/main" id="{792A0AE0-1C8A-2378-9D6D-E5170D260D9A}"/>
              </a:ext>
            </a:extLst>
          </p:cNvPr>
          <p:cNvSpPr/>
          <p:nvPr/>
        </p:nvSpPr>
        <p:spPr>
          <a:xfrm>
            <a:off x="0" y="324108"/>
            <a:ext cx="243840" cy="387092"/>
          </a:xfrm>
          <a:custGeom>
            <a:avLst/>
            <a:gdLst/>
            <a:ahLst/>
            <a:cxnLst/>
            <a:rect l="l" t="t" r="r" b="b"/>
            <a:pathLst>
              <a:path w="660400" h="965200" extrusionOk="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016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000">
              <a:solidFill>
                <a:srgbClr val="C0164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4" name="Google Shape;104;p20">
            <a:extLst>
              <a:ext uri="{FF2B5EF4-FFF2-40B4-BE49-F238E27FC236}">
                <a16:creationId xmlns:a16="http://schemas.microsoft.com/office/drawing/2014/main" id="{2287AE90-698D-9499-9675-F6D4C78CE1EA}"/>
              </a:ext>
            </a:extLst>
          </p:cNvPr>
          <p:cNvSpPr txBox="1">
            <a:spLocks/>
          </p:cNvSpPr>
          <p:nvPr/>
        </p:nvSpPr>
        <p:spPr>
          <a:xfrm>
            <a:off x="524814" y="1681221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1800" b="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1</a:t>
            </a:r>
            <a:endParaRPr lang="ru-RU" sz="1800" b="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104;p20">
            <a:extLst>
              <a:ext uri="{FF2B5EF4-FFF2-40B4-BE49-F238E27FC236}">
                <a16:creationId xmlns:a16="http://schemas.microsoft.com/office/drawing/2014/main" id="{466C54B9-0D9D-D998-3DE3-E14A287F2888}"/>
              </a:ext>
            </a:extLst>
          </p:cNvPr>
          <p:cNvSpPr txBox="1">
            <a:spLocks/>
          </p:cNvSpPr>
          <p:nvPr/>
        </p:nvSpPr>
        <p:spPr>
          <a:xfrm>
            <a:off x="521283" y="2436926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1800" b="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Google Shape;104;p20">
            <a:extLst>
              <a:ext uri="{FF2B5EF4-FFF2-40B4-BE49-F238E27FC236}">
                <a16:creationId xmlns:a16="http://schemas.microsoft.com/office/drawing/2014/main" id="{B62F2607-0FC5-BFBA-D17B-55A2BFE68EB6}"/>
              </a:ext>
            </a:extLst>
          </p:cNvPr>
          <p:cNvSpPr txBox="1">
            <a:spLocks/>
          </p:cNvSpPr>
          <p:nvPr/>
        </p:nvSpPr>
        <p:spPr>
          <a:xfrm>
            <a:off x="525578" y="3191586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1800" b="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7" name="Google Shape;104;p20">
            <a:extLst>
              <a:ext uri="{FF2B5EF4-FFF2-40B4-BE49-F238E27FC236}">
                <a16:creationId xmlns:a16="http://schemas.microsoft.com/office/drawing/2014/main" id="{2E231394-6C81-47FA-2110-C1FC809FBA9B}"/>
              </a:ext>
            </a:extLst>
          </p:cNvPr>
          <p:cNvSpPr txBox="1">
            <a:spLocks/>
          </p:cNvSpPr>
          <p:nvPr/>
        </p:nvSpPr>
        <p:spPr>
          <a:xfrm>
            <a:off x="2033079" y="936913"/>
            <a:ext cx="554673" cy="20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1 шаг</a:t>
            </a:r>
          </a:p>
        </p:txBody>
      </p:sp>
      <p:sp>
        <p:nvSpPr>
          <p:cNvPr id="57" name="Google Shape;104;p20">
            <a:extLst>
              <a:ext uri="{FF2B5EF4-FFF2-40B4-BE49-F238E27FC236}">
                <a16:creationId xmlns:a16="http://schemas.microsoft.com/office/drawing/2014/main" id="{95BFF132-514E-820F-01D5-9223D471FF96}"/>
              </a:ext>
            </a:extLst>
          </p:cNvPr>
          <p:cNvSpPr txBox="1">
            <a:spLocks/>
          </p:cNvSpPr>
          <p:nvPr/>
        </p:nvSpPr>
        <p:spPr>
          <a:xfrm>
            <a:off x="2028341" y="2728472"/>
            <a:ext cx="554673" cy="20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2 шаг</a:t>
            </a:r>
          </a:p>
        </p:txBody>
      </p:sp>
      <p:sp>
        <p:nvSpPr>
          <p:cNvPr id="59" name="Google Shape;104;p20">
            <a:extLst>
              <a:ext uri="{FF2B5EF4-FFF2-40B4-BE49-F238E27FC236}">
                <a16:creationId xmlns:a16="http://schemas.microsoft.com/office/drawing/2014/main" id="{409E1F44-A82A-FE8E-44D6-A23B72D7E131}"/>
              </a:ext>
            </a:extLst>
          </p:cNvPr>
          <p:cNvSpPr txBox="1">
            <a:spLocks/>
          </p:cNvSpPr>
          <p:nvPr/>
        </p:nvSpPr>
        <p:spPr>
          <a:xfrm>
            <a:off x="2033079" y="3842922"/>
            <a:ext cx="554673" cy="20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3 шаг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C06201C-25C6-7810-7346-77B8AF4E0EA1}"/>
              </a:ext>
            </a:extLst>
          </p:cNvPr>
          <p:cNvSpPr txBox="1"/>
          <p:nvPr/>
        </p:nvSpPr>
        <p:spPr>
          <a:xfrm>
            <a:off x="1932121" y="4063116"/>
            <a:ext cx="41229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После прохождения </a:t>
            </a:r>
            <a:r>
              <a:rPr lang="ru-RU" sz="1100" b="1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CV-скрининга</a:t>
            </a:r>
            <a:r>
              <a:rPr lang="ru-RU" sz="11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, продолжить отбор: собеседование с HR, тестирование, собеседование </a:t>
            </a:r>
          </a:p>
          <a:p>
            <a:pPr marL="12700" algn="l"/>
            <a:r>
              <a:rPr lang="ru-RU" sz="11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 нанимающим менеджером.</a:t>
            </a:r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На разные позиции </a:t>
            </a:r>
          </a:p>
          <a:p>
            <a:pPr marL="12700" algn="l"/>
            <a:r>
              <a:rPr lang="ru-RU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может быть разное количество этапов отбора. </a:t>
            </a:r>
          </a:p>
        </p:txBody>
      </p:sp>
      <p:sp>
        <p:nvSpPr>
          <p:cNvPr id="61" name="Google Shape;8795;p90">
            <a:extLst>
              <a:ext uri="{FF2B5EF4-FFF2-40B4-BE49-F238E27FC236}">
                <a16:creationId xmlns:a16="http://schemas.microsoft.com/office/drawing/2014/main" id="{9B687EF8-1261-26A4-5B4A-CA5E4A155FAC}"/>
              </a:ext>
            </a:extLst>
          </p:cNvPr>
          <p:cNvSpPr/>
          <p:nvPr/>
        </p:nvSpPr>
        <p:spPr>
          <a:xfrm rot="5400000">
            <a:off x="1365665" y="4226662"/>
            <a:ext cx="958590" cy="87689"/>
          </a:xfrm>
          <a:prstGeom prst="rect">
            <a:avLst/>
          </a:prstGeom>
          <a:noFill/>
          <a:ln w="9525" cap="flat" cmpd="sng">
            <a:solidFill>
              <a:srgbClr val="172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45AA8CF6-2F86-594E-ABBA-118750AF6FE8}"/>
              </a:ext>
            </a:extLst>
          </p:cNvPr>
          <p:cNvGrpSpPr/>
          <p:nvPr/>
        </p:nvGrpSpPr>
        <p:grpSpPr>
          <a:xfrm>
            <a:off x="6118027" y="824138"/>
            <a:ext cx="302537" cy="3338291"/>
            <a:chOff x="1797657" y="1418498"/>
            <a:chExt cx="127097" cy="1402413"/>
          </a:xfrm>
        </p:grpSpPr>
        <p:grpSp>
          <p:nvGrpSpPr>
            <p:cNvPr id="63" name="Google Shape;8781;p90">
              <a:extLst>
                <a:ext uri="{FF2B5EF4-FFF2-40B4-BE49-F238E27FC236}">
                  <a16:creationId xmlns:a16="http://schemas.microsoft.com/office/drawing/2014/main" id="{09C9B00E-94A6-2A3D-2064-0F0E62574D4E}"/>
                </a:ext>
              </a:extLst>
            </p:cNvPr>
            <p:cNvGrpSpPr/>
            <p:nvPr/>
          </p:nvGrpSpPr>
          <p:grpSpPr>
            <a:xfrm rot="5400000">
              <a:off x="1717804" y="2251999"/>
              <a:ext cx="286803" cy="127097"/>
              <a:chOff x="-599770" y="2563702"/>
              <a:chExt cx="944529" cy="418706"/>
            </a:xfrm>
          </p:grpSpPr>
          <p:cxnSp>
            <p:nvCxnSpPr>
              <p:cNvPr id="74" name="Google Shape;8782;p90">
                <a:extLst>
                  <a:ext uri="{FF2B5EF4-FFF2-40B4-BE49-F238E27FC236}">
                    <a16:creationId xmlns:a16="http://schemas.microsoft.com/office/drawing/2014/main" id="{2271D5CE-9E44-0872-A796-40D7EED10318}"/>
                  </a:ext>
                </a:extLst>
              </p:cNvPr>
              <p:cNvCxnSpPr/>
              <p:nvPr/>
            </p:nvCxnSpPr>
            <p:spPr>
              <a:xfrm>
                <a:off x="298562" y="2616113"/>
                <a:ext cx="0" cy="359401"/>
              </a:xfrm>
              <a:prstGeom prst="straightConnector1">
                <a:avLst/>
              </a:prstGeom>
              <a:noFill/>
              <a:ln w="9525" cap="flat" cmpd="sng">
                <a:solidFill>
                  <a:srgbClr val="CB5B5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75" name="Google Shape;8783;p90">
                <a:extLst>
                  <a:ext uri="{FF2B5EF4-FFF2-40B4-BE49-F238E27FC236}">
                    <a16:creationId xmlns:a16="http://schemas.microsoft.com/office/drawing/2014/main" id="{C1DEBCF3-DA89-694E-D9CB-664A14E00AAC}"/>
                  </a:ext>
                </a:extLst>
              </p:cNvPr>
              <p:cNvSpPr/>
              <p:nvPr/>
            </p:nvSpPr>
            <p:spPr>
              <a:xfrm>
                <a:off x="252359" y="2563702"/>
                <a:ext cx="92400" cy="92400"/>
              </a:xfrm>
              <a:prstGeom prst="ellipse">
                <a:avLst/>
              </a:prstGeom>
              <a:solidFill>
                <a:srgbClr val="CB5B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9" name="Google Shape;8782;p90">
                <a:extLst>
                  <a:ext uri="{FF2B5EF4-FFF2-40B4-BE49-F238E27FC236}">
                    <a16:creationId xmlns:a16="http://schemas.microsoft.com/office/drawing/2014/main" id="{1EA87CDF-D816-D4C5-9C7C-79E549CB61F2}"/>
                  </a:ext>
                </a:extLst>
              </p:cNvPr>
              <p:cNvCxnSpPr/>
              <p:nvPr/>
            </p:nvCxnSpPr>
            <p:spPr>
              <a:xfrm>
                <a:off x="-553574" y="2623007"/>
                <a:ext cx="0" cy="359401"/>
              </a:xfrm>
              <a:prstGeom prst="straightConnector1">
                <a:avLst/>
              </a:prstGeom>
              <a:noFill/>
              <a:ln w="9525" cap="flat" cmpd="sng">
                <a:solidFill>
                  <a:srgbClr val="CB5B5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50" name="Google Shape;8783;p90">
                <a:extLst>
                  <a:ext uri="{FF2B5EF4-FFF2-40B4-BE49-F238E27FC236}">
                    <a16:creationId xmlns:a16="http://schemas.microsoft.com/office/drawing/2014/main" id="{2E5B0247-DCD0-1680-EBBC-324D3311DFDF}"/>
                  </a:ext>
                </a:extLst>
              </p:cNvPr>
              <p:cNvSpPr/>
              <p:nvPr/>
            </p:nvSpPr>
            <p:spPr>
              <a:xfrm>
                <a:off x="-599770" y="2570592"/>
                <a:ext cx="92401" cy="92400"/>
              </a:xfrm>
              <a:prstGeom prst="ellipse">
                <a:avLst/>
              </a:prstGeom>
              <a:solidFill>
                <a:srgbClr val="CB5B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4" name="Google Shape;8786;p90">
              <a:extLst>
                <a:ext uri="{FF2B5EF4-FFF2-40B4-BE49-F238E27FC236}">
                  <a16:creationId xmlns:a16="http://schemas.microsoft.com/office/drawing/2014/main" id="{281FFE82-D519-3879-3982-D939D02C19F7}"/>
                </a:ext>
              </a:extLst>
            </p:cNvPr>
            <p:cNvGrpSpPr/>
            <p:nvPr/>
          </p:nvGrpSpPr>
          <p:grpSpPr>
            <a:xfrm rot="5400000">
              <a:off x="1478159" y="1739587"/>
              <a:ext cx="767676" cy="125497"/>
              <a:chOff x="803163" y="1111974"/>
              <a:chExt cx="743533" cy="121551"/>
            </a:xfrm>
          </p:grpSpPr>
          <p:grpSp>
            <p:nvGrpSpPr>
              <p:cNvPr id="70" name="Google Shape;8787;p90">
                <a:extLst>
                  <a:ext uri="{FF2B5EF4-FFF2-40B4-BE49-F238E27FC236}">
                    <a16:creationId xmlns:a16="http://schemas.microsoft.com/office/drawing/2014/main" id="{9CB463E2-630D-A9F3-B123-8FF345814564}"/>
                  </a:ext>
                </a:extLst>
              </p:cNvPr>
              <p:cNvGrpSpPr/>
              <p:nvPr/>
            </p:nvGrpSpPr>
            <p:grpSpPr>
              <a:xfrm>
                <a:off x="803163" y="1111974"/>
                <a:ext cx="27175" cy="121077"/>
                <a:chOff x="845575" y="2563700"/>
                <a:chExt cx="92400" cy="411825"/>
              </a:xfrm>
            </p:grpSpPr>
            <p:cxnSp>
              <p:nvCxnSpPr>
                <p:cNvPr id="72" name="Google Shape;8788;p90">
                  <a:extLst>
                    <a:ext uri="{FF2B5EF4-FFF2-40B4-BE49-F238E27FC236}">
                      <a16:creationId xmlns:a16="http://schemas.microsoft.com/office/drawing/2014/main" id="{5DFA2325-4318-34FE-B382-75A3E6645059}"/>
                    </a:ext>
                  </a:extLst>
                </p:cNvPr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solidFill>
                  <a:srgbClr val="C01646"/>
                </a:solidFill>
                <a:ln w="9525" cap="flat" cmpd="sng">
                  <a:solidFill>
                    <a:srgbClr val="CB5B5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3" name="Google Shape;8789;p90">
                  <a:extLst>
                    <a:ext uri="{FF2B5EF4-FFF2-40B4-BE49-F238E27FC236}">
                      <a16:creationId xmlns:a16="http://schemas.microsoft.com/office/drawing/2014/main" id="{EDBE8D26-B61B-6B88-3D69-907549437E87}"/>
                    </a:ext>
                  </a:extLst>
                </p:cNvPr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CB5B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1" name="Google Shape;8790;p90">
                <a:extLst>
                  <a:ext uri="{FF2B5EF4-FFF2-40B4-BE49-F238E27FC236}">
                    <a16:creationId xmlns:a16="http://schemas.microsoft.com/office/drawing/2014/main" id="{03B06940-37F7-4920-FCA9-5F3F0C4CDF73}"/>
                  </a:ext>
                </a:extLst>
              </p:cNvPr>
              <p:cNvSpPr/>
              <p:nvPr/>
            </p:nvSpPr>
            <p:spPr>
              <a:xfrm>
                <a:off x="819094" y="1197845"/>
                <a:ext cx="727602" cy="35680"/>
              </a:xfrm>
              <a:prstGeom prst="rect">
                <a:avLst/>
              </a:prstGeom>
              <a:noFill/>
              <a:ln w="9525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5" name="Google Shape;8791;p90">
              <a:extLst>
                <a:ext uri="{FF2B5EF4-FFF2-40B4-BE49-F238E27FC236}">
                  <a16:creationId xmlns:a16="http://schemas.microsoft.com/office/drawing/2014/main" id="{78A4549D-E882-4B51-F7E4-2F8F1B5544A2}"/>
                </a:ext>
              </a:extLst>
            </p:cNvPr>
            <p:cNvGrpSpPr/>
            <p:nvPr/>
          </p:nvGrpSpPr>
          <p:grpSpPr>
            <a:xfrm rot="5400000">
              <a:off x="1544638" y="2440796"/>
              <a:ext cx="634738" cy="125492"/>
              <a:chOff x="1546699" y="1111972"/>
              <a:chExt cx="614777" cy="121546"/>
            </a:xfrm>
          </p:grpSpPr>
          <p:grpSp>
            <p:nvGrpSpPr>
              <p:cNvPr id="66" name="Google Shape;8792;p90">
                <a:extLst>
                  <a:ext uri="{FF2B5EF4-FFF2-40B4-BE49-F238E27FC236}">
                    <a16:creationId xmlns:a16="http://schemas.microsoft.com/office/drawing/2014/main" id="{F6DFB5E1-3241-E7E2-48C1-B1287AB5EC2E}"/>
                  </a:ext>
                </a:extLst>
              </p:cNvPr>
              <p:cNvGrpSpPr/>
              <p:nvPr/>
            </p:nvGrpSpPr>
            <p:grpSpPr>
              <a:xfrm rot="10800000">
                <a:off x="2134301" y="1111972"/>
                <a:ext cx="27175" cy="121080"/>
                <a:chOff x="-488185" y="2843767"/>
                <a:chExt cx="92399" cy="411833"/>
              </a:xfrm>
            </p:grpSpPr>
            <p:cxnSp>
              <p:nvCxnSpPr>
                <p:cNvPr id="68" name="Google Shape;8793;p90">
                  <a:extLst>
                    <a:ext uri="{FF2B5EF4-FFF2-40B4-BE49-F238E27FC236}">
                      <a16:creationId xmlns:a16="http://schemas.microsoft.com/office/drawing/2014/main" id="{C8B9754C-F695-85F2-6DB3-50DE196DBA71}"/>
                    </a:ext>
                  </a:extLst>
                </p:cNvPr>
                <p:cNvCxnSpPr/>
                <p:nvPr/>
              </p:nvCxnSpPr>
              <p:spPr>
                <a:xfrm>
                  <a:off x="-442069" y="2843767"/>
                  <a:ext cx="0" cy="359401"/>
                </a:xfrm>
                <a:prstGeom prst="straightConnector1">
                  <a:avLst/>
                </a:prstGeom>
                <a:solidFill>
                  <a:srgbClr val="C01646"/>
                </a:solidFill>
                <a:ln w="9525" cap="flat" cmpd="sng">
                  <a:solidFill>
                    <a:srgbClr val="CB5B5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69" name="Google Shape;8794;p90">
                  <a:extLst>
                    <a:ext uri="{FF2B5EF4-FFF2-40B4-BE49-F238E27FC236}">
                      <a16:creationId xmlns:a16="http://schemas.microsoft.com/office/drawing/2014/main" id="{A15C8DBB-ED45-8231-82C0-C43E8C3B544C}"/>
                    </a:ext>
                  </a:extLst>
                </p:cNvPr>
                <p:cNvSpPr/>
                <p:nvPr/>
              </p:nvSpPr>
              <p:spPr>
                <a:xfrm>
                  <a:off x="-488185" y="3163200"/>
                  <a:ext cx="92399" cy="92400"/>
                </a:xfrm>
                <a:prstGeom prst="ellipse">
                  <a:avLst/>
                </a:prstGeom>
                <a:solidFill>
                  <a:srgbClr val="CB5B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7" name="Google Shape;8795;p90">
                <a:extLst>
                  <a:ext uri="{FF2B5EF4-FFF2-40B4-BE49-F238E27FC236}">
                    <a16:creationId xmlns:a16="http://schemas.microsoft.com/office/drawing/2014/main" id="{4473F26D-759E-5916-B2DB-C23353689F6F}"/>
                  </a:ext>
                </a:extLst>
              </p:cNvPr>
              <p:cNvSpPr/>
              <p:nvPr/>
            </p:nvSpPr>
            <p:spPr>
              <a:xfrm>
                <a:off x="1546699" y="1197838"/>
                <a:ext cx="250612" cy="35680"/>
              </a:xfrm>
              <a:prstGeom prst="rect">
                <a:avLst/>
              </a:prstGeom>
              <a:noFill/>
              <a:ln w="9525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6" name="Google Shape;104;p20">
            <a:extLst>
              <a:ext uri="{FF2B5EF4-FFF2-40B4-BE49-F238E27FC236}">
                <a16:creationId xmlns:a16="http://schemas.microsoft.com/office/drawing/2014/main" id="{41E4227A-1B1D-52B9-4C0E-D4F924C81DE8}"/>
              </a:ext>
            </a:extLst>
          </p:cNvPr>
          <p:cNvSpPr txBox="1">
            <a:spLocks/>
          </p:cNvSpPr>
          <p:nvPr/>
        </p:nvSpPr>
        <p:spPr>
          <a:xfrm>
            <a:off x="6353793" y="936913"/>
            <a:ext cx="554673" cy="20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4 шаг</a:t>
            </a:r>
          </a:p>
        </p:txBody>
      </p:sp>
      <p:sp>
        <p:nvSpPr>
          <p:cNvPr id="80" name="Google Shape;104;p20">
            <a:extLst>
              <a:ext uri="{FF2B5EF4-FFF2-40B4-BE49-F238E27FC236}">
                <a16:creationId xmlns:a16="http://schemas.microsoft.com/office/drawing/2014/main" id="{84B73B31-EB75-6707-F762-9F562BCD0C7A}"/>
              </a:ext>
            </a:extLst>
          </p:cNvPr>
          <p:cNvSpPr txBox="1">
            <a:spLocks/>
          </p:cNvSpPr>
          <p:nvPr/>
        </p:nvSpPr>
        <p:spPr>
          <a:xfrm>
            <a:off x="6353793" y="2757921"/>
            <a:ext cx="554673" cy="20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5 шаг</a:t>
            </a:r>
          </a:p>
        </p:txBody>
      </p:sp>
      <p:sp>
        <p:nvSpPr>
          <p:cNvPr id="82" name="Google Shape;8795;p90">
            <a:extLst>
              <a:ext uri="{FF2B5EF4-FFF2-40B4-BE49-F238E27FC236}">
                <a16:creationId xmlns:a16="http://schemas.microsoft.com/office/drawing/2014/main" id="{E4DB39A2-B1FF-177A-4242-F8BEB44ACC0F}"/>
              </a:ext>
            </a:extLst>
          </p:cNvPr>
          <p:cNvSpPr/>
          <p:nvPr/>
        </p:nvSpPr>
        <p:spPr>
          <a:xfrm rot="5400000">
            <a:off x="5734840" y="3654416"/>
            <a:ext cx="861667" cy="87689"/>
          </a:xfrm>
          <a:prstGeom prst="rect">
            <a:avLst/>
          </a:prstGeom>
          <a:noFill/>
          <a:ln w="9525" cap="flat" cmpd="sng">
            <a:solidFill>
              <a:srgbClr val="172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104;p20">
            <a:extLst>
              <a:ext uri="{FF2B5EF4-FFF2-40B4-BE49-F238E27FC236}">
                <a16:creationId xmlns:a16="http://schemas.microsoft.com/office/drawing/2014/main" id="{D644DCC8-D51F-DC89-3042-46A60D5645B9}"/>
              </a:ext>
            </a:extLst>
          </p:cNvPr>
          <p:cNvSpPr txBox="1">
            <a:spLocks/>
          </p:cNvSpPr>
          <p:nvPr/>
        </p:nvSpPr>
        <p:spPr>
          <a:xfrm>
            <a:off x="6356970" y="4206993"/>
            <a:ext cx="554673" cy="20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endParaRPr lang="ru-RU" sz="120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5" name="Google Shape;104;p20">
            <a:extLst>
              <a:ext uri="{FF2B5EF4-FFF2-40B4-BE49-F238E27FC236}">
                <a16:creationId xmlns:a16="http://schemas.microsoft.com/office/drawing/2014/main" id="{8837F103-099F-8E40-A75C-CD0495333C81}"/>
              </a:ext>
            </a:extLst>
          </p:cNvPr>
          <p:cNvSpPr txBox="1">
            <a:spLocks/>
          </p:cNvSpPr>
          <p:nvPr/>
        </p:nvSpPr>
        <p:spPr>
          <a:xfrm>
            <a:off x="6356971" y="3394663"/>
            <a:ext cx="554673" cy="20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6 шаг</a:t>
            </a:r>
          </a:p>
        </p:txBody>
      </p:sp>
      <p:sp>
        <p:nvSpPr>
          <p:cNvPr id="93" name="Google Shape;8795;p90">
            <a:extLst>
              <a:ext uri="{FF2B5EF4-FFF2-40B4-BE49-F238E27FC236}">
                <a16:creationId xmlns:a16="http://schemas.microsoft.com/office/drawing/2014/main" id="{2A3D4C12-8A1D-418E-0F92-C83C72EAA630}"/>
              </a:ext>
            </a:extLst>
          </p:cNvPr>
          <p:cNvSpPr/>
          <p:nvPr/>
        </p:nvSpPr>
        <p:spPr>
          <a:xfrm rot="5400000">
            <a:off x="5857697" y="4393153"/>
            <a:ext cx="615924" cy="87689"/>
          </a:xfrm>
          <a:prstGeom prst="rect">
            <a:avLst/>
          </a:prstGeom>
          <a:noFill/>
          <a:ln w="9525" cap="flat" cmpd="sng">
            <a:solidFill>
              <a:srgbClr val="172C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975755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4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bg1"/>
            </a:gs>
            <a:gs pos="100000">
              <a:srgbClr val="F9E7E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104;p20">
            <a:extLst>
              <a:ext uri="{FF2B5EF4-FFF2-40B4-BE49-F238E27FC236}">
                <a16:creationId xmlns:a16="http://schemas.microsoft.com/office/drawing/2014/main" id="{302F0D24-8AEB-48E5-DB80-EDB09F6F5B76}"/>
              </a:ext>
            </a:extLst>
          </p:cNvPr>
          <p:cNvSpPr txBox="1">
            <a:spLocks/>
          </p:cNvSpPr>
          <p:nvPr/>
        </p:nvSpPr>
        <p:spPr>
          <a:xfrm>
            <a:off x="1821855" y="3178191"/>
            <a:ext cx="2628854" cy="4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После практики </a:t>
            </a:r>
          </a:p>
        </p:txBody>
      </p:sp>
      <p:sp>
        <p:nvSpPr>
          <p:cNvPr id="29" name="Google Shape;143;p21">
            <a:extLst>
              <a:ext uri="{FF2B5EF4-FFF2-40B4-BE49-F238E27FC236}">
                <a16:creationId xmlns:a16="http://schemas.microsoft.com/office/drawing/2014/main" id="{17E4841C-9696-5996-C823-298D5A2DEEA0}"/>
              </a:ext>
            </a:extLst>
          </p:cNvPr>
          <p:cNvSpPr/>
          <p:nvPr/>
        </p:nvSpPr>
        <p:spPr>
          <a:xfrm rot="5400000">
            <a:off x="-1849180" y="2207201"/>
            <a:ext cx="5143501" cy="729097"/>
          </a:xfrm>
          <a:prstGeom prst="rect">
            <a:avLst/>
          </a:prstGeom>
          <a:solidFill>
            <a:srgbClr val="C01646">
              <a:alpha val="10000"/>
            </a:srgbClr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algn="ctr"/>
            <a:endParaRPr sz="1000" dirty="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3" name="Google Shape;103;p20">
            <a:extLst>
              <a:ext uri="{FF2B5EF4-FFF2-40B4-BE49-F238E27FC236}">
                <a16:creationId xmlns:a16="http://schemas.microsoft.com/office/drawing/2014/main" id="{792A0AE0-1C8A-2378-9D6D-E5170D260D9A}"/>
              </a:ext>
            </a:extLst>
          </p:cNvPr>
          <p:cNvSpPr/>
          <p:nvPr/>
        </p:nvSpPr>
        <p:spPr>
          <a:xfrm>
            <a:off x="0" y="324108"/>
            <a:ext cx="243840" cy="387092"/>
          </a:xfrm>
          <a:custGeom>
            <a:avLst/>
            <a:gdLst/>
            <a:ahLst/>
            <a:cxnLst/>
            <a:rect l="l" t="t" r="r" b="b"/>
            <a:pathLst>
              <a:path w="660400" h="965200" extrusionOk="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C016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000">
              <a:solidFill>
                <a:srgbClr val="C0164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C06201C-25C6-7810-7346-77B8AF4E0EA1}"/>
              </a:ext>
            </a:extLst>
          </p:cNvPr>
          <p:cNvSpPr txBox="1"/>
          <p:nvPr/>
        </p:nvSpPr>
        <p:spPr>
          <a:xfrm>
            <a:off x="1715144" y="2708670"/>
            <a:ext cx="322621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150" indent="-171450" algn="l">
              <a:buClr>
                <a:srgbClr val="172C65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Индивидуальное задание</a:t>
            </a:r>
            <a:r>
              <a:rPr lang="ru-RU" sz="110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endParaRPr lang="ru-RU" sz="1100" dirty="0">
              <a:solidFill>
                <a:srgbClr val="C01646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cxnSp>
        <p:nvCxnSpPr>
          <p:cNvPr id="2" name="Google Shape;463;p51">
            <a:extLst>
              <a:ext uri="{FF2B5EF4-FFF2-40B4-BE49-F238E27FC236}">
                <a16:creationId xmlns:a16="http://schemas.microsoft.com/office/drawing/2014/main" id="{745BB46C-9256-395B-A24E-020236CD958F}"/>
              </a:ext>
            </a:extLst>
          </p:cNvPr>
          <p:cNvCxnSpPr/>
          <p:nvPr/>
        </p:nvCxnSpPr>
        <p:spPr>
          <a:xfrm rot="10800000">
            <a:off x="1823791" y="1862957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CB5B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" name="Google Shape;464;p51">
            <a:extLst>
              <a:ext uri="{FF2B5EF4-FFF2-40B4-BE49-F238E27FC236}">
                <a16:creationId xmlns:a16="http://schemas.microsoft.com/office/drawing/2014/main" id="{B7CA4A0C-31F1-585F-9BD5-087C0F05CD93}"/>
              </a:ext>
            </a:extLst>
          </p:cNvPr>
          <p:cNvCxnSpPr/>
          <p:nvPr/>
        </p:nvCxnSpPr>
        <p:spPr>
          <a:xfrm rot="10800000">
            <a:off x="6125382" y="1863896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CB5B59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" name="Google Shape;10839;p96">
            <a:extLst>
              <a:ext uri="{FF2B5EF4-FFF2-40B4-BE49-F238E27FC236}">
                <a16:creationId xmlns:a16="http://schemas.microsoft.com/office/drawing/2014/main" id="{15481F3C-E06C-CB68-10F6-EF51A86D1B61}"/>
              </a:ext>
            </a:extLst>
          </p:cNvPr>
          <p:cNvGrpSpPr/>
          <p:nvPr/>
        </p:nvGrpSpPr>
        <p:grpSpPr>
          <a:xfrm>
            <a:off x="1821855" y="1268573"/>
            <a:ext cx="312901" cy="435379"/>
            <a:chOff x="910723" y="1508212"/>
            <a:chExt cx="251660" cy="350166"/>
          </a:xfrm>
          <a:solidFill>
            <a:srgbClr val="CB5B59"/>
          </a:solidFill>
        </p:grpSpPr>
        <p:sp>
          <p:nvSpPr>
            <p:cNvPr id="5" name="Google Shape;10840;p96">
              <a:extLst>
                <a:ext uri="{FF2B5EF4-FFF2-40B4-BE49-F238E27FC236}">
                  <a16:creationId xmlns:a16="http://schemas.microsoft.com/office/drawing/2014/main" id="{12AFCAFB-D71D-0312-6005-69D4F19BC39B}"/>
                </a:ext>
              </a:extLst>
            </p:cNvPr>
            <p:cNvSpPr/>
            <p:nvPr/>
          </p:nvSpPr>
          <p:spPr>
            <a:xfrm>
              <a:off x="910723" y="1508212"/>
              <a:ext cx="251660" cy="350166"/>
            </a:xfrm>
            <a:custGeom>
              <a:avLst/>
              <a:gdLst/>
              <a:ahLst/>
              <a:cxnLst/>
              <a:rect l="l" t="t" r="r" b="b"/>
              <a:pathLst>
                <a:path w="7907" h="11002" extrusionOk="0">
                  <a:moveTo>
                    <a:pt x="3942" y="334"/>
                  </a:moveTo>
                  <a:cubicBezTo>
                    <a:pt x="4132" y="334"/>
                    <a:pt x="4299" y="441"/>
                    <a:pt x="4394" y="608"/>
                  </a:cubicBezTo>
                  <a:cubicBezTo>
                    <a:pt x="4418" y="644"/>
                    <a:pt x="4466" y="679"/>
                    <a:pt x="4525" y="679"/>
                  </a:cubicBezTo>
                  <a:lnTo>
                    <a:pt x="5132" y="679"/>
                  </a:lnTo>
                  <a:cubicBezTo>
                    <a:pt x="5240" y="679"/>
                    <a:pt x="5311" y="763"/>
                    <a:pt x="5311" y="858"/>
                  </a:cubicBezTo>
                  <a:lnTo>
                    <a:pt x="5311" y="1382"/>
                  </a:lnTo>
                  <a:lnTo>
                    <a:pt x="2573" y="1382"/>
                  </a:lnTo>
                  <a:lnTo>
                    <a:pt x="2573" y="858"/>
                  </a:lnTo>
                  <a:cubicBezTo>
                    <a:pt x="2573" y="751"/>
                    <a:pt x="2668" y="679"/>
                    <a:pt x="2751" y="679"/>
                  </a:cubicBezTo>
                  <a:lnTo>
                    <a:pt x="3358" y="679"/>
                  </a:lnTo>
                  <a:cubicBezTo>
                    <a:pt x="3418" y="679"/>
                    <a:pt x="3466" y="644"/>
                    <a:pt x="3501" y="608"/>
                  </a:cubicBezTo>
                  <a:cubicBezTo>
                    <a:pt x="3585" y="441"/>
                    <a:pt x="3763" y="334"/>
                    <a:pt x="3942" y="334"/>
                  </a:cubicBezTo>
                  <a:close/>
                  <a:moveTo>
                    <a:pt x="7240" y="1013"/>
                  </a:moveTo>
                  <a:cubicBezTo>
                    <a:pt x="7442" y="1013"/>
                    <a:pt x="7609" y="1179"/>
                    <a:pt x="7609" y="1370"/>
                  </a:cubicBezTo>
                  <a:lnTo>
                    <a:pt x="7609" y="10323"/>
                  </a:lnTo>
                  <a:lnTo>
                    <a:pt x="7585" y="10323"/>
                  </a:lnTo>
                  <a:cubicBezTo>
                    <a:pt x="7585" y="10514"/>
                    <a:pt x="7430" y="10681"/>
                    <a:pt x="7228" y="10681"/>
                  </a:cubicBezTo>
                  <a:lnTo>
                    <a:pt x="691" y="10681"/>
                  </a:lnTo>
                  <a:cubicBezTo>
                    <a:pt x="501" y="10681"/>
                    <a:pt x="334" y="10514"/>
                    <a:pt x="334" y="10323"/>
                  </a:cubicBezTo>
                  <a:lnTo>
                    <a:pt x="334" y="1370"/>
                  </a:lnTo>
                  <a:cubicBezTo>
                    <a:pt x="334" y="1179"/>
                    <a:pt x="501" y="1013"/>
                    <a:pt x="691" y="1013"/>
                  </a:cubicBezTo>
                  <a:lnTo>
                    <a:pt x="2263" y="1013"/>
                  </a:lnTo>
                  <a:lnTo>
                    <a:pt x="2263" y="1537"/>
                  </a:lnTo>
                  <a:cubicBezTo>
                    <a:pt x="2263" y="1632"/>
                    <a:pt x="2335" y="1703"/>
                    <a:pt x="2418" y="1703"/>
                  </a:cubicBezTo>
                  <a:lnTo>
                    <a:pt x="5525" y="1703"/>
                  </a:lnTo>
                  <a:cubicBezTo>
                    <a:pt x="5609" y="1703"/>
                    <a:pt x="5680" y="1632"/>
                    <a:pt x="5680" y="1537"/>
                  </a:cubicBezTo>
                  <a:lnTo>
                    <a:pt x="5680" y="1013"/>
                  </a:lnTo>
                  <a:close/>
                  <a:moveTo>
                    <a:pt x="3954" y="1"/>
                  </a:moveTo>
                  <a:cubicBezTo>
                    <a:pt x="3692" y="1"/>
                    <a:pt x="3442" y="144"/>
                    <a:pt x="3275" y="346"/>
                  </a:cubicBezTo>
                  <a:lnTo>
                    <a:pt x="2751" y="346"/>
                  </a:lnTo>
                  <a:cubicBezTo>
                    <a:pt x="2525" y="346"/>
                    <a:pt x="2335" y="501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9"/>
                    <a:pt x="1" y="1382"/>
                  </a:cubicBezTo>
                  <a:lnTo>
                    <a:pt x="1" y="10323"/>
                  </a:lnTo>
                  <a:cubicBezTo>
                    <a:pt x="1" y="10692"/>
                    <a:pt x="299" y="11002"/>
                    <a:pt x="680" y="11002"/>
                  </a:cubicBezTo>
                  <a:lnTo>
                    <a:pt x="7216" y="11002"/>
                  </a:lnTo>
                  <a:cubicBezTo>
                    <a:pt x="7585" y="11002"/>
                    <a:pt x="7907" y="10704"/>
                    <a:pt x="7907" y="10323"/>
                  </a:cubicBezTo>
                  <a:lnTo>
                    <a:pt x="7907" y="1382"/>
                  </a:lnTo>
                  <a:cubicBezTo>
                    <a:pt x="7907" y="989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501"/>
                    <a:pt x="5383" y="346"/>
                    <a:pt x="5168" y="346"/>
                  </a:cubicBezTo>
                  <a:lnTo>
                    <a:pt x="4644" y="346"/>
                  </a:lnTo>
                  <a:cubicBezTo>
                    <a:pt x="4478" y="144"/>
                    <a:pt x="4228" y="1"/>
                    <a:pt x="3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10841;p96">
              <a:extLst>
                <a:ext uri="{FF2B5EF4-FFF2-40B4-BE49-F238E27FC236}">
                  <a16:creationId xmlns:a16="http://schemas.microsoft.com/office/drawing/2014/main" id="{BBF8A750-0424-C47C-DCEB-B7C07D063945}"/>
                </a:ext>
              </a:extLst>
            </p:cNvPr>
            <p:cNvSpPr/>
            <p:nvPr/>
          </p:nvSpPr>
          <p:spPr>
            <a:xfrm>
              <a:off x="1031604" y="1530205"/>
              <a:ext cx="10280" cy="10248"/>
            </a:xfrm>
            <a:custGeom>
              <a:avLst/>
              <a:gdLst/>
              <a:ahLst/>
              <a:cxnLst/>
              <a:rect l="l" t="t" r="r" b="b"/>
              <a:pathLst>
                <a:path w="32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cubicBezTo>
                    <a:pt x="251" y="322"/>
                    <a:pt x="322" y="250"/>
                    <a:pt x="322" y="167"/>
                  </a:cubicBez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10842;p96">
              <a:extLst>
                <a:ext uri="{FF2B5EF4-FFF2-40B4-BE49-F238E27FC236}">
                  <a16:creationId xmlns:a16="http://schemas.microsoft.com/office/drawing/2014/main" id="{CAB2B160-B5D6-B950-5FB0-CEC5A9A0AE36}"/>
                </a:ext>
              </a:extLst>
            </p:cNvPr>
            <p:cNvSpPr/>
            <p:nvPr/>
          </p:nvSpPr>
          <p:spPr>
            <a:xfrm>
              <a:off x="932334" y="1551784"/>
              <a:ext cx="208088" cy="273653"/>
            </a:xfrm>
            <a:custGeom>
              <a:avLst/>
              <a:gdLst/>
              <a:ahLst/>
              <a:cxnLst/>
              <a:rect l="l" t="t" r="r" b="b"/>
              <a:pathLst>
                <a:path w="6538" h="8598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8430"/>
                  </a:lnTo>
                  <a:cubicBezTo>
                    <a:pt x="1" y="8526"/>
                    <a:pt x="72" y="8597"/>
                    <a:pt x="167" y="8597"/>
                  </a:cubicBezTo>
                  <a:lnTo>
                    <a:pt x="6358" y="8597"/>
                  </a:lnTo>
                  <a:cubicBezTo>
                    <a:pt x="6442" y="8597"/>
                    <a:pt x="6525" y="8526"/>
                    <a:pt x="6525" y="8430"/>
                  </a:cubicBezTo>
                  <a:lnTo>
                    <a:pt x="6525" y="168"/>
                  </a:lnTo>
                  <a:cubicBezTo>
                    <a:pt x="6537" y="84"/>
                    <a:pt x="6466" y="13"/>
                    <a:pt x="6370" y="13"/>
                  </a:cubicBezTo>
                  <a:lnTo>
                    <a:pt x="5513" y="13"/>
                  </a:lnTo>
                  <a:cubicBezTo>
                    <a:pt x="5418" y="13"/>
                    <a:pt x="5346" y="84"/>
                    <a:pt x="5346" y="168"/>
                  </a:cubicBezTo>
                  <a:cubicBezTo>
                    <a:pt x="5346" y="263"/>
                    <a:pt x="5418" y="334"/>
                    <a:pt x="5513" y="334"/>
                  </a:cubicBezTo>
                  <a:lnTo>
                    <a:pt x="6204" y="334"/>
                  </a:lnTo>
                  <a:lnTo>
                    <a:pt x="6204" y="8264"/>
                  </a:lnTo>
                  <a:lnTo>
                    <a:pt x="334" y="8264"/>
                  </a:lnTo>
                  <a:lnTo>
                    <a:pt x="334" y="334"/>
                  </a:lnTo>
                  <a:lnTo>
                    <a:pt x="1024" y="334"/>
                  </a:lnTo>
                  <a:cubicBezTo>
                    <a:pt x="1120" y="334"/>
                    <a:pt x="1191" y="263"/>
                    <a:pt x="1191" y="168"/>
                  </a:cubicBezTo>
                  <a:cubicBezTo>
                    <a:pt x="1191" y="84"/>
                    <a:pt x="1120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10843;p96">
              <a:extLst>
                <a:ext uri="{FF2B5EF4-FFF2-40B4-BE49-F238E27FC236}">
                  <a16:creationId xmlns:a16="http://schemas.microsoft.com/office/drawing/2014/main" id="{6D95D575-20CA-93DD-D4CC-F0A393694E39}"/>
                </a:ext>
              </a:extLst>
            </p:cNvPr>
            <p:cNvSpPr/>
            <p:nvPr/>
          </p:nvSpPr>
          <p:spPr>
            <a:xfrm>
              <a:off x="965689" y="1661302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703" y="620"/>
                    <a:pt x="608" y="703"/>
                    <a:pt x="500" y="703"/>
                  </a:cubicBezTo>
                  <a:cubicBezTo>
                    <a:pt x="405" y="703"/>
                    <a:pt x="322" y="620"/>
                    <a:pt x="322" y="525"/>
                  </a:cubicBezTo>
                  <a:cubicBezTo>
                    <a:pt x="322" y="417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7"/>
                    <a:pt x="227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10844;p96">
              <a:extLst>
                <a:ext uri="{FF2B5EF4-FFF2-40B4-BE49-F238E27FC236}">
                  <a16:creationId xmlns:a16="http://schemas.microsoft.com/office/drawing/2014/main" id="{80687B0F-69E3-FEAC-2861-54EB56D99159}"/>
                </a:ext>
              </a:extLst>
            </p:cNvPr>
            <p:cNvSpPr/>
            <p:nvPr/>
          </p:nvSpPr>
          <p:spPr>
            <a:xfrm>
              <a:off x="965689" y="1710571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4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405" y="703"/>
                    <a:pt x="322" y="608"/>
                    <a:pt x="322" y="524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6"/>
                    <a:pt x="227" y="1013"/>
                    <a:pt x="500" y="1013"/>
                  </a:cubicBezTo>
                  <a:cubicBezTo>
                    <a:pt x="786" y="1013"/>
                    <a:pt x="1012" y="786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0845;p96">
              <a:extLst>
                <a:ext uri="{FF2B5EF4-FFF2-40B4-BE49-F238E27FC236}">
                  <a16:creationId xmlns:a16="http://schemas.microsoft.com/office/drawing/2014/main" id="{A894F4AE-435D-E397-A4AF-7E36CECEF6CF}"/>
                </a:ext>
              </a:extLst>
            </p:cNvPr>
            <p:cNvSpPr/>
            <p:nvPr/>
          </p:nvSpPr>
          <p:spPr>
            <a:xfrm>
              <a:off x="965689" y="1760604"/>
              <a:ext cx="32241" cy="31859"/>
            </a:xfrm>
            <a:custGeom>
              <a:avLst/>
              <a:gdLst/>
              <a:ahLst/>
              <a:cxnLst/>
              <a:rect l="l" t="t" r="r" b="b"/>
              <a:pathLst>
                <a:path w="1013" h="1001" extrusionOk="0">
                  <a:moveTo>
                    <a:pt x="500" y="322"/>
                  </a:moveTo>
                  <a:cubicBezTo>
                    <a:pt x="608" y="322"/>
                    <a:pt x="679" y="417"/>
                    <a:pt x="679" y="500"/>
                  </a:cubicBezTo>
                  <a:cubicBezTo>
                    <a:pt x="703" y="596"/>
                    <a:pt x="608" y="679"/>
                    <a:pt x="500" y="679"/>
                  </a:cubicBezTo>
                  <a:cubicBezTo>
                    <a:pt x="405" y="679"/>
                    <a:pt x="322" y="584"/>
                    <a:pt x="322" y="500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0"/>
                  </a:moveTo>
                  <a:cubicBezTo>
                    <a:pt x="227" y="0"/>
                    <a:pt x="0" y="215"/>
                    <a:pt x="0" y="500"/>
                  </a:cubicBezTo>
                  <a:cubicBezTo>
                    <a:pt x="0" y="786"/>
                    <a:pt x="227" y="1000"/>
                    <a:pt x="500" y="1000"/>
                  </a:cubicBezTo>
                  <a:cubicBezTo>
                    <a:pt x="786" y="1000"/>
                    <a:pt x="1012" y="786"/>
                    <a:pt x="1012" y="500"/>
                  </a:cubicBezTo>
                  <a:cubicBezTo>
                    <a:pt x="1012" y="215"/>
                    <a:pt x="786" y="0"/>
                    <a:pt x="5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10846;p96">
              <a:extLst>
                <a:ext uri="{FF2B5EF4-FFF2-40B4-BE49-F238E27FC236}">
                  <a16:creationId xmlns:a16="http://schemas.microsoft.com/office/drawing/2014/main" id="{14DEF5B5-97A0-41CE-CECD-33AA6DC78D58}"/>
                </a:ext>
              </a:extLst>
            </p:cNvPr>
            <p:cNvSpPr/>
            <p:nvPr/>
          </p:nvSpPr>
          <p:spPr>
            <a:xfrm>
              <a:off x="1009643" y="1661302"/>
              <a:ext cx="59899" cy="10662"/>
            </a:xfrm>
            <a:custGeom>
              <a:avLst/>
              <a:gdLst/>
              <a:ahLst/>
              <a:cxnLst/>
              <a:rect l="l" t="t" r="r" b="b"/>
              <a:pathLst>
                <a:path w="1882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72"/>
                    <a:pt x="1798" y="1"/>
                    <a:pt x="1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10847;p96">
              <a:extLst>
                <a:ext uri="{FF2B5EF4-FFF2-40B4-BE49-F238E27FC236}">
                  <a16:creationId xmlns:a16="http://schemas.microsoft.com/office/drawing/2014/main" id="{28A3DEEB-50A0-E023-5AFE-B093EB94F61D}"/>
                </a:ext>
              </a:extLst>
            </p:cNvPr>
            <p:cNvSpPr/>
            <p:nvPr/>
          </p:nvSpPr>
          <p:spPr>
            <a:xfrm>
              <a:off x="1009643" y="1683677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0"/>
                    <a:pt x="3084" y="167"/>
                  </a:cubicBezTo>
                  <a:cubicBezTo>
                    <a:pt x="3084" y="72"/>
                    <a:pt x="3013" y="0"/>
                    <a:pt x="2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10848;p96">
              <a:extLst>
                <a:ext uri="{FF2B5EF4-FFF2-40B4-BE49-F238E27FC236}">
                  <a16:creationId xmlns:a16="http://schemas.microsoft.com/office/drawing/2014/main" id="{6CCDDE5B-EFBD-1EC0-6E60-3D38B0A1366A}"/>
                </a:ext>
              </a:extLst>
            </p:cNvPr>
            <p:cNvSpPr/>
            <p:nvPr/>
          </p:nvSpPr>
          <p:spPr>
            <a:xfrm>
              <a:off x="1009643" y="1710571"/>
              <a:ext cx="59899" cy="10630"/>
            </a:xfrm>
            <a:custGeom>
              <a:avLst/>
              <a:gdLst/>
              <a:ahLst/>
              <a:cxnLst/>
              <a:rect l="l" t="t" r="r" b="b"/>
              <a:pathLst>
                <a:path w="1882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84"/>
                    <a:pt x="1798" y="1"/>
                    <a:pt x="1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10849;p96">
              <a:extLst>
                <a:ext uri="{FF2B5EF4-FFF2-40B4-BE49-F238E27FC236}">
                  <a16:creationId xmlns:a16="http://schemas.microsoft.com/office/drawing/2014/main" id="{7487311B-7BDA-2DDB-6306-7B45CDCDD1BE}"/>
                </a:ext>
              </a:extLst>
            </p:cNvPr>
            <p:cNvSpPr/>
            <p:nvPr/>
          </p:nvSpPr>
          <p:spPr>
            <a:xfrm>
              <a:off x="1009643" y="1732946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10850;p96">
              <a:extLst>
                <a:ext uri="{FF2B5EF4-FFF2-40B4-BE49-F238E27FC236}">
                  <a16:creationId xmlns:a16="http://schemas.microsoft.com/office/drawing/2014/main" id="{CCFEDD35-A0F0-B9E4-5D41-C6295FEED82B}"/>
                </a:ext>
              </a:extLst>
            </p:cNvPr>
            <p:cNvSpPr/>
            <p:nvPr/>
          </p:nvSpPr>
          <p:spPr>
            <a:xfrm>
              <a:off x="1009643" y="1760604"/>
              <a:ext cx="59899" cy="10248"/>
            </a:xfrm>
            <a:custGeom>
              <a:avLst/>
              <a:gdLst/>
              <a:ahLst/>
              <a:cxnLst/>
              <a:rect l="l" t="t" r="r" b="b"/>
              <a:pathLst>
                <a:path w="188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715" y="322"/>
                  </a:lnTo>
                  <a:cubicBezTo>
                    <a:pt x="1798" y="322"/>
                    <a:pt x="1882" y="250"/>
                    <a:pt x="1882" y="155"/>
                  </a:cubicBezTo>
                  <a:cubicBezTo>
                    <a:pt x="1882" y="72"/>
                    <a:pt x="1798" y="0"/>
                    <a:pt x="1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10851;p96">
              <a:extLst>
                <a:ext uri="{FF2B5EF4-FFF2-40B4-BE49-F238E27FC236}">
                  <a16:creationId xmlns:a16="http://schemas.microsoft.com/office/drawing/2014/main" id="{FAD9C5AE-43BD-A77E-19AD-F3D5B2053E7D}"/>
                </a:ext>
              </a:extLst>
            </p:cNvPr>
            <p:cNvSpPr/>
            <p:nvPr/>
          </p:nvSpPr>
          <p:spPr>
            <a:xfrm>
              <a:off x="1009643" y="1782183"/>
              <a:ext cx="98188" cy="10662"/>
            </a:xfrm>
            <a:custGeom>
              <a:avLst/>
              <a:gdLst/>
              <a:ahLst/>
              <a:cxnLst/>
              <a:rect l="l" t="t" r="r" b="b"/>
              <a:pathLst>
                <a:path w="3085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1"/>
                    <a:pt x="3084" y="168"/>
                  </a:cubicBezTo>
                  <a:cubicBezTo>
                    <a:pt x="3084" y="72"/>
                    <a:pt x="3013" y="1"/>
                    <a:pt x="2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10852;p96">
              <a:extLst>
                <a:ext uri="{FF2B5EF4-FFF2-40B4-BE49-F238E27FC236}">
                  <a16:creationId xmlns:a16="http://schemas.microsoft.com/office/drawing/2014/main" id="{DC74299D-F3F9-5D8E-EA32-D56E7D06A122}"/>
                </a:ext>
              </a:extLst>
            </p:cNvPr>
            <p:cNvSpPr/>
            <p:nvPr/>
          </p:nvSpPr>
          <p:spPr>
            <a:xfrm>
              <a:off x="1009643" y="1579473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10853;p96">
              <a:extLst>
                <a:ext uri="{FF2B5EF4-FFF2-40B4-BE49-F238E27FC236}">
                  <a16:creationId xmlns:a16="http://schemas.microsoft.com/office/drawing/2014/main" id="{D05EA13E-765A-58A0-8868-36FA281779A4}"/>
                </a:ext>
              </a:extLst>
            </p:cNvPr>
            <p:cNvSpPr/>
            <p:nvPr/>
          </p:nvSpPr>
          <p:spPr>
            <a:xfrm>
              <a:off x="965689" y="1628711"/>
              <a:ext cx="142142" cy="10662"/>
            </a:xfrm>
            <a:custGeom>
              <a:avLst/>
              <a:gdLst/>
              <a:ahLst/>
              <a:cxnLst/>
              <a:rect l="l" t="t" r="r" b="b"/>
              <a:pathLst>
                <a:path w="4466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4298" y="334"/>
                  </a:lnTo>
                  <a:cubicBezTo>
                    <a:pt x="4394" y="334"/>
                    <a:pt x="4465" y="251"/>
                    <a:pt x="4465" y="168"/>
                  </a:cubicBezTo>
                  <a:cubicBezTo>
                    <a:pt x="4465" y="72"/>
                    <a:pt x="4394" y="1"/>
                    <a:pt x="4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10854;p96">
              <a:extLst>
                <a:ext uri="{FF2B5EF4-FFF2-40B4-BE49-F238E27FC236}">
                  <a16:creationId xmlns:a16="http://schemas.microsoft.com/office/drawing/2014/main" id="{5C92B573-66CA-C260-B364-538B98657604}"/>
                </a:ext>
              </a:extLst>
            </p:cNvPr>
            <p:cNvSpPr/>
            <p:nvPr/>
          </p:nvSpPr>
          <p:spPr>
            <a:xfrm>
              <a:off x="1009643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6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10855;p96">
              <a:extLst>
                <a:ext uri="{FF2B5EF4-FFF2-40B4-BE49-F238E27FC236}">
                  <a16:creationId xmlns:a16="http://schemas.microsoft.com/office/drawing/2014/main" id="{A5FE8327-A643-F0F4-3068-7109D7ED1C08}"/>
                </a:ext>
              </a:extLst>
            </p:cNvPr>
            <p:cNvSpPr/>
            <p:nvPr/>
          </p:nvSpPr>
          <p:spPr>
            <a:xfrm>
              <a:off x="1047550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5" y="251"/>
                    <a:pt x="845" y="155"/>
                  </a:cubicBezTo>
                  <a:cubicBezTo>
                    <a:pt x="845" y="72"/>
                    <a:pt x="774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10856;p96">
              <a:extLst>
                <a:ext uri="{FF2B5EF4-FFF2-40B4-BE49-F238E27FC236}">
                  <a16:creationId xmlns:a16="http://schemas.microsoft.com/office/drawing/2014/main" id="{00EAD40A-3B9D-4ADC-9FA9-6B67DCBC4F1A}"/>
                </a:ext>
              </a:extLst>
            </p:cNvPr>
            <p:cNvSpPr/>
            <p:nvPr/>
          </p:nvSpPr>
          <p:spPr>
            <a:xfrm>
              <a:off x="966071" y="1579473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691" y="310"/>
                  </a:moveTo>
                  <a:lnTo>
                    <a:pt x="691" y="691"/>
                  </a:lnTo>
                  <a:lnTo>
                    <a:pt x="310" y="691"/>
                  </a:lnTo>
                  <a:lnTo>
                    <a:pt x="310" y="310"/>
                  </a:lnTo>
                  <a:close/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845"/>
                  </a:lnTo>
                  <a:cubicBezTo>
                    <a:pt x="0" y="941"/>
                    <a:pt x="72" y="1012"/>
                    <a:pt x="167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5"/>
                  </a:cubicBezTo>
                  <a:lnTo>
                    <a:pt x="1012" y="167"/>
                  </a:lnTo>
                  <a:cubicBezTo>
                    <a:pt x="1000" y="71"/>
                    <a:pt x="941" y="0"/>
                    <a:pt x="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" name="Google Shape;12251;p97">
            <a:extLst>
              <a:ext uri="{FF2B5EF4-FFF2-40B4-BE49-F238E27FC236}">
                <a16:creationId xmlns:a16="http://schemas.microsoft.com/office/drawing/2014/main" id="{43D63C3B-A0D4-F1D0-7290-F6A238F3C98D}"/>
              </a:ext>
            </a:extLst>
          </p:cNvPr>
          <p:cNvGrpSpPr/>
          <p:nvPr/>
        </p:nvGrpSpPr>
        <p:grpSpPr>
          <a:xfrm>
            <a:off x="6125382" y="1268573"/>
            <a:ext cx="396888" cy="430887"/>
            <a:chOff x="4007193" y="1512727"/>
            <a:chExt cx="320633" cy="348100"/>
          </a:xfrm>
          <a:solidFill>
            <a:srgbClr val="CB5B59"/>
          </a:solidFill>
        </p:grpSpPr>
        <p:sp>
          <p:nvSpPr>
            <p:cNvPr id="84" name="Google Shape;12252;p97">
              <a:extLst>
                <a:ext uri="{FF2B5EF4-FFF2-40B4-BE49-F238E27FC236}">
                  <a16:creationId xmlns:a16="http://schemas.microsoft.com/office/drawing/2014/main" id="{4AB2B8BE-0D0F-7C61-C7B6-B19F84F5D6C2}"/>
                </a:ext>
              </a:extLst>
            </p:cNvPr>
            <p:cNvSpPr/>
            <p:nvPr/>
          </p:nvSpPr>
          <p:spPr>
            <a:xfrm>
              <a:off x="4177695" y="1512727"/>
              <a:ext cx="143732" cy="153109"/>
            </a:xfrm>
            <a:custGeom>
              <a:avLst/>
              <a:gdLst/>
              <a:ahLst/>
              <a:cxnLst/>
              <a:rect l="l" t="t" r="r" b="b"/>
              <a:pathLst>
                <a:path w="4537" h="4833" extrusionOk="0">
                  <a:moveTo>
                    <a:pt x="2359" y="1"/>
                  </a:moveTo>
                  <a:cubicBezTo>
                    <a:pt x="2213" y="1"/>
                    <a:pt x="2065" y="16"/>
                    <a:pt x="1917" y="46"/>
                  </a:cubicBezTo>
                  <a:cubicBezTo>
                    <a:pt x="1346" y="165"/>
                    <a:pt x="846" y="498"/>
                    <a:pt x="524" y="987"/>
                  </a:cubicBezTo>
                  <a:cubicBezTo>
                    <a:pt x="0" y="1761"/>
                    <a:pt x="36" y="2773"/>
                    <a:pt x="584" y="3523"/>
                  </a:cubicBezTo>
                  <a:lnTo>
                    <a:pt x="536" y="4666"/>
                  </a:lnTo>
                  <a:cubicBezTo>
                    <a:pt x="536" y="4725"/>
                    <a:pt x="572" y="4773"/>
                    <a:pt x="607" y="4797"/>
                  </a:cubicBezTo>
                  <a:cubicBezTo>
                    <a:pt x="643" y="4809"/>
                    <a:pt x="667" y="4832"/>
                    <a:pt x="703" y="4832"/>
                  </a:cubicBezTo>
                  <a:cubicBezTo>
                    <a:pt x="727" y="4832"/>
                    <a:pt x="750" y="4832"/>
                    <a:pt x="774" y="4809"/>
                  </a:cubicBezTo>
                  <a:lnTo>
                    <a:pt x="1822" y="4332"/>
                  </a:lnTo>
                  <a:cubicBezTo>
                    <a:pt x="2006" y="4381"/>
                    <a:pt x="2191" y="4404"/>
                    <a:pt x="2373" y="4404"/>
                  </a:cubicBezTo>
                  <a:cubicBezTo>
                    <a:pt x="3091" y="4404"/>
                    <a:pt x="3771" y="4044"/>
                    <a:pt x="4179" y="3427"/>
                  </a:cubicBezTo>
                  <a:cubicBezTo>
                    <a:pt x="4382" y="3142"/>
                    <a:pt x="4501" y="2832"/>
                    <a:pt x="4537" y="2487"/>
                  </a:cubicBezTo>
                  <a:cubicBezTo>
                    <a:pt x="4525" y="2392"/>
                    <a:pt x="4453" y="2320"/>
                    <a:pt x="4382" y="2296"/>
                  </a:cubicBezTo>
                  <a:cubicBezTo>
                    <a:pt x="4374" y="2295"/>
                    <a:pt x="4366" y="2295"/>
                    <a:pt x="4358" y="2295"/>
                  </a:cubicBezTo>
                  <a:cubicBezTo>
                    <a:pt x="4275" y="2295"/>
                    <a:pt x="4214" y="2352"/>
                    <a:pt x="4203" y="2439"/>
                  </a:cubicBezTo>
                  <a:cubicBezTo>
                    <a:pt x="4156" y="2713"/>
                    <a:pt x="4072" y="2987"/>
                    <a:pt x="3906" y="3237"/>
                  </a:cubicBezTo>
                  <a:cubicBezTo>
                    <a:pt x="3554" y="3774"/>
                    <a:pt x="2971" y="4074"/>
                    <a:pt x="2360" y="4074"/>
                  </a:cubicBezTo>
                  <a:cubicBezTo>
                    <a:pt x="2185" y="4074"/>
                    <a:pt x="2008" y="4049"/>
                    <a:pt x="1834" y="3999"/>
                  </a:cubicBezTo>
                  <a:cubicBezTo>
                    <a:pt x="1814" y="3994"/>
                    <a:pt x="1798" y="3991"/>
                    <a:pt x="1784" y="3991"/>
                  </a:cubicBezTo>
                  <a:cubicBezTo>
                    <a:pt x="1762" y="3991"/>
                    <a:pt x="1743" y="3997"/>
                    <a:pt x="1715" y="4011"/>
                  </a:cubicBezTo>
                  <a:lnTo>
                    <a:pt x="869" y="4416"/>
                  </a:lnTo>
                  <a:lnTo>
                    <a:pt x="905" y="3475"/>
                  </a:lnTo>
                  <a:cubicBezTo>
                    <a:pt x="905" y="3427"/>
                    <a:pt x="893" y="3404"/>
                    <a:pt x="881" y="3368"/>
                  </a:cubicBezTo>
                  <a:cubicBezTo>
                    <a:pt x="369" y="2737"/>
                    <a:pt x="346" y="1856"/>
                    <a:pt x="786" y="1165"/>
                  </a:cubicBezTo>
                  <a:cubicBezTo>
                    <a:pt x="1072" y="748"/>
                    <a:pt x="1489" y="475"/>
                    <a:pt x="1977" y="379"/>
                  </a:cubicBezTo>
                  <a:cubicBezTo>
                    <a:pt x="2104" y="352"/>
                    <a:pt x="2231" y="339"/>
                    <a:pt x="2357" y="339"/>
                  </a:cubicBezTo>
                  <a:cubicBezTo>
                    <a:pt x="2721" y="339"/>
                    <a:pt x="3071" y="452"/>
                    <a:pt x="3382" y="665"/>
                  </a:cubicBezTo>
                  <a:cubicBezTo>
                    <a:pt x="3798" y="939"/>
                    <a:pt x="4084" y="1380"/>
                    <a:pt x="4179" y="1868"/>
                  </a:cubicBezTo>
                  <a:cubicBezTo>
                    <a:pt x="4200" y="1949"/>
                    <a:pt x="4263" y="2004"/>
                    <a:pt x="4340" y="2004"/>
                  </a:cubicBezTo>
                  <a:cubicBezTo>
                    <a:pt x="4354" y="2004"/>
                    <a:pt x="4368" y="2002"/>
                    <a:pt x="4382" y="1999"/>
                  </a:cubicBezTo>
                  <a:cubicBezTo>
                    <a:pt x="4465" y="1987"/>
                    <a:pt x="4525" y="1903"/>
                    <a:pt x="4513" y="1808"/>
                  </a:cubicBezTo>
                  <a:cubicBezTo>
                    <a:pt x="4406" y="1225"/>
                    <a:pt x="4060" y="725"/>
                    <a:pt x="3572" y="379"/>
                  </a:cubicBezTo>
                  <a:cubicBezTo>
                    <a:pt x="3208" y="130"/>
                    <a:pt x="2790" y="1"/>
                    <a:pt x="23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12253;p97">
              <a:extLst>
                <a:ext uri="{FF2B5EF4-FFF2-40B4-BE49-F238E27FC236}">
                  <a16:creationId xmlns:a16="http://schemas.microsoft.com/office/drawing/2014/main" id="{997E50C4-A787-5509-AD17-075165684358}"/>
                </a:ext>
              </a:extLst>
            </p:cNvPr>
            <p:cNvSpPr/>
            <p:nvPr/>
          </p:nvSpPr>
          <p:spPr>
            <a:xfrm>
              <a:off x="4214666" y="1543583"/>
              <a:ext cx="77711" cy="77363"/>
            </a:xfrm>
            <a:custGeom>
              <a:avLst/>
              <a:gdLst/>
              <a:ahLst/>
              <a:cxnLst/>
              <a:rect l="l" t="t" r="r" b="b"/>
              <a:pathLst>
                <a:path w="2453" h="2442" extrusionOk="0">
                  <a:moveTo>
                    <a:pt x="1072" y="346"/>
                  </a:moveTo>
                  <a:lnTo>
                    <a:pt x="1072" y="1239"/>
                  </a:lnTo>
                  <a:cubicBezTo>
                    <a:pt x="1072" y="1322"/>
                    <a:pt x="1143" y="1406"/>
                    <a:pt x="1238" y="1406"/>
                  </a:cubicBezTo>
                  <a:lnTo>
                    <a:pt x="2131" y="1406"/>
                  </a:lnTo>
                  <a:cubicBezTo>
                    <a:pt x="2048" y="1822"/>
                    <a:pt x="1679" y="2144"/>
                    <a:pt x="1238" y="2144"/>
                  </a:cubicBezTo>
                  <a:cubicBezTo>
                    <a:pt x="726" y="2144"/>
                    <a:pt x="322" y="1739"/>
                    <a:pt x="322" y="1239"/>
                  </a:cubicBezTo>
                  <a:cubicBezTo>
                    <a:pt x="322" y="787"/>
                    <a:pt x="655" y="417"/>
                    <a:pt x="1072" y="346"/>
                  </a:cubicBezTo>
                  <a:close/>
                  <a:moveTo>
                    <a:pt x="1215" y="1"/>
                  </a:moveTo>
                  <a:cubicBezTo>
                    <a:pt x="548" y="1"/>
                    <a:pt x="0" y="548"/>
                    <a:pt x="0" y="1215"/>
                  </a:cubicBezTo>
                  <a:cubicBezTo>
                    <a:pt x="0" y="1894"/>
                    <a:pt x="548" y="2441"/>
                    <a:pt x="1215" y="2441"/>
                  </a:cubicBezTo>
                  <a:cubicBezTo>
                    <a:pt x="1893" y="2441"/>
                    <a:pt x="2441" y="1894"/>
                    <a:pt x="2441" y="1215"/>
                  </a:cubicBezTo>
                  <a:cubicBezTo>
                    <a:pt x="2453" y="1144"/>
                    <a:pt x="2381" y="1072"/>
                    <a:pt x="2286" y="1072"/>
                  </a:cubicBezTo>
                  <a:lnTo>
                    <a:pt x="1381" y="1072"/>
                  </a:lnTo>
                  <a:lnTo>
                    <a:pt x="1381" y="167"/>
                  </a:lnTo>
                  <a:cubicBezTo>
                    <a:pt x="1381" y="72"/>
                    <a:pt x="1310" y="1"/>
                    <a:pt x="1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12254;p97">
              <a:extLst>
                <a:ext uri="{FF2B5EF4-FFF2-40B4-BE49-F238E27FC236}">
                  <a16:creationId xmlns:a16="http://schemas.microsoft.com/office/drawing/2014/main" id="{830832FB-4117-FE99-FB53-5630C990D0A3}"/>
                </a:ext>
              </a:extLst>
            </p:cNvPr>
            <p:cNvSpPr/>
            <p:nvPr/>
          </p:nvSpPr>
          <p:spPr>
            <a:xfrm>
              <a:off x="4007193" y="1541334"/>
              <a:ext cx="320633" cy="319493"/>
            </a:xfrm>
            <a:custGeom>
              <a:avLst/>
              <a:gdLst/>
              <a:ahLst/>
              <a:cxnLst/>
              <a:rect l="l" t="t" r="r" b="b"/>
              <a:pathLst>
                <a:path w="10121" h="10085" extrusionOk="0">
                  <a:moveTo>
                    <a:pt x="3823" y="1239"/>
                  </a:moveTo>
                  <a:lnTo>
                    <a:pt x="4823" y="2227"/>
                  </a:lnTo>
                  <a:cubicBezTo>
                    <a:pt x="5418" y="2822"/>
                    <a:pt x="5525" y="3739"/>
                    <a:pt x="5085" y="4453"/>
                  </a:cubicBezTo>
                  <a:cubicBezTo>
                    <a:pt x="5049" y="4501"/>
                    <a:pt x="5061" y="4596"/>
                    <a:pt x="5120" y="4644"/>
                  </a:cubicBezTo>
                  <a:lnTo>
                    <a:pt x="5442" y="4965"/>
                  </a:lnTo>
                  <a:cubicBezTo>
                    <a:pt x="5478" y="5002"/>
                    <a:pt x="5524" y="5016"/>
                    <a:pt x="5567" y="5016"/>
                  </a:cubicBezTo>
                  <a:cubicBezTo>
                    <a:pt x="5594" y="5016"/>
                    <a:pt x="5621" y="5010"/>
                    <a:pt x="5644" y="5001"/>
                  </a:cubicBezTo>
                  <a:cubicBezTo>
                    <a:pt x="5939" y="4824"/>
                    <a:pt x="6267" y="4736"/>
                    <a:pt x="6591" y="4736"/>
                  </a:cubicBezTo>
                  <a:cubicBezTo>
                    <a:pt x="7053" y="4736"/>
                    <a:pt x="7509" y="4913"/>
                    <a:pt x="7859" y="5263"/>
                  </a:cubicBezTo>
                  <a:lnTo>
                    <a:pt x="8859" y="6263"/>
                  </a:lnTo>
                  <a:lnTo>
                    <a:pt x="6299" y="8823"/>
                  </a:lnTo>
                  <a:lnTo>
                    <a:pt x="5299" y="7823"/>
                  </a:lnTo>
                  <a:cubicBezTo>
                    <a:pt x="5073" y="7608"/>
                    <a:pt x="4906" y="7335"/>
                    <a:pt x="4835" y="7037"/>
                  </a:cubicBezTo>
                  <a:cubicBezTo>
                    <a:pt x="4704" y="6561"/>
                    <a:pt x="4775" y="6037"/>
                    <a:pt x="5025" y="5608"/>
                  </a:cubicBezTo>
                  <a:cubicBezTo>
                    <a:pt x="5073" y="5549"/>
                    <a:pt x="5061" y="5465"/>
                    <a:pt x="5001" y="5418"/>
                  </a:cubicBezTo>
                  <a:lnTo>
                    <a:pt x="4668" y="5084"/>
                  </a:lnTo>
                  <a:cubicBezTo>
                    <a:pt x="4634" y="5051"/>
                    <a:pt x="4597" y="5036"/>
                    <a:pt x="4560" y="5036"/>
                  </a:cubicBezTo>
                  <a:cubicBezTo>
                    <a:pt x="4532" y="5036"/>
                    <a:pt x="4503" y="5045"/>
                    <a:pt x="4477" y="5060"/>
                  </a:cubicBezTo>
                  <a:cubicBezTo>
                    <a:pt x="4186" y="5235"/>
                    <a:pt x="3864" y="5321"/>
                    <a:pt x="3543" y="5321"/>
                  </a:cubicBezTo>
                  <a:cubicBezTo>
                    <a:pt x="3077" y="5321"/>
                    <a:pt x="2616" y="5139"/>
                    <a:pt x="2263" y="4787"/>
                  </a:cubicBezTo>
                  <a:lnTo>
                    <a:pt x="1263" y="3798"/>
                  </a:lnTo>
                  <a:lnTo>
                    <a:pt x="3823" y="1239"/>
                  </a:lnTo>
                  <a:close/>
                  <a:moveTo>
                    <a:pt x="9371" y="6192"/>
                  </a:moveTo>
                  <a:lnTo>
                    <a:pt x="9716" y="6537"/>
                  </a:lnTo>
                  <a:lnTo>
                    <a:pt x="6561" y="9692"/>
                  </a:lnTo>
                  <a:lnTo>
                    <a:pt x="6216" y="9347"/>
                  </a:lnTo>
                  <a:lnTo>
                    <a:pt x="9192" y="6370"/>
                  </a:lnTo>
                  <a:lnTo>
                    <a:pt x="9371" y="6192"/>
                  </a:lnTo>
                  <a:close/>
                  <a:moveTo>
                    <a:pt x="3561" y="0"/>
                  </a:moveTo>
                  <a:cubicBezTo>
                    <a:pt x="3513" y="0"/>
                    <a:pt x="3465" y="12"/>
                    <a:pt x="3442" y="36"/>
                  </a:cubicBezTo>
                  <a:lnTo>
                    <a:pt x="2191" y="1286"/>
                  </a:lnTo>
                  <a:cubicBezTo>
                    <a:pt x="2132" y="1346"/>
                    <a:pt x="2132" y="1453"/>
                    <a:pt x="2191" y="1512"/>
                  </a:cubicBezTo>
                  <a:cubicBezTo>
                    <a:pt x="2221" y="1542"/>
                    <a:pt x="2260" y="1557"/>
                    <a:pt x="2299" y="1557"/>
                  </a:cubicBezTo>
                  <a:cubicBezTo>
                    <a:pt x="2337" y="1557"/>
                    <a:pt x="2376" y="1542"/>
                    <a:pt x="2406" y="1512"/>
                  </a:cubicBezTo>
                  <a:lnTo>
                    <a:pt x="3561" y="369"/>
                  </a:lnTo>
                  <a:lnTo>
                    <a:pt x="3894" y="715"/>
                  </a:lnTo>
                  <a:lnTo>
                    <a:pt x="3715" y="893"/>
                  </a:lnTo>
                  <a:lnTo>
                    <a:pt x="917" y="3691"/>
                  </a:lnTo>
                  <a:lnTo>
                    <a:pt x="739" y="3870"/>
                  </a:lnTo>
                  <a:lnTo>
                    <a:pt x="405" y="3525"/>
                  </a:lnTo>
                  <a:lnTo>
                    <a:pt x="1965" y="1965"/>
                  </a:lnTo>
                  <a:cubicBezTo>
                    <a:pt x="2025" y="1905"/>
                    <a:pt x="2025" y="1798"/>
                    <a:pt x="1965" y="1739"/>
                  </a:cubicBezTo>
                  <a:cubicBezTo>
                    <a:pt x="1935" y="1709"/>
                    <a:pt x="1894" y="1694"/>
                    <a:pt x="1852" y="1694"/>
                  </a:cubicBezTo>
                  <a:cubicBezTo>
                    <a:pt x="1810" y="1694"/>
                    <a:pt x="1769" y="1709"/>
                    <a:pt x="1739" y="1739"/>
                  </a:cubicBezTo>
                  <a:lnTo>
                    <a:pt x="60" y="3417"/>
                  </a:lnTo>
                  <a:cubicBezTo>
                    <a:pt x="1" y="3477"/>
                    <a:pt x="1" y="3584"/>
                    <a:pt x="60" y="3644"/>
                  </a:cubicBezTo>
                  <a:lnTo>
                    <a:pt x="620" y="4203"/>
                  </a:lnTo>
                  <a:cubicBezTo>
                    <a:pt x="655" y="4239"/>
                    <a:pt x="703" y="4251"/>
                    <a:pt x="739" y="4251"/>
                  </a:cubicBezTo>
                  <a:cubicBezTo>
                    <a:pt x="786" y="4251"/>
                    <a:pt x="834" y="4239"/>
                    <a:pt x="858" y="4203"/>
                  </a:cubicBezTo>
                  <a:lnTo>
                    <a:pt x="1036" y="4025"/>
                  </a:lnTo>
                  <a:lnTo>
                    <a:pt x="2037" y="5025"/>
                  </a:lnTo>
                  <a:cubicBezTo>
                    <a:pt x="2453" y="5441"/>
                    <a:pt x="3003" y="5657"/>
                    <a:pt x="3558" y="5657"/>
                  </a:cubicBezTo>
                  <a:cubicBezTo>
                    <a:pt x="3892" y="5657"/>
                    <a:pt x="4228" y="5579"/>
                    <a:pt x="4537" y="5418"/>
                  </a:cubicBezTo>
                  <a:lnTo>
                    <a:pt x="4692" y="5560"/>
                  </a:lnTo>
                  <a:cubicBezTo>
                    <a:pt x="4430" y="6037"/>
                    <a:pt x="4370" y="6608"/>
                    <a:pt x="4525" y="7144"/>
                  </a:cubicBezTo>
                  <a:cubicBezTo>
                    <a:pt x="4632" y="7501"/>
                    <a:pt x="4811" y="7811"/>
                    <a:pt x="5073" y="8085"/>
                  </a:cubicBezTo>
                  <a:lnTo>
                    <a:pt x="6073" y="9073"/>
                  </a:lnTo>
                  <a:lnTo>
                    <a:pt x="5894" y="9251"/>
                  </a:lnTo>
                  <a:cubicBezTo>
                    <a:pt x="5835" y="9311"/>
                    <a:pt x="5835" y="9418"/>
                    <a:pt x="5894" y="9478"/>
                  </a:cubicBezTo>
                  <a:lnTo>
                    <a:pt x="6454" y="10049"/>
                  </a:lnTo>
                  <a:cubicBezTo>
                    <a:pt x="6490" y="10073"/>
                    <a:pt x="6537" y="10085"/>
                    <a:pt x="6573" y="10085"/>
                  </a:cubicBezTo>
                  <a:cubicBezTo>
                    <a:pt x="6621" y="10085"/>
                    <a:pt x="6668" y="10073"/>
                    <a:pt x="6692" y="10049"/>
                  </a:cubicBezTo>
                  <a:lnTo>
                    <a:pt x="10073" y="6668"/>
                  </a:lnTo>
                  <a:cubicBezTo>
                    <a:pt x="10121" y="6596"/>
                    <a:pt x="10121" y="6489"/>
                    <a:pt x="10061" y="6430"/>
                  </a:cubicBezTo>
                  <a:lnTo>
                    <a:pt x="9490" y="5858"/>
                  </a:lnTo>
                  <a:cubicBezTo>
                    <a:pt x="9460" y="5828"/>
                    <a:pt x="9421" y="5813"/>
                    <a:pt x="9383" y="5813"/>
                  </a:cubicBezTo>
                  <a:cubicBezTo>
                    <a:pt x="9344" y="5813"/>
                    <a:pt x="9305" y="5828"/>
                    <a:pt x="9276" y="5858"/>
                  </a:cubicBezTo>
                  <a:lnTo>
                    <a:pt x="9097" y="6037"/>
                  </a:lnTo>
                  <a:lnTo>
                    <a:pt x="8097" y="5049"/>
                  </a:lnTo>
                  <a:cubicBezTo>
                    <a:pt x="7683" y="4627"/>
                    <a:pt x="7137" y="4413"/>
                    <a:pt x="6585" y="4413"/>
                  </a:cubicBezTo>
                  <a:cubicBezTo>
                    <a:pt x="6248" y="4413"/>
                    <a:pt x="5908" y="4493"/>
                    <a:pt x="5597" y="4656"/>
                  </a:cubicBezTo>
                  <a:lnTo>
                    <a:pt x="5442" y="4501"/>
                  </a:lnTo>
                  <a:cubicBezTo>
                    <a:pt x="5882" y="3691"/>
                    <a:pt x="5728" y="2679"/>
                    <a:pt x="5061" y="2001"/>
                  </a:cubicBezTo>
                  <a:lnTo>
                    <a:pt x="4061" y="1012"/>
                  </a:lnTo>
                  <a:lnTo>
                    <a:pt x="4239" y="834"/>
                  </a:lnTo>
                  <a:cubicBezTo>
                    <a:pt x="4299" y="774"/>
                    <a:pt x="4299" y="667"/>
                    <a:pt x="4239" y="607"/>
                  </a:cubicBezTo>
                  <a:lnTo>
                    <a:pt x="3680" y="36"/>
                  </a:lnTo>
                  <a:cubicBezTo>
                    <a:pt x="3644" y="12"/>
                    <a:pt x="3596" y="0"/>
                    <a:pt x="3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12255;p97">
              <a:extLst>
                <a:ext uri="{FF2B5EF4-FFF2-40B4-BE49-F238E27FC236}">
                  <a16:creationId xmlns:a16="http://schemas.microsoft.com/office/drawing/2014/main" id="{42B5A3FA-5DB9-5793-3529-24A964CF8866}"/>
                </a:ext>
              </a:extLst>
            </p:cNvPr>
            <p:cNvSpPr/>
            <p:nvPr/>
          </p:nvSpPr>
          <p:spPr>
            <a:xfrm>
              <a:off x="4064914" y="1665805"/>
              <a:ext cx="101123" cy="40012"/>
            </a:xfrm>
            <a:custGeom>
              <a:avLst/>
              <a:gdLst/>
              <a:ahLst/>
              <a:cxnLst/>
              <a:rect l="l" t="t" r="r" b="b"/>
              <a:pathLst>
                <a:path w="3192" h="1263" extrusionOk="0">
                  <a:moveTo>
                    <a:pt x="2703" y="310"/>
                  </a:moveTo>
                  <a:lnTo>
                    <a:pt x="2608" y="417"/>
                  </a:lnTo>
                  <a:cubicBezTo>
                    <a:pt x="2346" y="739"/>
                    <a:pt x="2001" y="941"/>
                    <a:pt x="1631" y="941"/>
                  </a:cubicBezTo>
                  <a:cubicBezTo>
                    <a:pt x="1274" y="941"/>
                    <a:pt x="929" y="774"/>
                    <a:pt x="679" y="477"/>
                  </a:cubicBezTo>
                  <a:cubicBezTo>
                    <a:pt x="679" y="477"/>
                    <a:pt x="619" y="393"/>
                    <a:pt x="548" y="310"/>
                  </a:cubicBezTo>
                  <a:close/>
                  <a:moveTo>
                    <a:pt x="191" y="0"/>
                  </a:moveTo>
                  <a:cubicBezTo>
                    <a:pt x="131" y="0"/>
                    <a:pt x="72" y="24"/>
                    <a:pt x="36" y="84"/>
                  </a:cubicBezTo>
                  <a:cubicBezTo>
                    <a:pt x="0" y="143"/>
                    <a:pt x="24" y="203"/>
                    <a:pt x="48" y="250"/>
                  </a:cubicBezTo>
                  <a:cubicBezTo>
                    <a:pt x="155" y="369"/>
                    <a:pt x="393" y="667"/>
                    <a:pt x="393" y="679"/>
                  </a:cubicBezTo>
                  <a:cubicBezTo>
                    <a:pt x="703" y="1060"/>
                    <a:pt x="1143" y="1262"/>
                    <a:pt x="1584" y="1262"/>
                  </a:cubicBezTo>
                  <a:lnTo>
                    <a:pt x="1620" y="1262"/>
                  </a:lnTo>
                  <a:cubicBezTo>
                    <a:pt x="2072" y="1250"/>
                    <a:pt x="2524" y="1024"/>
                    <a:pt x="2846" y="619"/>
                  </a:cubicBezTo>
                  <a:lnTo>
                    <a:pt x="3132" y="262"/>
                  </a:lnTo>
                  <a:cubicBezTo>
                    <a:pt x="3191" y="203"/>
                    <a:pt x="3191" y="143"/>
                    <a:pt x="3167" y="84"/>
                  </a:cubicBezTo>
                  <a:cubicBezTo>
                    <a:pt x="3132" y="24"/>
                    <a:pt x="3072" y="0"/>
                    <a:pt x="30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Google Shape;12256;p97">
              <a:extLst>
                <a:ext uri="{FF2B5EF4-FFF2-40B4-BE49-F238E27FC236}">
                  <a16:creationId xmlns:a16="http://schemas.microsoft.com/office/drawing/2014/main" id="{EFE629DA-C2B3-6674-8A22-8FA293EEB940}"/>
                </a:ext>
              </a:extLst>
            </p:cNvPr>
            <p:cNvSpPr/>
            <p:nvPr/>
          </p:nvSpPr>
          <p:spPr>
            <a:xfrm>
              <a:off x="4162235" y="1749155"/>
              <a:ext cx="101851" cy="60382"/>
            </a:xfrm>
            <a:custGeom>
              <a:avLst/>
              <a:gdLst/>
              <a:ahLst/>
              <a:cxnLst/>
              <a:rect l="l" t="t" r="r" b="b"/>
              <a:pathLst>
                <a:path w="3215" h="1906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536"/>
                    <a:pt x="238" y="786"/>
                    <a:pt x="286" y="834"/>
                  </a:cubicBezTo>
                  <a:lnTo>
                    <a:pt x="1310" y="1858"/>
                  </a:lnTo>
                  <a:cubicBezTo>
                    <a:pt x="1346" y="1894"/>
                    <a:pt x="1381" y="1906"/>
                    <a:pt x="1429" y="1906"/>
                  </a:cubicBezTo>
                  <a:cubicBezTo>
                    <a:pt x="1476" y="1906"/>
                    <a:pt x="1512" y="1894"/>
                    <a:pt x="1548" y="1858"/>
                  </a:cubicBezTo>
                  <a:lnTo>
                    <a:pt x="3143" y="274"/>
                  </a:lnTo>
                  <a:cubicBezTo>
                    <a:pt x="3203" y="239"/>
                    <a:pt x="3215" y="167"/>
                    <a:pt x="3191" y="108"/>
                  </a:cubicBezTo>
                  <a:cubicBezTo>
                    <a:pt x="3155" y="48"/>
                    <a:pt x="3096" y="1"/>
                    <a:pt x="3036" y="1"/>
                  </a:cubicBezTo>
                  <a:lnTo>
                    <a:pt x="1607" y="1"/>
                  </a:lnTo>
                  <a:cubicBezTo>
                    <a:pt x="1524" y="1"/>
                    <a:pt x="1441" y="72"/>
                    <a:pt x="1441" y="167"/>
                  </a:cubicBezTo>
                  <a:cubicBezTo>
                    <a:pt x="1441" y="251"/>
                    <a:pt x="1524" y="334"/>
                    <a:pt x="1607" y="334"/>
                  </a:cubicBezTo>
                  <a:lnTo>
                    <a:pt x="2631" y="334"/>
                  </a:lnTo>
                  <a:lnTo>
                    <a:pt x="1429" y="1537"/>
                  </a:lnTo>
                  <a:lnTo>
                    <a:pt x="500" y="608"/>
                  </a:lnTo>
                  <a:cubicBezTo>
                    <a:pt x="488" y="596"/>
                    <a:pt x="393" y="489"/>
                    <a:pt x="345" y="334"/>
                  </a:cubicBezTo>
                  <a:lnTo>
                    <a:pt x="965" y="334"/>
                  </a:lnTo>
                  <a:cubicBezTo>
                    <a:pt x="1060" y="334"/>
                    <a:pt x="1131" y="251"/>
                    <a:pt x="1131" y="167"/>
                  </a:cubicBezTo>
                  <a:cubicBezTo>
                    <a:pt x="1131" y="72"/>
                    <a:pt x="1060" y="1"/>
                    <a:pt x="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9" name="Google Shape;104;p20">
            <a:extLst>
              <a:ext uri="{FF2B5EF4-FFF2-40B4-BE49-F238E27FC236}">
                <a16:creationId xmlns:a16="http://schemas.microsoft.com/office/drawing/2014/main" id="{F4491FCB-E9FD-33DE-81C0-48797EF537CC}"/>
              </a:ext>
            </a:extLst>
          </p:cNvPr>
          <p:cNvSpPr txBox="1">
            <a:spLocks/>
          </p:cNvSpPr>
          <p:nvPr/>
        </p:nvSpPr>
        <p:spPr>
          <a:xfrm>
            <a:off x="1821855" y="1992842"/>
            <a:ext cx="3226217" cy="4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40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Документы</a:t>
            </a:r>
            <a:endParaRPr lang="ru-RU" sz="1200" b="0" dirty="0">
              <a:solidFill>
                <a:srgbClr val="CB5B5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90" name="Google Shape;104;p20">
            <a:extLst>
              <a:ext uri="{FF2B5EF4-FFF2-40B4-BE49-F238E27FC236}">
                <a16:creationId xmlns:a16="http://schemas.microsoft.com/office/drawing/2014/main" id="{BB1FD43C-FEB5-B219-6C08-6D1E00C186D6}"/>
              </a:ext>
            </a:extLst>
          </p:cNvPr>
          <p:cNvSpPr txBox="1">
            <a:spLocks/>
          </p:cNvSpPr>
          <p:nvPr/>
        </p:nvSpPr>
        <p:spPr>
          <a:xfrm>
            <a:off x="6125382" y="1993781"/>
            <a:ext cx="3226217" cy="4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40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Дедлайны</a:t>
            </a:r>
            <a:endParaRPr lang="ru-RU" sz="1200" b="0" dirty="0">
              <a:solidFill>
                <a:srgbClr val="CB5B5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91" name="Google Shape;104;p20">
            <a:hlinkClick r:id="rId2"/>
            <a:extLst>
              <a:ext uri="{FF2B5EF4-FFF2-40B4-BE49-F238E27FC236}">
                <a16:creationId xmlns:a16="http://schemas.microsoft.com/office/drawing/2014/main" id="{47702EF9-1D20-ACE8-4536-99279E59EB33}"/>
              </a:ext>
            </a:extLst>
          </p:cNvPr>
          <p:cNvSpPr txBox="1">
            <a:spLocks/>
          </p:cNvSpPr>
          <p:nvPr/>
        </p:nvSpPr>
        <p:spPr>
          <a:xfrm>
            <a:off x="1753709" y="2192713"/>
            <a:ext cx="2628854" cy="4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20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До </a:t>
            </a:r>
            <a:r>
              <a:rPr lang="ru-RU" sz="1200" dirty="0" smtClean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27.12.2024 (подписанное со стороны руководителей практики от организации и НИУ ВШЭ)</a:t>
            </a:r>
            <a:endParaRPr lang="ru-RU" sz="120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0627B04-2C67-5303-BFE2-E726F0B4A8EE}"/>
              </a:ext>
            </a:extLst>
          </p:cNvPr>
          <p:cNvSpPr txBox="1"/>
          <p:nvPr/>
        </p:nvSpPr>
        <p:spPr>
          <a:xfrm>
            <a:off x="1715145" y="3393778"/>
            <a:ext cx="322621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150" indent="-171450" algn="l">
              <a:buClr>
                <a:srgbClr val="172C65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Отчет по практике</a:t>
            </a:r>
            <a:endParaRPr lang="ru-RU" sz="1100" dirty="0">
              <a:solidFill>
                <a:srgbClr val="C01646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84150" indent="-171450" algn="l">
              <a:buClr>
                <a:srgbClr val="172C65"/>
              </a:buClr>
              <a:buFont typeface="Wingdings" panose="05000000000000000000" pitchFamily="2" charset="2"/>
              <a:buChar char="§"/>
            </a:pP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84150" indent="-171450" algn="l">
              <a:buClr>
                <a:srgbClr val="172C65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Отзыв работодателя</a:t>
            </a:r>
            <a:endParaRPr lang="ru-RU" sz="1100" dirty="0">
              <a:solidFill>
                <a:srgbClr val="C01646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84150" indent="-171450" algn="l">
              <a:buClr>
                <a:srgbClr val="172C65"/>
              </a:buClr>
              <a:buFont typeface="Wingdings" panose="05000000000000000000" pitchFamily="2" charset="2"/>
              <a:buChar char="§"/>
            </a:pP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84150" indent="-171450" algn="l">
              <a:buClr>
                <a:srgbClr val="172C65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Индивидуальное задание </a:t>
            </a:r>
            <a:endParaRPr lang="ru-RU" sz="1100" dirty="0">
              <a:solidFill>
                <a:srgbClr val="C01646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BFB53EF-BF3B-CB75-D149-20E5585EF0BB}"/>
              </a:ext>
            </a:extLst>
          </p:cNvPr>
          <p:cNvSpPr txBox="1"/>
          <p:nvPr/>
        </p:nvSpPr>
        <p:spPr>
          <a:xfrm>
            <a:off x="6032345" y="2370102"/>
            <a:ext cx="233674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ru-RU" sz="1100" b="1" kern="1200" dirty="0">
                <a:solidFill>
                  <a:srgbClr val="172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1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10.12.2024:</a:t>
            </a:r>
            <a:endParaRPr lang="ru-RU" sz="11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заявку в ЛМС</a:t>
            </a:r>
          </a:p>
          <a:p>
            <a:pPr defTabSz="685800">
              <a:buClrTx/>
              <a:defRPr/>
            </a:pPr>
            <a:endParaRPr lang="ru-RU" sz="1100" b="1" kern="1200" dirty="0">
              <a:solidFill>
                <a:srgbClr val="172C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r>
              <a:rPr lang="ru-RU" sz="1100" b="1" kern="1200" dirty="0">
                <a:solidFill>
                  <a:srgbClr val="172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100" b="1" kern="1200" dirty="0" smtClean="0">
                <a:solidFill>
                  <a:srgbClr val="172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27.12.2024</a:t>
            </a:r>
            <a:br>
              <a:rPr lang="ru-RU" sz="1100" b="1" kern="1200" dirty="0" smtClean="0">
                <a:solidFill>
                  <a:srgbClr val="172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</a:t>
            </a: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подписать Индивидуальное задание </a:t>
            </a:r>
            <a:r>
              <a:rPr lang="ru-RU" sz="11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руководителя практики от компании и от НИУ ВШЭ (научный руководитель ВКР) </a:t>
            </a:r>
            <a:r>
              <a:rPr lang="en-US" sz="11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1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загрузить его в</a:t>
            </a:r>
            <a:r>
              <a:rPr lang="en-US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Smart LMS</a:t>
            </a:r>
            <a:endParaRPr lang="ru-RU" sz="11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endParaRPr lang="ru-RU" sz="1100" b="1" kern="1200" dirty="0">
              <a:solidFill>
                <a:srgbClr val="172C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r>
              <a:rPr lang="ru-RU" sz="11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20.03.2025</a:t>
            </a:r>
            <a:endParaRPr lang="ru-RU" sz="11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  <a:defRPr/>
            </a:pP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5 </a:t>
            </a:r>
            <a:r>
              <a:rPr lang="ru-RU" sz="11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дней </a:t>
            </a: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загрузить в </a:t>
            </a:r>
            <a:r>
              <a:rPr lang="en-US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 LMS</a:t>
            </a:r>
            <a:r>
              <a:rPr lang="ru-RU" sz="11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подписанные отзыв, отчет и индивидуальное задание</a:t>
            </a:r>
          </a:p>
        </p:txBody>
      </p:sp>
      <p:grpSp>
        <p:nvGrpSpPr>
          <p:cNvPr id="6" name="Google Shape;8801;p90">
            <a:extLst>
              <a:ext uri="{FF2B5EF4-FFF2-40B4-BE49-F238E27FC236}">
                <a16:creationId xmlns:a16="http://schemas.microsoft.com/office/drawing/2014/main" id="{DAD0E9CD-9503-F232-C6E4-822D1B4C8655}"/>
              </a:ext>
            </a:extLst>
          </p:cNvPr>
          <p:cNvGrpSpPr/>
          <p:nvPr/>
        </p:nvGrpSpPr>
        <p:grpSpPr>
          <a:xfrm rot="16200000">
            <a:off x="-344431" y="2091173"/>
            <a:ext cx="2306513" cy="961153"/>
            <a:chOff x="5194708" y="3484366"/>
            <a:chExt cx="2369266" cy="987304"/>
          </a:xfrm>
        </p:grpSpPr>
        <p:grpSp>
          <p:nvGrpSpPr>
            <p:cNvPr id="7" name="Google Shape;8806;p90">
              <a:extLst>
                <a:ext uri="{FF2B5EF4-FFF2-40B4-BE49-F238E27FC236}">
                  <a16:creationId xmlns:a16="http://schemas.microsoft.com/office/drawing/2014/main" id="{195789F2-08F9-770B-0EF2-0F2AFB43C85D}"/>
                </a:ext>
              </a:extLst>
            </p:cNvPr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22" name="Google Shape;8807;p90">
                <a:extLst>
                  <a:ext uri="{FF2B5EF4-FFF2-40B4-BE49-F238E27FC236}">
                    <a16:creationId xmlns:a16="http://schemas.microsoft.com/office/drawing/2014/main" id="{56E7CCF1-FAC7-1792-C9C9-DAA0D9718246}"/>
                  </a:ext>
                </a:extLst>
              </p:cNvPr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Google Shape;8808;p90">
                <a:extLst>
                  <a:ext uri="{FF2B5EF4-FFF2-40B4-BE49-F238E27FC236}">
                    <a16:creationId xmlns:a16="http://schemas.microsoft.com/office/drawing/2014/main" id="{DF5E7571-4462-F7D5-9318-EA89BA58AC04}"/>
                  </a:ext>
                </a:extLst>
              </p:cNvPr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Google Shape;8809;p90">
                <a:extLst>
                  <a:ext uri="{FF2B5EF4-FFF2-40B4-BE49-F238E27FC236}">
                    <a16:creationId xmlns:a16="http://schemas.microsoft.com/office/drawing/2014/main" id="{5BBBA885-1B7F-288B-DC31-3A23B3875D78}"/>
                  </a:ext>
                </a:extLst>
              </p:cNvPr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Google Shape;8810;p90">
              <a:extLst>
                <a:ext uri="{FF2B5EF4-FFF2-40B4-BE49-F238E27FC236}">
                  <a16:creationId xmlns:a16="http://schemas.microsoft.com/office/drawing/2014/main" id="{7AC11E71-BBCE-44C8-E96F-2DD0107E3C66}"/>
                </a:ext>
              </a:extLst>
            </p:cNvPr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</p:grpSpPr>
          <p:sp>
            <p:nvSpPr>
              <p:cNvPr id="18" name="Google Shape;8811;p90">
                <a:extLst>
                  <a:ext uri="{FF2B5EF4-FFF2-40B4-BE49-F238E27FC236}">
                    <a16:creationId xmlns:a16="http://schemas.microsoft.com/office/drawing/2014/main" id="{C80D3858-D053-30BF-6A9C-89EDCF8FF6D4}"/>
                  </a:ext>
                </a:extLst>
              </p:cNvPr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172C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Google Shape;8812;p90">
                <a:extLst>
                  <a:ext uri="{FF2B5EF4-FFF2-40B4-BE49-F238E27FC236}">
                    <a16:creationId xmlns:a16="http://schemas.microsoft.com/office/drawing/2014/main" id="{D6BAB382-CB10-7CC3-147B-D10A95F063A9}"/>
                  </a:ext>
                </a:extLst>
              </p:cNvPr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Google Shape;8813;p90">
                <a:extLst>
                  <a:ext uri="{FF2B5EF4-FFF2-40B4-BE49-F238E27FC236}">
                    <a16:creationId xmlns:a16="http://schemas.microsoft.com/office/drawing/2014/main" id="{51D93A41-6C60-58F2-83AB-25B9067C52A7}"/>
                  </a:ext>
                </a:extLst>
              </p:cNvPr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172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172C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oogle Shape;8814;p90">
              <a:extLst>
                <a:ext uri="{FF2B5EF4-FFF2-40B4-BE49-F238E27FC236}">
                  <a16:creationId xmlns:a16="http://schemas.microsoft.com/office/drawing/2014/main" id="{350991BB-F6DF-72E7-F557-7C0B3F5C5E12}"/>
                </a:ext>
              </a:extLst>
            </p:cNvPr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15" name="Google Shape;8815;p90">
                <a:extLst>
                  <a:ext uri="{FF2B5EF4-FFF2-40B4-BE49-F238E27FC236}">
                    <a16:creationId xmlns:a16="http://schemas.microsoft.com/office/drawing/2014/main" id="{6BB30863-FEEB-6F0B-F4F6-B0265092C0ED}"/>
                  </a:ext>
                </a:extLst>
              </p:cNvPr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C0164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Google Shape;8816;p90">
                <a:extLst>
                  <a:ext uri="{FF2B5EF4-FFF2-40B4-BE49-F238E27FC236}">
                    <a16:creationId xmlns:a16="http://schemas.microsoft.com/office/drawing/2014/main" id="{E99922C4-A508-C416-5510-66050A47C9E4}"/>
                  </a:ext>
                </a:extLst>
              </p:cNvPr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C01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Google Shape;8817;p90">
                <a:extLst>
                  <a:ext uri="{FF2B5EF4-FFF2-40B4-BE49-F238E27FC236}">
                    <a16:creationId xmlns:a16="http://schemas.microsoft.com/office/drawing/2014/main" id="{0568D8EF-FBB3-6F53-ED4F-EE4B51AD47E5}"/>
                  </a:ext>
                </a:extLst>
              </p:cNvPr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C01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7" name="Google Shape;104;p20">
            <a:extLst>
              <a:ext uri="{FF2B5EF4-FFF2-40B4-BE49-F238E27FC236}">
                <a16:creationId xmlns:a16="http://schemas.microsoft.com/office/drawing/2014/main" id="{0F444754-E22A-B9C3-C45E-45C744C8F68A}"/>
              </a:ext>
            </a:extLst>
          </p:cNvPr>
          <p:cNvSpPr txBox="1">
            <a:spLocks/>
          </p:cNvSpPr>
          <p:nvPr/>
        </p:nvSpPr>
        <p:spPr>
          <a:xfrm>
            <a:off x="524814" y="1681221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1800" b="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1</a:t>
            </a:r>
            <a:endParaRPr lang="ru-RU" sz="1800" b="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8" name="Google Shape;104;p20">
            <a:extLst>
              <a:ext uri="{FF2B5EF4-FFF2-40B4-BE49-F238E27FC236}">
                <a16:creationId xmlns:a16="http://schemas.microsoft.com/office/drawing/2014/main" id="{546E6E89-186A-7637-BBE0-3AEA1174D0B7}"/>
              </a:ext>
            </a:extLst>
          </p:cNvPr>
          <p:cNvSpPr txBox="1">
            <a:spLocks/>
          </p:cNvSpPr>
          <p:nvPr/>
        </p:nvSpPr>
        <p:spPr>
          <a:xfrm>
            <a:off x="521283" y="2436926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1800" b="0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Google Shape;104;p20">
            <a:extLst>
              <a:ext uri="{FF2B5EF4-FFF2-40B4-BE49-F238E27FC236}">
                <a16:creationId xmlns:a16="http://schemas.microsoft.com/office/drawing/2014/main" id="{BC5611AE-364F-6326-1BD7-7613E83B3B8E}"/>
              </a:ext>
            </a:extLst>
          </p:cNvPr>
          <p:cNvSpPr txBox="1">
            <a:spLocks/>
          </p:cNvSpPr>
          <p:nvPr/>
        </p:nvSpPr>
        <p:spPr>
          <a:xfrm>
            <a:off x="525578" y="3191586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1800" b="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7" name="Google Shape;104;p20">
            <a:extLst>
              <a:ext uri="{FF2B5EF4-FFF2-40B4-BE49-F238E27FC236}">
                <a16:creationId xmlns:a16="http://schemas.microsoft.com/office/drawing/2014/main" id="{82BE4A27-2756-9D8E-D732-8A79706B6802}"/>
              </a:ext>
            </a:extLst>
          </p:cNvPr>
          <p:cNvSpPr txBox="1">
            <a:spLocks/>
          </p:cNvSpPr>
          <p:nvPr/>
        </p:nvSpPr>
        <p:spPr>
          <a:xfrm>
            <a:off x="333344" y="335468"/>
            <a:ext cx="1084265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2400" b="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Прохождение практики по вакансиям от Центра карьеры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E08A10-825C-92F5-2788-6F84518620F7}"/>
              </a:ext>
            </a:extLst>
          </p:cNvPr>
          <p:cNvSpPr txBox="1"/>
          <p:nvPr/>
        </p:nvSpPr>
        <p:spPr>
          <a:xfrm>
            <a:off x="1715145" y="4378981"/>
            <a:ext cx="2974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>
              <a:buClr>
                <a:srgbClr val="CB5B59"/>
              </a:buClr>
            </a:pPr>
            <a:r>
              <a:rPr lang="ru-RU" sz="800" b="1" dirty="0">
                <a:solidFill>
                  <a:srgbClr val="172C65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*Шаблоны документов для некоторых образовательных программ будут отличаться. Внимательно читайте информацию в канале по практике.</a:t>
            </a:r>
            <a:endParaRPr lang="ru-RU" sz="800" dirty="0">
              <a:solidFill>
                <a:srgbClr val="172C65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069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bg1"/>
            </a:gs>
            <a:gs pos="100000">
              <a:srgbClr val="F9C5A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01F65D44-1245-F3ED-EE8F-C615E117F3AE}"/>
              </a:ext>
            </a:extLst>
          </p:cNvPr>
          <p:cNvSpPr txBox="1"/>
          <p:nvPr/>
        </p:nvSpPr>
        <p:spPr>
          <a:xfrm>
            <a:off x="243840" y="3991875"/>
            <a:ext cx="28274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Пройдите практику в НИУ ВШЭ. Спросите у научного руководителя, есть ли подходящие для вас варианты, обсудите с ним задание</a:t>
            </a:r>
          </a:p>
        </p:txBody>
      </p:sp>
      <p:sp>
        <p:nvSpPr>
          <p:cNvPr id="28" name="Google Shape;104;p20">
            <a:extLst>
              <a:ext uri="{FF2B5EF4-FFF2-40B4-BE49-F238E27FC236}">
                <a16:creationId xmlns:a16="http://schemas.microsoft.com/office/drawing/2014/main" id="{0713D908-1F87-A05C-F3A6-176161FCBEA8}"/>
              </a:ext>
            </a:extLst>
          </p:cNvPr>
          <p:cNvSpPr txBox="1">
            <a:spLocks/>
          </p:cNvSpPr>
          <p:nvPr/>
        </p:nvSpPr>
        <p:spPr>
          <a:xfrm>
            <a:off x="333344" y="335468"/>
            <a:ext cx="10842655" cy="74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2400" b="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«НЕТ ОТВЕТА ОТ ВЫБРАННЫХ КОМПАНИЙ, </a:t>
            </a:r>
          </a:p>
          <a:p>
            <a:pPr marL="12700" algn="l"/>
            <a:r>
              <a:rPr lang="ru-RU" sz="2400" b="0" dirty="0">
                <a:solidFill>
                  <a:srgbClr val="C01646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Я БЕЗ ПРАКТИКИ. ЧТО ДЕЛАТЬ?»</a:t>
            </a:r>
          </a:p>
        </p:txBody>
      </p:sp>
      <p:sp>
        <p:nvSpPr>
          <p:cNvPr id="43" name="Google Shape;103;p20">
            <a:extLst>
              <a:ext uri="{FF2B5EF4-FFF2-40B4-BE49-F238E27FC236}">
                <a16:creationId xmlns:a16="http://schemas.microsoft.com/office/drawing/2014/main" id="{792A0AE0-1C8A-2378-9D6D-E5170D260D9A}"/>
              </a:ext>
            </a:extLst>
          </p:cNvPr>
          <p:cNvSpPr/>
          <p:nvPr/>
        </p:nvSpPr>
        <p:spPr>
          <a:xfrm>
            <a:off x="0" y="324108"/>
            <a:ext cx="243840" cy="387092"/>
          </a:xfrm>
          <a:custGeom>
            <a:avLst/>
            <a:gdLst/>
            <a:ahLst/>
            <a:cxnLst/>
            <a:rect l="l" t="t" r="r" b="b"/>
            <a:pathLst>
              <a:path w="660400" h="965200" extrusionOk="0">
                <a:moveTo>
                  <a:pt x="660400" y="0"/>
                </a:moveTo>
                <a:lnTo>
                  <a:pt x="0" y="0"/>
                </a:lnTo>
                <a:lnTo>
                  <a:pt x="0" y="965200"/>
                </a:lnTo>
                <a:lnTo>
                  <a:pt x="660400" y="965200"/>
                </a:lnTo>
                <a:lnTo>
                  <a:pt x="660400" y="0"/>
                </a:lnTo>
                <a:close/>
              </a:path>
            </a:pathLst>
          </a:custGeom>
          <a:solidFill>
            <a:srgbClr val="102D6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000">
              <a:solidFill>
                <a:srgbClr val="C01646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4" name="Google Shape;104;p20">
            <a:extLst>
              <a:ext uri="{FF2B5EF4-FFF2-40B4-BE49-F238E27FC236}">
                <a16:creationId xmlns:a16="http://schemas.microsoft.com/office/drawing/2014/main" id="{2287AE90-698D-9499-9675-F6D4C78CE1EA}"/>
              </a:ext>
            </a:extLst>
          </p:cNvPr>
          <p:cNvSpPr txBox="1">
            <a:spLocks/>
          </p:cNvSpPr>
          <p:nvPr/>
        </p:nvSpPr>
        <p:spPr>
          <a:xfrm>
            <a:off x="420950" y="2160680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18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01</a:t>
            </a:r>
            <a:endParaRPr lang="ru-RU" sz="1800" b="0" dirty="0">
              <a:solidFill>
                <a:srgbClr val="CB5B5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04;p20">
            <a:extLst>
              <a:ext uri="{FF2B5EF4-FFF2-40B4-BE49-F238E27FC236}">
                <a16:creationId xmlns:a16="http://schemas.microsoft.com/office/drawing/2014/main" id="{EF5DA0F5-19BF-4C94-C6A8-ABC214600196}"/>
              </a:ext>
            </a:extLst>
          </p:cNvPr>
          <p:cNvSpPr txBox="1">
            <a:spLocks/>
          </p:cNvSpPr>
          <p:nvPr/>
        </p:nvSpPr>
        <p:spPr>
          <a:xfrm>
            <a:off x="333344" y="1309289"/>
            <a:ext cx="5422945" cy="4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l"/>
            <a:r>
              <a:rPr lang="ru-RU" sz="140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Альтернативные варианты поиска практики, </a:t>
            </a:r>
          </a:p>
          <a:p>
            <a:pPr marL="12700" algn="l"/>
            <a:r>
              <a:rPr lang="ru-RU" sz="1400" dirty="0">
                <a:solidFill>
                  <a:srgbClr val="102D6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 которых ЦК не участвует, т.е. это самостоятельный поиск:</a:t>
            </a:r>
            <a:endParaRPr lang="ru-RU" sz="1200" b="0" dirty="0">
              <a:solidFill>
                <a:srgbClr val="102D6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B6006E-2D5D-FDFC-1209-2E9CBCA52377}"/>
              </a:ext>
            </a:extLst>
          </p:cNvPr>
          <p:cNvSpPr txBox="1"/>
          <p:nvPr/>
        </p:nvSpPr>
        <p:spPr>
          <a:xfrm>
            <a:off x="243840" y="2526585"/>
            <a:ext cx="30184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Вы можете откликаться на предложения в разделе «стажировки» или «карьера» на сайте интересующей вас компании</a:t>
            </a:r>
          </a:p>
        </p:txBody>
      </p:sp>
      <p:cxnSp>
        <p:nvCxnSpPr>
          <p:cNvPr id="22" name="Google Shape;463;p51">
            <a:extLst>
              <a:ext uri="{FF2B5EF4-FFF2-40B4-BE49-F238E27FC236}">
                <a16:creationId xmlns:a16="http://schemas.microsoft.com/office/drawing/2014/main" id="{49AFBAC0-493D-D6EC-F97E-2E2A6040875E}"/>
              </a:ext>
            </a:extLst>
          </p:cNvPr>
          <p:cNvCxnSpPr>
            <a:cxnSpLocks/>
          </p:cNvCxnSpPr>
          <p:nvPr/>
        </p:nvCxnSpPr>
        <p:spPr>
          <a:xfrm rot="16200000">
            <a:off x="212098" y="2288251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CB5B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104;p20">
            <a:extLst>
              <a:ext uri="{FF2B5EF4-FFF2-40B4-BE49-F238E27FC236}">
                <a16:creationId xmlns:a16="http://schemas.microsoft.com/office/drawing/2014/main" id="{705C3711-F954-9F7B-5188-ECC87B5F701A}"/>
              </a:ext>
            </a:extLst>
          </p:cNvPr>
          <p:cNvSpPr txBox="1">
            <a:spLocks/>
          </p:cNvSpPr>
          <p:nvPr/>
        </p:nvSpPr>
        <p:spPr>
          <a:xfrm>
            <a:off x="422491" y="3593132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18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02</a:t>
            </a:r>
            <a:endParaRPr lang="ru-RU" sz="1800" b="0" dirty="0">
              <a:solidFill>
                <a:srgbClr val="CB5B5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cxnSp>
        <p:nvCxnSpPr>
          <p:cNvPr id="24" name="Google Shape;463;p51">
            <a:extLst>
              <a:ext uri="{FF2B5EF4-FFF2-40B4-BE49-F238E27FC236}">
                <a16:creationId xmlns:a16="http://schemas.microsoft.com/office/drawing/2014/main" id="{0DCEEC59-1CF0-1B5C-2002-11A372B7A4A1}"/>
              </a:ext>
            </a:extLst>
          </p:cNvPr>
          <p:cNvCxnSpPr>
            <a:cxnSpLocks/>
          </p:cNvCxnSpPr>
          <p:nvPr/>
        </p:nvCxnSpPr>
        <p:spPr>
          <a:xfrm rot="16200000">
            <a:off x="213639" y="3720703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CB5B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Google Shape;104;p20">
            <a:extLst>
              <a:ext uri="{FF2B5EF4-FFF2-40B4-BE49-F238E27FC236}">
                <a16:creationId xmlns:a16="http://schemas.microsoft.com/office/drawing/2014/main" id="{2C244417-83A0-6E9A-2A3C-39F45A850D9B}"/>
              </a:ext>
            </a:extLst>
          </p:cNvPr>
          <p:cNvSpPr txBox="1">
            <a:spLocks/>
          </p:cNvSpPr>
          <p:nvPr/>
        </p:nvSpPr>
        <p:spPr>
          <a:xfrm>
            <a:off x="4771394" y="2160680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18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03</a:t>
            </a:r>
            <a:endParaRPr lang="ru-RU" sz="1800" b="0" dirty="0">
              <a:solidFill>
                <a:srgbClr val="CB5B5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cxnSp>
        <p:nvCxnSpPr>
          <p:cNvPr id="48" name="Google Shape;463;p51">
            <a:extLst>
              <a:ext uri="{FF2B5EF4-FFF2-40B4-BE49-F238E27FC236}">
                <a16:creationId xmlns:a16="http://schemas.microsoft.com/office/drawing/2014/main" id="{602DDB9B-61B0-99CC-940A-931AAADF0312}"/>
              </a:ext>
            </a:extLst>
          </p:cNvPr>
          <p:cNvCxnSpPr>
            <a:cxnSpLocks/>
          </p:cNvCxnSpPr>
          <p:nvPr/>
        </p:nvCxnSpPr>
        <p:spPr>
          <a:xfrm rot="16200000">
            <a:off x="4562542" y="2288251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CB5B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104;p20">
            <a:extLst>
              <a:ext uri="{FF2B5EF4-FFF2-40B4-BE49-F238E27FC236}">
                <a16:creationId xmlns:a16="http://schemas.microsoft.com/office/drawing/2014/main" id="{4917C1F1-BFAD-3719-EA1E-0DEB43402E0F}"/>
              </a:ext>
            </a:extLst>
          </p:cNvPr>
          <p:cNvSpPr txBox="1">
            <a:spLocks/>
          </p:cNvSpPr>
          <p:nvPr/>
        </p:nvSpPr>
        <p:spPr>
          <a:xfrm>
            <a:off x="4771394" y="3593132"/>
            <a:ext cx="386503" cy="31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45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1800" b="0" dirty="0">
                <a:solidFill>
                  <a:srgbClr val="CB5B59"/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04</a:t>
            </a:r>
            <a:endParaRPr lang="ru-RU" sz="1800" b="0" dirty="0">
              <a:solidFill>
                <a:srgbClr val="CB5B59"/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</p:txBody>
      </p:sp>
      <p:cxnSp>
        <p:nvCxnSpPr>
          <p:cNvPr id="57" name="Google Shape;463;p51">
            <a:extLst>
              <a:ext uri="{FF2B5EF4-FFF2-40B4-BE49-F238E27FC236}">
                <a16:creationId xmlns:a16="http://schemas.microsoft.com/office/drawing/2014/main" id="{EC13390E-6C3A-C339-2738-8E0D08C3CF38}"/>
              </a:ext>
            </a:extLst>
          </p:cNvPr>
          <p:cNvCxnSpPr>
            <a:cxnSpLocks/>
          </p:cNvCxnSpPr>
          <p:nvPr/>
        </p:nvCxnSpPr>
        <p:spPr>
          <a:xfrm rot="16200000">
            <a:off x="4562542" y="3720703"/>
            <a:ext cx="312900" cy="0"/>
          </a:xfrm>
          <a:prstGeom prst="straightConnector1">
            <a:avLst/>
          </a:prstGeom>
          <a:noFill/>
          <a:ln w="76200" cap="flat" cmpd="sng">
            <a:solidFill>
              <a:srgbClr val="CB5B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272EF51-A806-2D8F-EC62-83E40A85B3DD}"/>
              </a:ext>
            </a:extLst>
          </p:cNvPr>
          <p:cNvSpPr txBox="1"/>
          <p:nvPr/>
        </p:nvSpPr>
        <p:spPr>
          <a:xfrm>
            <a:off x="4578142" y="2526584"/>
            <a:ext cx="5061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Самостоятельно смотрите и откликайтесь на вакансии </a:t>
            </a: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 </a:t>
            </a: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  <a:hlinkClick r:id="rId2"/>
              </a:rPr>
              <a:t>телеграмм-канале</a:t>
            </a: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 Центра 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карьеры ВШБ. При этом уточните у работодателя наличие возможности засчитать практику в случае успешного отбора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9CCCE75-EBA3-A0BC-D491-071B20381A5E}"/>
              </a:ext>
            </a:extLst>
          </p:cNvPr>
          <p:cNvSpPr txBox="1"/>
          <p:nvPr/>
        </p:nvSpPr>
        <p:spPr>
          <a:xfrm>
            <a:off x="4578142" y="3991875"/>
            <a:ext cx="5061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В ВШЭ существуют проектно- и научно-учебные лаборатории. Свяжитесь с руководителем подразделения и узнайте, </a:t>
            </a:r>
            <a:endParaRPr 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Open Sans ExtraBold" panose="020B0604020202020204" charset="0"/>
              <a:cs typeface="Times New Roman" panose="02020603050405020304" pitchFamily="18" charset="0"/>
            </a:endParaRPr>
          </a:p>
          <a:p>
            <a:pPr marL="12700"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Open Sans ExtraBold" panose="020B0604020202020204" charset="0"/>
                <a:cs typeface="Times New Roman" panose="02020603050405020304" pitchFamily="18" charset="0"/>
              </a:rPr>
              <a:t>есть ли возможность для участия в текущих проектах</a:t>
            </a:r>
          </a:p>
        </p:txBody>
      </p:sp>
    </p:spTree>
    <p:extLst>
      <p:ext uri="{BB962C8B-B14F-4D97-AF65-F5344CB8AC3E}">
        <p14:creationId xmlns:p14="http://schemas.microsoft.com/office/powerpoint/2010/main" val="3539158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B7FC26E312BEA4BBA0194F1B19F355C" ma:contentTypeVersion="13" ma:contentTypeDescription="Создание документа." ma:contentTypeScope="" ma:versionID="9d1ead81592bdcd5a09f6e1215017234">
  <xsd:schema xmlns:xsd="http://www.w3.org/2001/XMLSchema" xmlns:xs="http://www.w3.org/2001/XMLSchema" xmlns:p="http://schemas.microsoft.com/office/2006/metadata/properties" xmlns:ns2="477cbb38-f276-4e28-b2e0-7af71e817a85" xmlns:ns3="064b1cb5-4d13-4250-afbb-b2f092c98270" targetNamespace="http://schemas.microsoft.com/office/2006/metadata/properties" ma:root="true" ma:fieldsID="337b15323e23919c47e8240a7df9598b" ns2:_="" ns3:_="">
    <xsd:import namespace="477cbb38-f276-4e28-b2e0-7af71e817a85"/>
    <xsd:import namespace="064b1cb5-4d13-4250-afbb-b2f092c982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7cbb38-f276-4e28-b2e0-7af71e817a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4b1cb5-4d13-4250-afbb-b2f092c982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A4F9D3-FD82-4661-B81E-76EA72805E51}">
  <ds:schemaRefs>
    <ds:schemaRef ds:uri="http://purl.org/dc/elements/1.1/"/>
    <ds:schemaRef ds:uri="http://schemas.microsoft.com/office/infopath/2007/PartnerControls"/>
    <ds:schemaRef ds:uri="http://purl.org/dc/dcmitype/"/>
    <ds:schemaRef ds:uri="477cbb38-f276-4e28-b2e0-7af71e817a85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064b1cb5-4d13-4250-afbb-b2f092c98270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29B04A3-4FEE-4744-8A5F-9D4A6333A6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7cbb38-f276-4e28-b2e0-7af71e817a85"/>
    <ds:schemaRef ds:uri="064b1cb5-4d13-4250-afbb-b2f092c982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D5E4EA-C132-4810-B249-3A39CE5381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14711</TotalTime>
  <Words>2055</Words>
  <Application>Microsoft Office PowerPoint</Application>
  <PresentationFormat>Произвольный</PresentationFormat>
  <Paragraphs>276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Wingdings</vt:lpstr>
      <vt:lpstr>Times New Roman</vt:lpstr>
      <vt:lpstr>Open Sans ExtraBold</vt:lpstr>
      <vt:lpstr>HSE Sans Black</vt:lpstr>
      <vt:lpstr>HSE Sans</vt:lpstr>
      <vt:lpstr>Montserrat</vt:lpstr>
      <vt:lpstr>Calibri</vt:lpstr>
      <vt:lpstr>Open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ПРОЦЕСС ПРОХОЖДЕНИЯ ПРАКТИК СТУДЕНТАМИ БАКАЛАВРИАТА И МАГИСТРАТУРЫ ВШБ</dc:title>
  <dc:creator>Кулагина Анастасия Евгеньевна</dc:creator>
  <cp:lastModifiedBy>Ковалева Елена Николаевна</cp:lastModifiedBy>
  <cp:revision>331</cp:revision>
  <cp:lastPrinted>2024-10-18T07:18:57Z</cp:lastPrinted>
  <dcterms:modified xsi:type="dcterms:W3CDTF">2024-11-07T12:01:44Z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0x010100EB7FC26E312BEA4BBA0194F1B19F355C</vt:lpwstr>
  </property>
</Properties>
</file>