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26_4E83C061.xml" ContentType="application/vnd.ms-powerpoint.comments+xml"/>
  <Override PartName="/ppt/comments/modernComment_129_7B32E399.xml" ContentType="application/vnd.ms-powerpoint.comments+xml"/>
  <Override PartName="/ppt/comments/modernComment_12B_6267E40B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21"/>
  </p:notesMasterIdLst>
  <p:sldIdLst>
    <p:sldId id="310" r:id="rId5"/>
    <p:sldId id="312" r:id="rId6"/>
    <p:sldId id="292" r:id="rId7"/>
    <p:sldId id="295" r:id="rId8"/>
    <p:sldId id="313" r:id="rId9"/>
    <p:sldId id="298" r:id="rId10"/>
    <p:sldId id="314" r:id="rId11"/>
    <p:sldId id="300" r:id="rId12"/>
    <p:sldId id="302" r:id="rId13"/>
    <p:sldId id="303" r:id="rId14"/>
    <p:sldId id="304" r:id="rId15"/>
    <p:sldId id="305" r:id="rId16"/>
    <p:sldId id="306" r:id="rId17"/>
    <p:sldId id="308" r:id="rId18"/>
    <p:sldId id="309" r:id="rId19"/>
    <p:sldId id="267" r:id="rId20"/>
  </p:sldIdLst>
  <p:sldSz cx="10799763" cy="5143500"/>
  <p:notesSz cx="6858000" cy="9144000"/>
  <p:embeddedFontLst>
    <p:embeddedFont>
      <p:font typeface="Open Sans ExtraBold" panose="020B0604020202020204" charset="0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anose="020B0604020202020204" charset="-52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53" userDrawn="1">
          <p15:clr>
            <a:srgbClr val="A4A3A4"/>
          </p15:clr>
        </p15:guide>
        <p15:guide id="2" pos="3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  <a:srgbClr val="C01646"/>
    <a:srgbClr val="CB5B59"/>
    <a:srgbClr val="E6E6E6"/>
    <a:srgbClr val="DADCE6"/>
    <a:srgbClr val="434761"/>
    <a:srgbClr val="ADB1C7"/>
    <a:srgbClr val="091939"/>
    <a:srgbClr val="F9E7EC"/>
    <a:srgbClr val="F9C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2" autoAdjust="0"/>
    <p:restoredTop sz="94598" autoAdjust="0"/>
  </p:normalViewPr>
  <p:slideViewPr>
    <p:cSldViewPr snapToGrid="0">
      <p:cViewPr varScale="1">
        <p:scale>
          <a:sx n="124" d="100"/>
          <a:sy n="124" d="100"/>
        </p:scale>
        <p:origin x="90" y="684"/>
      </p:cViewPr>
      <p:guideLst>
        <p:guide orient="horz" pos="1053"/>
        <p:guide pos="3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modernComment_126_4E83C06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8D15A4-27B5-0941-BD30-553787757D21}" authorId="{B7234F0E-C0F6-031A-9C19-EDFFCC74B835}" status="resolved" created="2023-10-31T18:43:41.338" complete="100000">
    <pc:sldMkLst xmlns:pc="http://schemas.microsoft.com/office/powerpoint/2013/main/command">
      <pc:docMk/>
      <pc:sldMk cId="1317257313" sldId="294"/>
    </pc:sldMkLst>
    <p188:txBody>
      <a:bodyPr/>
      <a:lstStyle/>
      <a:p>
        <a:r>
          <a:rPr lang="ru-RU"/>
          <a:t>Вот тут поправила</a:t>
        </a:r>
      </a:p>
    </p188:txBody>
  </p188:cm>
</p188:cmLst>
</file>

<file path=ppt/comments/modernComment_129_7B32E3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A59D527-E098-FA48-B9EF-8311A62F24FF}" authorId="{B7234F0E-C0F6-031A-9C19-EDFFCC74B835}" status="resolved" created="2023-10-31T18:45:03.005" complete="100000">
    <pc:sldMkLst xmlns:pc="http://schemas.microsoft.com/office/powerpoint/2013/main/command">
      <pc:docMk/>
      <pc:sldMk cId="2066932633" sldId="297"/>
    </pc:sldMkLst>
    <p188:txBody>
      <a:bodyPr/>
      <a:lstStyle/>
      <a:p>
        <a:r>
          <a:rPr lang="ru-RU"/>
          <a:t>Здесь поправила</a:t>
        </a:r>
      </a:p>
    </p188:txBody>
  </p188:cm>
</p188:cmLst>
</file>

<file path=ppt/comments/modernComment_12B_6267E4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B8C3DB-C132-CE40-B7A0-C74DDE7A3476}" authorId="{B7234F0E-C0F6-031A-9C19-EDFFCC74B835}" created="2023-10-31T18:54:31.782">
    <pc:sldMkLst xmlns:pc="http://schemas.microsoft.com/office/powerpoint/2013/main/command">
      <pc:docMk/>
      <pc:sldMk cId="1650975755" sldId="299"/>
    </pc:sldMkLst>
    <p188:txBody>
      <a:bodyPr/>
      <a:lstStyle/>
      <a:p>
        <a:r>
          <a:rPr lang="ru-RU"/>
          <a:t>Здесь добавила шаг еще один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169863" y="685800"/>
            <a:ext cx="71977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f58ceebed_2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9f58ceebed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2088" y="1143000"/>
            <a:ext cx="64738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12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f58ceebed_2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9f58ceebed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2088" y="1143000"/>
            <a:ext cx="64738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52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9f58ceebed_2_3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9f58ceebed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2088" y="1143000"/>
            <a:ext cx="64738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767665" y="2348803"/>
            <a:ext cx="5264431" cy="39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2500" b="1" i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65705" y="2300288"/>
            <a:ext cx="9468353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 sz="1100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809982" y="1594486"/>
            <a:ext cx="9179799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619965" y="2880361"/>
            <a:ext cx="7559834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674985" y="4636294"/>
            <a:ext cx="2573381" cy="0"/>
          </a:xfrm>
          <a:custGeom>
            <a:avLst/>
            <a:gdLst/>
            <a:ahLst/>
            <a:cxnLst/>
            <a:rect l="l" t="t" r="r" b="b"/>
            <a:pathLst>
              <a:path w="3873500" h="120000" extrusionOk="0">
                <a:moveTo>
                  <a:pt x="0" y="0"/>
                </a:moveTo>
                <a:lnTo>
                  <a:pt x="3873500" y="0"/>
                </a:lnTo>
              </a:path>
            </a:pathLst>
          </a:custGeom>
          <a:noFill/>
          <a:ln w="12700" cap="flat" cmpd="sng">
            <a:solidFill>
              <a:srgbClr val="102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8"/>
          <p:cNvSpPr/>
          <p:nvPr/>
        </p:nvSpPr>
        <p:spPr>
          <a:xfrm>
            <a:off x="1" y="564357"/>
            <a:ext cx="438740" cy="542925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2767665" y="2348803"/>
            <a:ext cx="5264431" cy="39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2500" b="1" i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539988" y="1183005"/>
            <a:ext cx="4697897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5561878" y="1183005"/>
            <a:ext cx="4697897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674985" y="4636294"/>
            <a:ext cx="2573381" cy="0"/>
          </a:xfrm>
          <a:custGeom>
            <a:avLst/>
            <a:gdLst/>
            <a:ahLst/>
            <a:cxnLst/>
            <a:rect l="l" t="t" r="r" b="b"/>
            <a:pathLst>
              <a:path w="3873500" h="120000" extrusionOk="0">
                <a:moveTo>
                  <a:pt x="0" y="0"/>
                </a:moveTo>
                <a:lnTo>
                  <a:pt x="3873500" y="0"/>
                </a:lnTo>
              </a:path>
            </a:pathLst>
          </a:custGeom>
          <a:noFill/>
          <a:ln w="12700" cap="flat" cmpd="sng">
            <a:solidFill>
              <a:srgbClr val="102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767665" y="2348803"/>
            <a:ext cx="5264431" cy="39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2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65705" y="2300288"/>
            <a:ext cx="9468353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WSzWcC1rZu9lMTIy" TargetMode="External"/><Relationship Id="rId2" Type="http://schemas.openxmlformats.org/officeDocument/2006/relationships/hyperlink" Target="mailto:enkovaleva@hse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careers@hse.ru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bNhYExlFKpU68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areers@hse.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GoV85Ioco6peJA" TargetMode="External"/><Relationship Id="rId2" Type="http://schemas.openxmlformats.org/officeDocument/2006/relationships/hyperlink" Target="https://disk.yandex.ru/i/rMuy7qdysiA9d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careers@hse.ru" TargetMode="External"/><Relationship Id="rId3" Type="http://schemas.openxmlformats.org/officeDocument/2006/relationships/hyperlink" Target="https://vk.com/careercentre_gsb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t.me/GSBCareersAlumni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sb.hse.ru/careercentre/polls/810432209.html" TargetMode="External"/><Relationship Id="rId2" Type="http://schemas.openxmlformats.org/officeDocument/2006/relationships/hyperlink" Target="https://t.me/+WSzWcC1rZu9lMTIy" TargetMode="External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26_4E83C0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sb.hse.ru/careercentre/polls/810432209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.me/+WSzWcC1rZu9lMTI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s@hse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08rEclBXP29nMA" TargetMode="External"/><Relationship Id="rId7" Type="http://schemas.microsoft.com/office/2018/10/relationships/comments" Target="../comments/modernComment_129_7B32E39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sb.hse.ru/careercentre/polls/810432209.html" TargetMode="External"/><Relationship Id="rId4" Type="http://schemas.openxmlformats.org/officeDocument/2006/relationships/hyperlink" Target="https://www.hse.ru/data/2017/11/09/1158399712/&#1048;&#1085;&#1089;&#1090;&#1088;&#1091;&#1082;&#1094;&#1080;&#1103;_&#1047;&#1072;&#1103;&#1074;&#1082;&#1080;%20&#1085;&#1072;%20&#1087;&#1088;&#1086;&#1093;&#1086;&#1078;&#1076;&#1077;&#1085;&#1080;&#1077;%20&#1087;&#1088;&#1072;&#1082;&#1090;&#1080;&#1082;&#1080;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08rEclBXP29nMA" TargetMode="External"/><Relationship Id="rId2" Type="http://schemas.openxmlformats.org/officeDocument/2006/relationships/hyperlink" Target="https://gsb.hse.ru/careercentre/polls/81043220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xOmCV9U0N-KUcakT_XB0iOVvI0nIq-5M/edit?usp=sharing&amp;ouid=107060833174474310974&amp;rtpof=true&amp;sd=tru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08rEclBXP29nMA" TargetMode="External"/><Relationship Id="rId7" Type="http://schemas.microsoft.com/office/2018/10/relationships/comments" Target="../comments/modernComment_12B_6267E40B.xml"/><Relationship Id="rId2" Type="http://schemas.openxmlformats.org/officeDocument/2006/relationships/hyperlink" Target="https://www.hse.ru/data/2017/11/09/1158399712/&#1048;&#1085;&#1089;&#1090;&#1088;&#1091;&#1082;&#1094;&#1080;&#1103;_&#1047;&#1072;&#1103;&#1074;&#1082;&#1080;%20&#1085;&#1072;%20&#1087;&#1088;&#1086;&#1093;&#1086;&#1078;&#1076;&#1077;&#1085;&#1080;&#1077;%20&#1087;&#1088;&#1072;&#1082;&#1090;&#1080;&#1082;&#1080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me/+WSzWcC1rZu9lMTI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data/2017/11/09/1158399712/&#1048;&#1085;&#1089;&#1090;&#1088;&#1091;&#1082;&#1094;&#1080;&#1103;_&#1047;&#1072;&#1103;&#1074;&#1082;&#1080;%20&#1085;&#1072;%20&#1087;&#1088;&#1086;&#1093;&#1086;&#1078;&#1076;&#1077;&#1085;&#1080;&#1077;%20&#1087;&#1088;&#1072;&#1082;&#1090;&#1080;&#1082;&#1080;.pdf" TargetMode="External"/><Relationship Id="rId2" Type="http://schemas.openxmlformats.org/officeDocument/2006/relationships/hyperlink" Target="https://disk.yandex.ru/i/s638znrkpItMU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i/08rEclBXP29nM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+WSzWcC1rZu9lMTI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ADCE6"/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CA26FCA7-5CAC-EDA5-1676-C0203753DB8D}"/>
              </a:ext>
            </a:extLst>
          </p:cNvPr>
          <p:cNvSpPr/>
          <p:nvPr/>
        </p:nvSpPr>
        <p:spPr>
          <a:xfrm>
            <a:off x="7964799" y="1852204"/>
            <a:ext cx="1755363" cy="2895543"/>
          </a:xfrm>
          <a:prstGeom prst="roundRect">
            <a:avLst>
              <a:gd name="adj" fmla="val 6455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D4C1F56F-5B1C-AF6B-328B-6177DCAD514F}"/>
              </a:ext>
            </a:extLst>
          </p:cNvPr>
          <p:cNvSpPr/>
          <p:nvPr/>
        </p:nvSpPr>
        <p:spPr>
          <a:xfrm>
            <a:off x="5148709" y="405371"/>
            <a:ext cx="2412102" cy="3618153"/>
          </a:xfrm>
          <a:prstGeom prst="roundRect">
            <a:avLst>
              <a:gd name="adj" fmla="val 645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Google Shape;104;p20">
            <a:extLst>
              <a:ext uri="{FF2B5EF4-FFF2-40B4-BE49-F238E27FC236}">
                <a16:creationId xmlns:a16="http://schemas.microsoft.com/office/drawing/2014/main" id="{B6CE46B5-7E0F-BF09-B4F1-E6990C66A7C1}"/>
              </a:ext>
            </a:extLst>
          </p:cNvPr>
          <p:cNvSpPr txBox="1">
            <a:spLocks/>
          </p:cNvSpPr>
          <p:nvPr/>
        </p:nvSpPr>
        <p:spPr>
          <a:xfrm>
            <a:off x="325595" y="1063887"/>
            <a:ext cx="4269652" cy="142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C01646"/>
                </a:solidFill>
                <a:latin typeface="HSE Sans Black" panose="02000000000000000000" pitchFamily="50" charset="0"/>
                <a:ea typeface="Open Sans ExtraBold" panose="020B0604020202020204" charset="0"/>
                <a:cs typeface="Open Sans ExtraBold" panose="020B0604020202020204" charset="0"/>
              </a:rPr>
              <a:t>ПРОЦЕСС ПРОХОЖДЕНИЯ ПРАКТИКИ СТУДЕНТАМИ 4 КУРСА БАКАЛАВРИАТА </a:t>
            </a:r>
            <a:r>
              <a:rPr lang="ru-RU" sz="2400" b="0" dirty="0" smtClean="0">
                <a:solidFill>
                  <a:srgbClr val="C01646"/>
                </a:solidFill>
                <a:latin typeface="HSE Sans Black" panose="02000000000000000000" pitchFamily="50" charset="0"/>
                <a:ea typeface="Open Sans ExtraBold" panose="020B0604020202020204" charset="0"/>
                <a:cs typeface="Open Sans ExtraBold" panose="020B0604020202020204" charset="0"/>
              </a:rPr>
              <a:t>«</a:t>
            </a:r>
            <a:r>
              <a:rPr lang="ru-RU" sz="2400" b="0" dirty="0" err="1" smtClean="0">
                <a:solidFill>
                  <a:srgbClr val="C01646"/>
                </a:solidFill>
                <a:latin typeface="HSE Sans Black" panose="02000000000000000000" pitchFamily="50" charset="0"/>
                <a:ea typeface="Open Sans ExtraBold" panose="020B0604020202020204" charset="0"/>
                <a:cs typeface="Open Sans ExtraBold" panose="020B0604020202020204" charset="0"/>
              </a:rPr>
              <a:t>ЛиУЦП</a:t>
            </a:r>
            <a:r>
              <a:rPr lang="ru-RU" sz="2400" b="0" dirty="0" smtClean="0">
                <a:solidFill>
                  <a:srgbClr val="C01646"/>
                </a:solidFill>
                <a:latin typeface="HSE Sans Black" panose="02000000000000000000" pitchFamily="50" charset="0"/>
                <a:ea typeface="Open Sans ExtraBold" panose="020B0604020202020204" charset="0"/>
                <a:cs typeface="Open Sans ExtraBold" panose="020B0604020202020204" charset="0"/>
              </a:rPr>
              <a:t>», </a:t>
            </a:r>
            <a:r>
              <a:rPr lang="ru-RU" sz="2400" b="0" dirty="0">
                <a:solidFill>
                  <a:srgbClr val="C01646"/>
                </a:solidFill>
                <a:latin typeface="HSE Sans Black" panose="02000000000000000000" pitchFamily="50" charset="0"/>
                <a:ea typeface="Open Sans ExtraBold" panose="020B0604020202020204" charset="0"/>
                <a:cs typeface="Open Sans ExtraBold" panose="020B0604020202020204" charset="0"/>
              </a:rPr>
              <a:t>«УБ», «</a:t>
            </a:r>
            <a:r>
              <a:rPr lang="ru-RU" sz="2400" b="0" dirty="0" err="1">
                <a:solidFill>
                  <a:srgbClr val="C01646"/>
                </a:solidFill>
                <a:latin typeface="HSE Sans Black" panose="02000000000000000000" pitchFamily="50" charset="0"/>
                <a:ea typeface="Open Sans ExtraBold" panose="020B0604020202020204" charset="0"/>
                <a:cs typeface="Open Sans ExtraBold" panose="020B0604020202020204" charset="0"/>
              </a:rPr>
              <a:t>МиРА</a:t>
            </a:r>
            <a:r>
              <a:rPr lang="ru-RU" sz="2400" b="0" dirty="0">
                <a:solidFill>
                  <a:srgbClr val="C01646"/>
                </a:solidFill>
                <a:latin typeface="HSE Sans Black" panose="02000000000000000000" pitchFamily="50" charset="0"/>
                <a:ea typeface="Open Sans ExtraBold" panose="020B0604020202020204" charset="0"/>
                <a:cs typeface="Open Sans ExtraBold" panose="020B0604020202020204" charset="0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04201-4AF7-FE78-97DA-F4AE5AD1B28F}"/>
              </a:ext>
            </a:extLst>
          </p:cNvPr>
          <p:cNvSpPr txBox="1"/>
          <p:nvPr/>
        </p:nvSpPr>
        <p:spPr>
          <a:xfrm>
            <a:off x="247973" y="3782453"/>
            <a:ext cx="4090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1600" dirty="0">
                <a:solidFill>
                  <a:srgbClr val="102D69"/>
                </a:solidFill>
                <a:latin typeface="HSE Sans" panose="02000000000000000000" pitchFamily="50" charset="-52"/>
              </a:rPr>
              <a:t>Центр карьеры</a:t>
            </a:r>
          </a:p>
          <a:p>
            <a:pPr marL="12700"/>
            <a:r>
              <a:rPr lang="ru-RU" sz="1600" dirty="0">
                <a:solidFill>
                  <a:srgbClr val="102D69"/>
                </a:solidFill>
                <a:latin typeface="HSE Sans" panose="02000000000000000000" pitchFamily="50" charset="-52"/>
              </a:rPr>
              <a:t>Высшей школы бизнеса</a:t>
            </a:r>
            <a:r>
              <a:rPr lang="en-US" sz="16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1600" dirty="0">
                <a:solidFill>
                  <a:srgbClr val="102D69"/>
                </a:solidFill>
                <a:latin typeface="HSE Sans" panose="02000000000000000000" pitchFamily="50" charset="-52"/>
              </a:rPr>
              <a:t>«НИУ ВШЭ»</a:t>
            </a:r>
            <a:endParaRPr lang="en-US" sz="1600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12700"/>
            <a:endParaRPr lang="ru-RU" sz="16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12700"/>
            <a:r>
              <a:rPr lang="ru-RU" sz="1600" b="1" dirty="0" smtClean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600" b="1" dirty="0">
              <a:solidFill>
                <a:srgbClr val="102D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текст, Шрифт, логотип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C100F75-E79C-BD7B-D58C-D5D49A4D9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371" y="198720"/>
            <a:ext cx="2412102" cy="12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1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ADCE6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КОНТАКТЫ ДЛЯ СВЯЗИ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F65D44-1245-F3ED-EE8F-C615E117F3AE}"/>
              </a:ext>
            </a:extLst>
          </p:cNvPr>
          <p:cNvSpPr txBox="1"/>
          <p:nvPr/>
        </p:nvSpPr>
        <p:spPr>
          <a:xfrm>
            <a:off x="243840" y="4008031"/>
            <a:ext cx="2094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Елена Ковалева</a:t>
            </a: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Почта: </a:t>
            </a:r>
            <a:r>
              <a:rPr lang="ru-RU" sz="12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enkovaleva@hse.ru</a:t>
            </a:r>
            <a:endParaRPr lang="ru-RU" sz="12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Вопросы по договорам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письмам оферта/акцепт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EF5DA0F5-19BF-4C94-C6A8-ABC214600196}"/>
              </a:ext>
            </a:extLst>
          </p:cNvPr>
          <p:cNvSpPr txBox="1">
            <a:spLocks/>
          </p:cNvSpPr>
          <p:nvPr/>
        </p:nvSpPr>
        <p:spPr>
          <a:xfrm>
            <a:off x="6120635" y="323341"/>
            <a:ext cx="5253794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Убедительная просьба: </a:t>
            </a:r>
            <a:endParaRPr lang="en-US" sz="14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прежде чем написать свой вопрос, </a:t>
            </a:r>
            <a:endParaRPr lang="en-US" sz="14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посмотрите раздел Q&amp;A. </a:t>
            </a:r>
            <a:endParaRPr lang="en-US" sz="14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Скорее всего, на него уже ответили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10259;p94">
            <a:extLst>
              <a:ext uri="{FF2B5EF4-FFF2-40B4-BE49-F238E27FC236}">
                <a16:creationId xmlns:a16="http://schemas.microsoft.com/office/drawing/2014/main" id="{398D68D4-8485-48FA-6069-804F33B37262}"/>
              </a:ext>
            </a:extLst>
          </p:cNvPr>
          <p:cNvGrpSpPr/>
          <p:nvPr/>
        </p:nvGrpSpPr>
        <p:grpSpPr>
          <a:xfrm>
            <a:off x="9057374" y="983826"/>
            <a:ext cx="209053" cy="207552"/>
            <a:chOff x="1408777" y="3680964"/>
            <a:chExt cx="357718" cy="355151"/>
          </a:xfrm>
          <a:solidFill>
            <a:srgbClr val="C01646"/>
          </a:solidFill>
        </p:grpSpPr>
        <p:sp>
          <p:nvSpPr>
            <p:cNvPr id="3" name="Google Shape;10260;p94">
              <a:extLst>
                <a:ext uri="{FF2B5EF4-FFF2-40B4-BE49-F238E27FC236}">
                  <a16:creationId xmlns:a16="http://schemas.microsoft.com/office/drawing/2014/main" id="{CF1F26DF-24C0-B912-67A3-57B5D63D0F11}"/>
                </a:ext>
              </a:extLst>
            </p:cNvPr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Google Shape;10261;p94">
              <a:extLst>
                <a:ext uri="{FF2B5EF4-FFF2-40B4-BE49-F238E27FC236}">
                  <a16:creationId xmlns:a16="http://schemas.microsoft.com/office/drawing/2014/main" id="{1E5833B0-1E13-937B-A63E-6DCFBF624401}"/>
                </a:ext>
              </a:extLst>
            </p:cNvPr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Google Shape;10262;p94">
              <a:extLst>
                <a:ext uri="{FF2B5EF4-FFF2-40B4-BE49-F238E27FC236}">
                  <a16:creationId xmlns:a16="http://schemas.microsoft.com/office/drawing/2014/main" id="{A0DB735E-360B-299F-BCDB-BEAC182346F6}"/>
                </a:ext>
              </a:extLst>
            </p:cNvPr>
            <p:cNvSpPr/>
            <p:nvPr/>
          </p:nvSpPr>
          <p:spPr>
            <a:xfrm>
              <a:off x="1525603" y="3908807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0263;p94">
              <a:extLst>
                <a:ext uri="{FF2B5EF4-FFF2-40B4-BE49-F238E27FC236}">
                  <a16:creationId xmlns:a16="http://schemas.microsoft.com/office/drawing/2014/main" id="{D0C03318-5D3E-8042-9D0E-4220753E1ED9}"/>
                </a:ext>
              </a:extLst>
            </p:cNvPr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264;p94">
              <a:extLst>
                <a:ext uri="{FF2B5EF4-FFF2-40B4-BE49-F238E27FC236}">
                  <a16:creationId xmlns:a16="http://schemas.microsoft.com/office/drawing/2014/main" id="{67EB8581-DCAF-9B9A-D7B9-4FC2B2DD5EB1}"/>
                </a:ext>
              </a:extLst>
            </p:cNvPr>
            <p:cNvSpPr/>
            <p:nvPr/>
          </p:nvSpPr>
          <p:spPr>
            <a:xfrm>
              <a:off x="1468506" y="3739078"/>
              <a:ext cx="297989" cy="297037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7ED6ACEC-9FAB-B76C-6B1F-7799B18C0643}"/>
              </a:ext>
            </a:extLst>
          </p:cNvPr>
          <p:cNvSpPr/>
          <p:nvPr/>
        </p:nvSpPr>
        <p:spPr>
          <a:xfrm>
            <a:off x="6120635" y="1454650"/>
            <a:ext cx="4309039" cy="3292556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6006E-2D5D-FDFC-1209-2E9CBCA52377}"/>
              </a:ext>
            </a:extLst>
          </p:cNvPr>
          <p:cNvSpPr txBox="1"/>
          <p:nvPr/>
        </p:nvSpPr>
        <p:spPr>
          <a:xfrm>
            <a:off x="6736947" y="1755912"/>
            <a:ext cx="3076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Актуальную информацию можно получить в канале: </a:t>
            </a:r>
            <a:r>
              <a:rPr lang="ru-RU" sz="12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/>
              </a:rPr>
              <a:t>Зимняя </a:t>
            </a:r>
            <a:r>
              <a:rPr lang="ru-RU" sz="1200" b="0" dirty="0" smtClean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/>
              </a:rPr>
              <a:t>практика </a:t>
            </a:r>
            <a:r>
              <a:rPr lang="ru-RU" sz="1200" b="0" dirty="0" err="1" smtClean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/>
              </a:rPr>
              <a:t>бакалавриат</a:t>
            </a:r>
            <a:endParaRPr lang="ru-RU" sz="1200" b="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7EA490-C6F3-9CCE-0126-B223DD5114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29" t="3456" r="1710" b="28272"/>
          <a:stretch/>
        </p:blipFill>
        <p:spPr>
          <a:xfrm>
            <a:off x="333344" y="2687955"/>
            <a:ext cx="1222145" cy="1233084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7718" y="1390733"/>
            <a:ext cx="4874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Прийти в Центр карьеры лично и спросить.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Кабинет 4401, часы приема студентов 10:00-17:30 по будням</a:t>
            </a:r>
          </a:p>
        </p:txBody>
      </p:sp>
      <p:sp>
        <p:nvSpPr>
          <p:cNvPr id="17" name="Google Shape;104;p20">
            <a:extLst>
              <a:ext uri="{FF2B5EF4-FFF2-40B4-BE49-F238E27FC236}">
                <a16:creationId xmlns:a16="http://schemas.microsoft.com/office/drawing/2014/main" id="{A90EC902-6993-A0CF-476C-A682CC194ABD}"/>
              </a:ext>
            </a:extLst>
          </p:cNvPr>
          <p:cNvSpPr txBox="1">
            <a:spLocks/>
          </p:cNvSpPr>
          <p:nvPr/>
        </p:nvSpPr>
        <p:spPr>
          <a:xfrm>
            <a:off x="333345" y="968663"/>
            <a:ext cx="5377780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Как получить ответ на вопрос: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2CAD9A-FD9E-EF1F-F1FB-89D8D729D88C}"/>
              </a:ext>
            </a:extLst>
          </p:cNvPr>
          <p:cNvSpPr txBox="1"/>
          <p:nvPr/>
        </p:nvSpPr>
        <p:spPr>
          <a:xfrm>
            <a:off x="247718" y="1919114"/>
            <a:ext cx="4874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Почта: </a:t>
            </a:r>
            <a:r>
              <a:rPr lang="ru-RU" sz="1200" b="1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</a:t>
            </a:r>
            <a:endParaRPr lang="ru-RU" sz="1200" b="1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Любые вопросы по практике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584" y="2217577"/>
            <a:ext cx="1715565" cy="228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3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ДОГОВОР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1621680"/>
            <a:ext cx="35881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Любого человека, ответственного за ваш договор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 практике со стороны компании (любая должность)</a:t>
            </a:r>
          </a:p>
        </p:txBody>
      </p:sp>
      <p:cxnSp>
        <p:nvCxnSpPr>
          <p:cNvPr id="11" name="Google Shape;463;p51">
            <a:extLst>
              <a:ext uri="{FF2B5EF4-FFF2-40B4-BE49-F238E27FC236}">
                <a16:creationId xmlns:a16="http://schemas.microsoft.com/office/drawing/2014/main" id="{EAF16C05-7CA0-0A5B-32B9-C4DA6A0DD187}"/>
              </a:ext>
            </a:extLst>
          </p:cNvPr>
          <p:cNvCxnSpPr/>
          <p:nvPr/>
        </p:nvCxnSpPr>
        <p:spPr>
          <a:xfrm rot="10800000">
            <a:off x="367801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5" y="1241242"/>
            <a:ext cx="331110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Кого вписывать в форме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контактное лицо от организации?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2756152"/>
            <a:ext cx="3785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Два. Один для ЦК, второй для компании. Если компании не нужен, то можно сделать один экземпляр для ЦК 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243318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2563075"/>
            <a:ext cx="331110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Сколько экземпляров договоров требуется?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243840" y="3891391"/>
            <a:ext cx="38864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Только в исключительном случае – студент проходит практику дистанционно, он находится не в России, компания в другом городе, практика в другом городе</a:t>
            </a: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367801" y="3568428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333344" y="3698314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Можно ли поставить на договор электронную подпись?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A4E04-16F7-0D42-94C7-58AB8D11B26D}"/>
              </a:ext>
            </a:extLst>
          </p:cNvPr>
          <p:cNvSpPr txBox="1"/>
          <p:nvPr/>
        </p:nvSpPr>
        <p:spPr>
          <a:xfrm>
            <a:off x="5310377" y="1621680"/>
            <a:ext cx="47945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Данный пункт не подразумевает наличия именно профильного педагогического образования. В него входят те критерии, которые обычно предъявляются к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пед.работнику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КРОМЕ наличия образования.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Т.е. руководителю практики необходимо не иметь судимости, например. Обыкновенно под эти требования попадает любой сотрудник компании</a:t>
            </a:r>
          </a:p>
        </p:txBody>
      </p:sp>
      <p:cxnSp>
        <p:nvCxnSpPr>
          <p:cNvPr id="27" name="Google Shape;463;p51">
            <a:extLst>
              <a:ext uri="{FF2B5EF4-FFF2-40B4-BE49-F238E27FC236}">
                <a16:creationId xmlns:a16="http://schemas.microsoft.com/office/drawing/2014/main" id="{82D64C7D-C976-AD65-8E46-C98ED36DAC82}"/>
              </a:ext>
            </a:extLst>
          </p:cNvPr>
          <p:cNvCxnSpPr/>
          <p:nvPr/>
        </p:nvCxnSpPr>
        <p:spPr>
          <a:xfrm rot="10800000">
            <a:off x="5434338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04;p20">
            <a:extLst>
              <a:ext uri="{FF2B5EF4-FFF2-40B4-BE49-F238E27FC236}">
                <a16:creationId xmlns:a16="http://schemas.microsoft.com/office/drawing/2014/main" id="{3D4858B4-BAC3-7C47-8468-1AE62AF3AA07}"/>
              </a:ext>
            </a:extLst>
          </p:cNvPr>
          <p:cNvSpPr txBox="1">
            <a:spLocks/>
          </p:cNvSpPr>
          <p:nvPr/>
        </p:nvSpPr>
        <p:spPr>
          <a:xfrm>
            <a:off x="5399882" y="1241242"/>
            <a:ext cx="3696214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Что делать, если мой руководитель от организации не имеет допуска к педагогической деятельности?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1443E9-5C2A-907D-DCC0-0D9D1FDE2EB3}"/>
              </a:ext>
            </a:extLst>
          </p:cNvPr>
          <p:cNvSpPr txBox="1"/>
          <p:nvPr/>
        </p:nvSpPr>
        <p:spPr>
          <a:xfrm>
            <a:off x="5310377" y="3348362"/>
            <a:ext cx="46860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Можно, но предупредите об этом сотрудника ЦК – Елену Ковалеву</a:t>
            </a:r>
          </a:p>
        </p:txBody>
      </p:sp>
      <p:cxnSp>
        <p:nvCxnSpPr>
          <p:cNvPr id="31" name="Google Shape;463;p51">
            <a:extLst>
              <a:ext uri="{FF2B5EF4-FFF2-40B4-BE49-F238E27FC236}">
                <a16:creationId xmlns:a16="http://schemas.microsoft.com/office/drawing/2014/main" id="{54EF5927-148A-9BC8-30AF-38949CD87F72}"/>
              </a:ext>
            </a:extLst>
          </p:cNvPr>
          <p:cNvCxnSpPr/>
          <p:nvPr/>
        </p:nvCxnSpPr>
        <p:spPr>
          <a:xfrm rot="10800000">
            <a:off x="5434338" y="302539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04;p20">
            <a:extLst>
              <a:ext uri="{FF2B5EF4-FFF2-40B4-BE49-F238E27FC236}">
                <a16:creationId xmlns:a16="http://schemas.microsoft.com/office/drawing/2014/main" id="{60CAB99E-F48C-1113-2E95-E402AF87FF74}"/>
              </a:ext>
            </a:extLst>
          </p:cNvPr>
          <p:cNvSpPr txBox="1">
            <a:spLocks/>
          </p:cNvSpPr>
          <p:nvPr/>
        </p:nvSpPr>
        <p:spPr>
          <a:xfrm>
            <a:off x="5399881" y="3155285"/>
            <a:ext cx="414707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Можно ли направить оригинал договора в ЦК курьером?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5310377" y="4225221"/>
            <a:ext cx="3886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Нет, не нужно. ЦК это сделает сам</a:t>
            </a: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434338" y="3902258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399881" y="4032144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Нужно ли вписывать дату в договор?</a:t>
            </a:r>
          </a:p>
        </p:txBody>
      </p:sp>
      <p:sp>
        <p:nvSpPr>
          <p:cNvPr id="36" name="Google Shape;104;p20">
            <a:extLst>
              <a:ext uri="{FF2B5EF4-FFF2-40B4-BE49-F238E27FC236}">
                <a16:creationId xmlns:a16="http://schemas.microsoft.com/office/drawing/2014/main" id="{D968EA40-60FF-7B98-8B98-7585E1EF8EE3}"/>
              </a:ext>
            </a:extLst>
          </p:cNvPr>
          <p:cNvSpPr txBox="1">
            <a:spLocks/>
          </p:cNvSpPr>
          <p:nvPr/>
        </p:nvSpPr>
        <p:spPr>
          <a:xfrm>
            <a:off x="5399881" y="368054"/>
            <a:ext cx="5253794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ПРИМЕР ЗАПОЛНЕННОГО ДОГОВОРА </a:t>
            </a:r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/>
              </a:rPr>
              <a:t>ЗДЕСЬ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(если вдруг компания захочет ознакомиться с шаблоном заранее)</a:t>
            </a:r>
          </a:p>
        </p:txBody>
      </p:sp>
    </p:spTree>
    <p:extLst>
      <p:ext uri="{BB962C8B-B14F-4D97-AF65-F5344CB8AC3E}">
        <p14:creationId xmlns:p14="http://schemas.microsoft.com/office/powerpoint/2010/main" val="372538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281;p94">
            <a:extLst>
              <a:ext uri="{FF2B5EF4-FFF2-40B4-BE49-F238E27FC236}">
                <a16:creationId xmlns:a16="http://schemas.microsoft.com/office/drawing/2014/main" id="{256C4985-6B00-FDCD-9864-92DA01EABC3C}"/>
              </a:ext>
            </a:extLst>
          </p:cNvPr>
          <p:cNvGrpSpPr/>
          <p:nvPr/>
        </p:nvGrpSpPr>
        <p:grpSpPr>
          <a:xfrm>
            <a:off x="338458" y="817100"/>
            <a:ext cx="416664" cy="370032"/>
            <a:chOff x="3584280" y="3699191"/>
            <a:chExt cx="358069" cy="317995"/>
          </a:xfrm>
          <a:solidFill>
            <a:srgbClr val="C01646"/>
          </a:solidFill>
        </p:grpSpPr>
        <p:sp>
          <p:nvSpPr>
            <p:cNvPr id="3" name="Google Shape;10282;p94">
              <a:extLst>
                <a:ext uri="{FF2B5EF4-FFF2-40B4-BE49-F238E27FC236}">
                  <a16:creationId xmlns:a16="http://schemas.microsoft.com/office/drawing/2014/main" id="{3CA915FB-3EFF-27E2-A281-FB21D591F176}"/>
                </a:ext>
              </a:extLst>
            </p:cNvPr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Google Shape;10283;p94">
              <a:extLst>
                <a:ext uri="{FF2B5EF4-FFF2-40B4-BE49-F238E27FC236}">
                  <a16:creationId xmlns:a16="http://schemas.microsoft.com/office/drawing/2014/main" id="{3AEE5394-125C-47DE-97F4-123117FD1FE3}"/>
                </a:ext>
              </a:extLst>
            </p:cNvPr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Google Shape;10284;p94">
              <a:extLst>
                <a:ext uri="{FF2B5EF4-FFF2-40B4-BE49-F238E27FC236}">
                  <a16:creationId xmlns:a16="http://schemas.microsoft.com/office/drawing/2014/main" id="{57ECF331-BFC7-44E1-E8E0-D3E4386BDA73}"/>
                </a:ext>
              </a:extLst>
            </p:cNvPr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285;p94">
              <a:extLst>
                <a:ext uri="{FF2B5EF4-FFF2-40B4-BE49-F238E27FC236}">
                  <a16:creationId xmlns:a16="http://schemas.microsoft.com/office/drawing/2014/main" id="{45BB77F8-1835-AD58-90CA-E6B4B35AB72C}"/>
                </a:ext>
              </a:extLst>
            </p:cNvPr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9453835" cy="42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ДОГОВОР, ЗАПОЛНЕНИЕ ОТЧЕТНЫХ ДОКУМЕНТОВ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1621046"/>
            <a:ext cx="35881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НИУ ВШЭ</a:t>
            </a:r>
          </a:p>
        </p:txBody>
      </p: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5" y="1241242"/>
            <a:ext cx="331110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Кто сначала должен подписать договор: компания или НИУ ВШЭ?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2766773"/>
            <a:ext cx="3785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Отправьте на </a:t>
            </a:r>
            <a:r>
              <a:rPr lang="ru-RU" sz="1100" b="1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исправленный компанией договор, и вам ответят, возможно ли внести изменения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222894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2363177"/>
            <a:ext cx="3311106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Компания запросила корректировку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какого-то пункта в договоре. Это возможно?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243840" y="4256388"/>
            <a:ext cx="3886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Запросить на </a:t>
            </a:r>
            <a:r>
              <a:rPr lang="ru-RU" sz="1100" b="1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вам ее направят</a:t>
            </a: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367801" y="372024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333345" y="3850132"/>
            <a:ext cx="3564480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Компания запрашивает доверенность подписанта со стороны ВШЭ. Что делать?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A4E04-16F7-0D42-94C7-58AB8D11B26D}"/>
              </a:ext>
            </a:extLst>
          </p:cNvPr>
          <p:cNvSpPr txBox="1"/>
          <p:nvPr/>
        </p:nvSpPr>
        <p:spPr>
          <a:xfrm>
            <a:off x="5310377" y="1449831"/>
            <a:ext cx="42985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 готовности договора Вам напишут либо представители компании, либо делопроизводитель центра карьеры</a:t>
            </a:r>
          </a:p>
        </p:txBody>
      </p:sp>
      <p:cxnSp>
        <p:nvCxnSpPr>
          <p:cNvPr id="27" name="Google Shape;463;p51">
            <a:extLst>
              <a:ext uri="{FF2B5EF4-FFF2-40B4-BE49-F238E27FC236}">
                <a16:creationId xmlns:a16="http://schemas.microsoft.com/office/drawing/2014/main" id="{82D64C7D-C976-AD65-8E46-C98ED36DAC82}"/>
              </a:ext>
            </a:extLst>
          </p:cNvPr>
          <p:cNvCxnSpPr/>
          <p:nvPr/>
        </p:nvCxnSpPr>
        <p:spPr>
          <a:xfrm rot="10800000">
            <a:off x="5434338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04;p20">
            <a:extLst>
              <a:ext uri="{FF2B5EF4-FFF2-40B4-BE49-F238E27FC236}">
                <a16:creationId xmlns:a16="http://schemas.microsoft.com/office/drawing/2014/main" id="{3D4858B4-BAC3-7C47-8468-1AE62AF3AA07}"/>
              </a:ext>
            </a:extLst>
          </p:cNvPr>
          <p:cNvSpPr txBox="1">
            <a:spLocks/>
          </p:cNvSpPr>
          <p:nvPr/>
        </p:nvSpPr>
        <p:spPr>
          <a:xfrm>
            <a:off x="5399882" y="1241242"/>
            <a:ext cx="3696214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Когда будет готов мой договор?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1443E9-5C2A-907D-DCC0-0D9D1FDE2EB3}"/>
              </a:ext>
            </a:extLst>
          </p:cNvPr>
          <p:cNvSpPr txBox="1"/>
          <p:nvPr/>
        </p:nvSpPr>
        <p:spPr>
          <a:xfrm>
            <a:off x="5310376" y="2768471"/>
            <a:ext cx="481776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Ответы на вопросы по заполнению отчета, дневника и отзыва можно найти в Программе практики 2021 г. (на сайте образовательной программы в разделе «Практическая подготовка», а также задать вопросы руководителю практики (научному руководителю)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31" name="Google Shape;463;p51">
            <a:extLst>
              <a:ext uri="{FF2B5EF4-FFF2-40B4-BE49-F238E27FC236}">
                <a16:creationId xmlns:a16="http://schemas.microsoft.com/office/drawing/2014/main" id="{54EF5927-148A-9BC8-30AF-38949CD87F72}"/>
              </a:ext>
            </a:extLst>
          </p:cNvPr>
          <p:cNvCxnSpPr/>
          <p:nvPr/>
        </p:nvCxnSpPr>
        <p:spPr>
          <a:xfrm rot="10800000">
            <a:off x="5434338" y="222898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04;p20">
            <a:extLst>
              <a:ext uri="{FF2B5EF4-FFF2-40B4-BE49-F238E27FC236}">
                <a16:creationId xmlns:a16="http://schemas.microsoft.com/office/drawing/2014/main" id="{60CAB99E-F48C-1113-2E95-E402AF87FF74}"/>
              </a:ext>
            </a:extLst>
          </p:cNvPr>
          <p:cNvSpPr txBox="1">
            <a:spLocks/>
          </p:cNvSpPr>
          <p:nvPr/>
        </p:nvSpPr>
        <p:spPr>
          <a:xfrm>
            <a:off x="5399881" y="2358875"/>
            <a:ext cx="414707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Как правильно заполнить ____ в отчетных документах? (дневник, отчет, отзыв)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5310377" y="4256388"/>
            <a:ext cx="42985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Документальное оформление практики – это отличный процесс и не зависит от ваших трудовых отношений с работодателем</a:t>
            </a: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434338" y="372276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399881" y="3850132"/>
            <a:ext cx="5253794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Подходит ли трудовой договор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качестве документа по практике?</a:t>
            </a:r>
          </a:p>
        </p:txBody>
      </p:sp>
    </p:spTree>
    <p:extLst>
      <p:ext uri="{BB962C8B-B14F-4D97-AF65-F5344CB8AC3E}">
        <p14:creationId xmlns:p14="http://schemas.microsoft.com/office/powerpoint/2010/main" val="220076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;p20">
            <a:extLst>
              <a:ext uri="{FF2B5EF4-FFF2-40B4-BE49-F238E27FC236}">
                <a16:creationId xmlns:a16="http://schemas.microsoft.com/office/drawing/2014/main" id="{FC6F6821-DE60-78FF-DDBF-8587673550E2}"/>
              </a:ext>
            </a:extLst>
          </p:cNvPr>
          <p:cNvSpPr txBox="1">
            <a:spLocks/>
          </p:cNvSpPr>
          <p:nvPr/>
        </p:nvSpPr>
        <p:spPr>
          <a:xfrm>
            <a:off x="5062719" y="3093246"/>
            <a:ext cx="5066537" cy="55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</a:p>
          <a:p>
            <a:pPr marL="12700" algn="l"/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ИНДИВИДУАЛЬНОЕ ЗАДАНИЕ</a:t>
            </a:r>
          </a:p>
        </p:txBody>
      </p:sp>
      <p:sp>
        <p:nvSpPr>
          <p:cNvPr id="2" name="Google Shape;104;p20">
            <a:extLst>
              <a:ext uri="{FF2B5EF4-FFF2-40B4-BE49-F238E27FC236}">
                <a16:creationId xmlns:a16="http://schemas.microsoft.com/office/drawing/2014/main" id="{A9749C19-979E-359C-DAC7-2E668EABC450}"/>
              </a:ext>
            </a:extLst>
          </p:cNvPr>
          <p:cNvSpPr txBox="1">
            <a:spLocks/>
          </p:cNvSpPr>
          <p:nvPr/>
        </p:nvSpPr>
        <p:spPr>
          <a:xfrm>
            <a:off x="5152225" y="339363"/>
            <a:ext cx="4130520" cy="55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ОТЧЕТ И ОТЗЫВ</a:t>
            </a:r>
          </a:p>
        </p:txBody>
      </p:sp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ОФЕРТА/АКЦЕПТ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2831636"/>
            <a:ext cx="35881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Нужен оригинал</a:t>
            </a:r>
          </a:p>
        </p:txBody>
      </p:sp>
      <p:cxnSp>
        <p:nvCxnSpPr>
          <p:cNvPr id="11" name="Google Shape;463;p51">
            <a:extLst>
              <a:ext uri="{FF2B5EF4-FFF2-40B4-BE49-F238E27FC236}">
                <a16:creationId xmlns:a16="http://schemas.microsoft.com/office/drawing/2014/main" id="{EAF16C05-7CA0-0A5B-32B9-C4DA6A0DD187}"/>
              </a:ext>
            </a:extLst>
          </p:cNvPr>
          <p:cNvCxnSpPr/>
          <p:nvPr/>
        </p:nvCxnSpPr>
        <p:spPr>
          <a:xfrm rot="10800000">
            <a:off x="367801" y="2321312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6" y="2451198"/>
            <a:ext cx="3091780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Оригинал письма-акцепта обязательно нужно принести в ЦК или можно скан?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3762342"/>
            <a:ext cx="34006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Она может понадобится в случае, если компания не может подписать обычную форму договора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343937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3569265"/>
            <a:ext cx="331110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Для чего нужна оферта?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4967985" y="1044469"/>
            <a:ext cx="437465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Отчет -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ваш непосредственный руководитель со стороны компании и научный руководитель</a:t>
            </a:r>
          </a:p>
          <a:p>
            <a:pPr marL="12700" algn="l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Отзыв -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ваш непосредственный руководитель в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компании</a:t>
            </a:r>
          </a:p>
          <a:p>
            <a:pPr marL="12700" algn="l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ВАЖНО! </a:t>
            </a:r>
            <a:r>
              <a:rPr lang="ru-RU" sz="11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Итоговая оценка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выставляется </a:t>
            </a:r>
            <a:r>
              <a:rPr lang="ru-RU" sz="11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на отчете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руководителем от НИУ ВШЭ </a:t>
            </a:r>
            <a:r>
              <a:rPr lang="ru-RU" sz="11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 формуле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: </a:t>
            </a:r>
          </a:p>
          <a:p>
            <a:pPr marL="12700"/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Оитог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*0,7+Од*0,15+Ор*0,15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Оитог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итоговая оценка по практике,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оценка за выполнение задания по практике,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оценка за заполнение дневника по практике,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оценка, данная руководителем практики от профильной организации. 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5152224" y="76497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5152223" y="883813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Кто подписывает Отчет и Отзыв по практике?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5062719" y="4319969"/>
            <a:ext cx="51560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 помощи Индивидуального задания вы заранее согласовываете потенциальные задачи и получаете обратную связь по их соответствию программе практики</a:t>
            </a: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152224" y="3903095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152224" y="3977785"/>
            <a:ext cx="3077692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Зачем нужно Индивидуальное задание, если его никуда не нужно сдавать?</a:t>
            </a:r>
          </a:p>
        </p:txBody>
      </p:sp>
      <p:sp>
        <p:nvSpPr>
          <p:cNvPr id="36" name="Google Shape;104;p20">
            <a:extLst>
              <a:ext uri="{FF2B5EF4-FFF2-40B4-BE49-F238E27FC236}">
                <a16:creationId xmlns:a16="http://schemas.microsoft.com/office/drawing/2014/main" id="{D968EA40-60FF-7B98-8B98-7585E1EF8EE3}"/>
              </a:ext>
            </a:extLst>
          </p:cNvPr>
          <p:cNvSpPr txBox="1">
            <a:spLocks/>
          </p:cNvSpPr>
          <p:nvPr/>
        </p:nvSpPr>
        <p:spPr>
          <a:xfrm>
            <a:off x="333344" y="1095976"/>
            <a:ext cx="3400609" cy="78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ПРИМЕР ДОГОВОРА ОФЕРТЫ </a:t>
            </a:r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ЗДЕСЬ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</a:p>
          <a:p>
            <a:pPr marL="12700" algn="l"/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ПРИМЕР ДОГОВОРА ОФЕРТЫ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НА АНГЛИЙСКОМ ЯЗЫКЕ </a:t>
            </a:r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ЗДЕСЬ</a:t>
            </a:r>
            <a:endParaRPr lang="ru-RU" sz="12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0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ЛМС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1621680"/>
            <a:ext cx="42200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Данные можно изменить до начала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 самостоятельно, отредактировав старую заявку/подав новую. После этого необходимо предупредить УО и ЦК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11" name="Google Shape;463;p51">
            <a:extLst>
              <a:ext uri="{FF2B5EF4-FFF2-40B4-BE49-F238E27FC236}">
                <a16:creationId xmlns:a16="http://schemas.microsoft.com/office/drawing/2014/main" id="{EAF16C05-7CA0-0A5B-32B9-C4DA6A0DD187}"/>
              </a:ext>
            </a:extLst>
          </p:cNvPr>
          <p:cNvCxnSpPr/>
          <p:nvPr/>
        </p:nvCxnSpPr>
        <p:spPr>
          <a:xfrm rot="10800000">
            <a:off x="367801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5" y="1241242"/>
            <a:ext cx="3785719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ЛМС допустил ошибку / вынужденно пришлось изменить компанию, а заявку уже подал. Что делать?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3046052"/>
            <a:ext cx="37857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Нет, не нужно. В этих графах не стоит «*»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2363142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2493028"/>
            <a:ext cx="2991042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Нужно ли </a:t>
            </a:r>
            <a:r>
              <a:rPr lang="ru-RU" sz="12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во время подачи заявки в </a:t>
            </a:r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ЛМС прикреплять сканы каких-либо документов?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5310377" y="776107"/>
            <a:ext cx="3886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Эта информация есть в свободном доступе в Интернете</a:t>
            </a: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5434338" y="45314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5399881" y="583030"/>
            <a:ext cx="309953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Где найти ОГРН организации / </a:t>
            </a:r>
            <a:r>
              <a:rPr lang="ru-RU" sz="1200" dirty="0" err="1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юр.адрес</a:t>
            </a:r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A4E04-16F7-0D42-94C7-58AB8D11B26D}"/>
              </a:ext>
            </a:extLst>
          </p:cNvPr>
          <p:cNvSpPr txBox="1"/>
          <p:nvPr/>
        </p:nvSpPr>
        <p:spPr>
          <a:xfrm>
            <a:off x="243840" y="3947871"/>
            <a:ext cx="47945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Введите в поле ниже больше подробностей о компании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(полное наименование, </a:t>
            </a:r>
            <a:r>
              <a:rPr lang="ru-RU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юр.адрес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генерального директора)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</a:t>
            </a:r>
            <a:r>
              <a:rPr lang="ru-RU" sz="1100" b="1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обратитесь в техподдержку ЛМС</a:t>
            </a:r>
          </a:p>
        </p:txBody>
      </p:sp>
      <p:cxnSp>
        <p:nvCxnSpPr>
          <p:cNvPr id="27" name="Google Shape;463;p51">
            <a:extLst>
              <a:ext uri="{FF2B5EF4-FFF2-40B4-BE49-F238E27FC236}">
                <a16:creationId xmlns:a16="http://schemas.microsoft.com/office/drawing/2014/main" id="{82D64C7D-C976-AD65-8E46-C98ED36DAC82}"/>
              </a:ext>
            </a:extLst>
          </p:cNvPr>
          <p:cNvCxnSpPr/>
          <p:nvPr/>
        </p:nvCxnSpPr>
        <p:spPr>
          <a:xfrm rot="10800000">
            <a:off x="367801" y="3437547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04;p20">
            <a:extLst>
              <a:ext uri="{FF2B5EF4-FFF2-40B4-BE49-F238E27FC236}">
                <a16:creationId xmlns:a16="http://schemas.microsoft.com/office/drawing/2014/main" id="{3D4858B4-BAC3-7C47-8468-1AE62AF3AA07}"/>
              </a:ext>
            </a:extLst>
          </p:cNvPr>
          <p:cNvSpPr txBox="1">
            <a:spLocks/>
          </p:cNvSpPr>
          <p:nvPr/>
        </p:nvSpPr>
        <p:spPr>
          <a:xfrm>
            <a:off x="333345" y="3567433"/>
            <a:ext cx="286071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ЛМС не находит ОГРН компании, пишет, что неверная почта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1443E9-5C2A-907D-DCC0-0D9D1FDE2EB3}"/>
              </a:ext>
            </a:extLst>
          </p:cNvPr>
          <p:cNvSpPr txBox="1"/>
          <p:nvPr/>
        </p:nvSpPr>
        <p:spPr>
          <a:xfrm>
            <a:off x="5310377" y="2694772"/>
            <a:ext cx="5050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Те же документы, что указаны в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алгоритме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«Прохожу практику от Центра карьеры»</a:t>
            </a:r>
          </a:p>
        </p:txBody>
      </p:sp>
      <p:cxnSp>
        <p:nvCxnSpPr>
          <p:cNvPr id="31" name="Google Shape;463;p51">
            <a:extLst>
              <a:ext uri="{FF2B5EF4-FFF2-40B4-BE49-F238E27FC236}">
                <a16:creationId xmlns:a16="http://schemas.microsoft.com/office/drawing/2014/main" id="{54EF5927-148A-9BC8-30AF-38949CD87F72}"/>
              </a:ext>
            </a:extLst>
          </p:cNvPr>
          <p:cNvCxnSpPr/>
          <p:nvPr/>
        </p:nvCxnSpPr>
        <p:spPr>
          <a:xfrm rot="10800000">
            <a:off x="5434338" y="216878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04;p20">
            <a:extLst>
              <a:ext uri="{FF2B5EF4-FFF2-40B4-BE49-F238E27FC236}">
                <a16:creationId xmlns:a16="http://schemas.microsoft.com/office/drawing/2014/main" id="{60CAB99E-F48C-1113-2E95-E402AF87FF74}"/>
              </a:ext>
            </a:extLst>
          </p:cNvPr>
          <p:cNvSpPr txBox="1">
            <a:spLocks/>
          </p:cNvSpPr>
          <p:nvPr/>
        </p:nvSpPr>
        <p:spPr>
          <a:xfrm>
            <a:off x="5399881" y="2298670"/>
            <a:ext cx="414707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Я прохожу практику в ВШЭ / у научного руководителя. Какие документы нужно сдать?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5310377" y="3967143"/>
            <a:ext cx="48592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Обратиться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Академическому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руководителю вашей ОП</a:t>
            </a: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434338" y="344065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399881" y="3570540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Мой научный руководитель не знает о формате «практика у научного руководителя». Что делать?</a:t>
            </a:r>
          </a:p>
        </p:txBody>
      </p:sp>
      <p:sp>
        <p:nvSpPr>
          <p:cNvPr id="2" name="Google Shape;104;p20">
            <a:extLst>
              <a:ext uri="{FF2B5EF4-FFF2-40B4-BE49-F238E27FC236}">
                <a16:creationId xmlns:a16="http://schemas.microsoft.com/office/drawing/2014/main" id="{18DBCEF1-E2F0-16DD-9DCE-CEFE2ADA3511}"/>
              </a:ext>
            </a:extLst>
          </p:cNvPr>
          <p:cNvSpPr txBox="1">
            <a:spLocks/>
          </p:cNvSpPr>
          <p:nvPr/>
        </p:nvSpPr>
        <p:spPr>
          <a:xfrm>
            <a:off x="5399881" y="1506314"/>
            <a:ext cx="4130520" cy="59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ПРАКТИКА В ВШЭ</a:t>
            </a:r>
          </a:p>
        </p:txBody>
      </p:sp>
    </p:spTree>
    <p:extLst>
      <p:ext uri="{BB962C8B-B14F-4D97-AF65-F5344CB8AC3E}">
        <p14:creationId xmlns:p14="http://schemas.microsoft.com/office/powerpoint/2010/main" val="126956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ДРУГОЕ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1621680"/>
            <a:ext cx="42200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Да, можно. За остальной информацией подходите в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каб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4401</a:t>
            </a:r>
          </a:p>
        </p:txBody>
      </p:sp>
      <p:cxnSp>
        <p:nvCxnSpPr>
          <p:cNvPr id="11" name="Google Shape;463;p51">
            <a:extLst>
              <a:ext uri="{FF2B5EF4-FFF2-40B4-BE49-F238E27FC236}">
                <a16:creationId xmlns:a16="http://schemas.microsoft.com/office/drawing/2014/main" id="{EAF16C05-7CA0-0A5B-32B9-C4DA6A0DD187}"/>
              </a:ext>
            </a:extLst>
          </p:cNvPr>
          <p:cNvCxnSpPr/>
          <p:nvPr/>
        </p:nvCxnSpPr>
        <p:spPr>
          <a:xfrm rot="10800000">
            <a:off x="367801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6" y="1241242"/>
            <a:ext cx="2727570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Можно ли проходить практику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зарубежной компании?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2656519"/>
            <a:ext cx="3785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Ул. Шаболовка, д. 26,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каб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4401.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Часы приема студентов – по будням с 10:00 до 17:30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23335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2463442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Где находится ЦК и когда можно отдать документы?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5310377" y="958868"/>
            <a:ext cx="3886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Нет</a:t>
            </a: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5434338" y="447592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5399881" y="577478"/>
            <a:ext cx="5066537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Подразумевает ли практика, что мне нужно трудоустроиться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компанию / трудовые отношений между студентом и организацией?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A4E04-16F7-0D42-94C7-58AB8D11B26D}"/>
              </a:ext>
            </a:extLst>
          </p:cNvPr>
          <p:cNvSpPr txBox="1"/>
          <p:nvPr/>
        </p:nvSpPr>
        <p:spPr>
          <a:xfrm>
            <a:off x="5310377" y="2140863"/>
            <a:ext cx="3785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Тот, кто выдает вам задачи, проверяет их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выполнение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Ваш непосредственный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руководитель в компании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7" name="Google Shape;463;p51">
            <a:extLst>
              <a:ext uri="{FF2B5EF4-FFF2-40B4-BE49-F238E27FC236}">
                <a16:creationId xmlns:a16="http://schemas.microsoft.com/office/drawing/2014/main" id="{82D64C7D-C976-AD65-8E46-C98ED36DAC82}"/>
              </a:ext>
            </a:extLst>
          </p:cNvPr>
          <p:cNvCxnSpPr/>
          <p:nvPr/>
        </p:nvCxnSpPr>
        <p:spPr>
          <a:xfrm rot="10800000">
            <a:off x="5434338" y="163053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04;p20">
            <a:extLst>
              <a:ext uri="{FF2B5EF4-FFF2-40B4-BE49-F238E27FC236}">
                <a16:creationId xmlns:a16="http://schemas.microsoft.com/office/drawing/2014/main" id="{3D4858B4-BAC3-7C47-8468-1AE62AF3AA07}"/>
              </a:ext>
            </a:extLst>
          </p:cNvPr>
          <p:cNvSpPr txBox="1">
            <a:spLocks/>
          </p:cNvSpPr>
          <p:nvPr/>
        </p:nvSpPr>
        <p:spPr>
          <a:xfrm>
            <a:off x="5399882" y="1760425"/>
            <a:ext cx="3696214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Кто является координатором / </a:t>
            </a:r>
            <a:r>
              <a:rPr lang="ru-RU" sz="1200" dirty="0" err="1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соруководителем</a:t>
            </a:r>
            <a:r>
              <a:rPr lang="ru-RU" sz="12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 со стороны компании?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5261500" y="3753328"/>
            <a:ext cx="534329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Если это вопрос по задачам и/или самой практике, то да,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на данном этапе лучше обратиться к сотруднику организации</a:t>
            </a: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Если вопрос по индивидуальному заданию, то к научному руководителю от ВШЭ</a:t>
            </a: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Только руководитель практики от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ВШЭ или Академический руководитель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может дать ответ на вопрос: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подходит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ли место практики для ее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прохождения.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434338" y="2994493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399881" y="3124379"/>
            <a:ext cx="4983983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 вопросам прохождения практики лучше обращаться к сотруднику организации, координирующему прохождение практики,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к руководителю практики от ВШЭ?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99B107-BC7A-D1E7-91AA-0E291AB6D20E}"/>
              </a:ext>
            </a:extLst>
          </p:cNvPr>
          <p:cNvSpPr txBox="1"/>
          <p:nvPr/>
        </p:nvSpPr>
        <p:spPr>
          <a:xfrm>
            <a:off x="243840" y="3855230"/>
            <a:ext cx="39252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Узнать информацию в Учебном офисе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у академического руководителя вашей ОП</a:t>
            </a:r>
          </a:p>
        </p:txBody>
      </p:sp>
      <p:cxnSp>
        <p:nvCxnSpPr>
          <p:cNvPr id="3" name="Google Shape;463;p51">
            <a:extLst>
              <a:ext uri="{FF2B5EF4-FFF2-40B4-BE49-F238E27FC236}">
                <a16:creationId xmlns:a16="http://schemas.microsoft.com/office/drawing/2014/main" id="{AFCBDCA2-BFF9-5BE2-CE8F-4F1D7466086B}"/>
              </a:ext>
            </a:extLst>
          </p:cNvPr>
          <p:cNvCxnSpPr/>
          <p:nvPr/>
        </p:nvCxnSpPr>
        <p:spPr>
          <a:xfrm rot="10800000">
            <a:off x="367801" y="3532267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104;p20">
            <a:extLst>
              <a:ext uri="{FF2B5EF4-FFF2-40B4-BE49-F238E27FC236}">
                <a16:creationId xmlns:a16="http://schemas.microsoft.com/office/drawing/2014/main" id="{70C42F6D-6B0C-8E81-44ED-88AD94E9E15E}"/>
              </a:ext>
            </a:extLst>
          </p:cNvPr>
          <p:cNvSpPr txBox="1">
            <a:spLocks/>
          </p:cNvSpPr>
          <p:nvPr/>
        </p:nvSpPr>
        <p:spPr>
          <a:xfrm>
            <a:off x="333344" y="3662153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Как узнать своего научного руководителя?</a:t>
            </a:r>
          </a:p>
        </p:txBody>
      </p:sp>
    </p:spTree>
    <p:extLst>
      <p:ext uri="{BB962C8B-B14F-4D97-AF65-F5344CB8AC3E}">
        <p14:creationId xmlns:p14="http://schemas.microsoft.com/office/powerpoint/2010/main" val="1973373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1646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61" y="4422499"/>
            <a:ext cx="323183" cy="323183"/>
          </a:xfrm>
          <a:prstGeom prst="rect">
            <a:avLst/>
          </a:prstGeom>
        </p:spPr>
      </p:pic>
      <p:pic>
        <p:nvPicPr>
          <p:cNvPr id="3" name="Рисунок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66" y="4428849"/>
            <a:ext cx="316832" cy="3168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3CA63-CD6F-4ED9-AA2E-C837F3F91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816" y="1736508"/>
            <a:ext cx="3066528" cy="1670483"/>
          </a:xfrm>
          <a:prstGeom prst="rect">
            <a:avLst/>
          </a:prstGeom>
        </p:spPr>
      </p:pic>
      <p:sp>
        <p:nvSpPr>
          <p:cNvPr id="4" name="Google Shape;104;p20">
            <a:extLst>
              <a:ext uri="{FF2B5EF4-FFF2-40B4-BE49-F238E27FC236}">
                <a16:creationId xmlns:a16="http://schemas.microsoft.com/office/drawing/2014/main" id="{C0FDB766-EBE4-3D01-BB4A-8856643026D2}"/>
              </a:ext>
            </a:extLst>
          </p:cNvPr>
          <p:cNvSpPr txBox="1">
            <a:spLocks/>
          </p:cNvSpPr>
          <p:nvPr/>
        </p:nvSpPr>
        <p:spPr>
          <a:xfrm>
            <a:off x="2559192" y="2360071"/>
            <a:ext cx="2145696" cy="27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r"/>
            <a:r>
              <a:rPr lang="ru-RU" sz="1400" dirty="0">
                <a:solidFill>
                  <a:schemeClr val="bg1"/>
                </a:solidFill>
                <a:latin typeface="HSE Sans" panose="02000000000000000000" pitchFamily="50" charset="-52"/>
                <a:ea typeface="Open Sans ExtraBold" panose="020B0604020202020204" charset="0"/>
                <a:cs typeface="Open Sans ExtraBold" panose="020B0604020202020204" charset="0"/>
              </a:rPr>
              <a:t>Центр карьеры ВШБ</a:t>
            </a:r>
          </a:p>
        </p:txBody>
      </p:sp>
      <p:sp>
        <p:nvSpPr>
          <p:cNvPr id="5" name="Google Shape;104;p20">
            <a:extLst>
              <a:ext uri="{FF2B5EF4-FFF2-40B4-BE49-F238E27FC236}">
                <a16:creationId xmlns:a16="http://schemas.microsoft.com/office/drawing/2014/main" id="{D9B06B9B-719A-7800-0040-571E0732C06D}"/>
              </a:ext>
            </a:extLst>
          </p:cNvPr>
          <p:cNvSpPr txBox="1">
            <a:spLocks/>
          </p:cNvSpPr>
          <p:nvPr/>
        </p:nvSpPr>
        <p:spPr>
          <a:xfrm>
            <a:off x="2559192" y="2673350"/>
            <a:ext cx="2145696" cy="27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r"/>
            <a:r>
              <a:rPr lang="en-US" sz="1600" b="0" dirty="0">
                <a:solidFill>
                  <a:schemeClr val="bg1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e-mail: </a:t>
            </a:r>
            <a:r>
              <a:rPr lang="en-US" sz="1600" b="0" dirty="0">
                <a:solidFill>
                  <a:schemeClr val="bg1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</a:t>
            </a:r>
            <a:endParaRPr lang="en-US" sz="1600" b="0" dirty="0">
              <a:solidFill>
                <a:schemeClr val="bg1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FDCC5ADF-D43E-6853-2556-979FBF7DBFF0}"/>
              </a:ext>
            </a:extLst>
          </p:cNvPr>
          <p:cNvSpPr txBox="1"/>
          <p:nvPr/>
        </p:nvSpPr>
        <p:spPr>
          <a:xfrm>
            <a:off x="987083" y="1880143"/>
            <a:ext cx="488031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от ЦК: </a:t>
            </a: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откликнуться на предложения от партнеров ЦК и пройти отбор (откликнуться можно не более, чем на 3 вакансии). </a:t>
            </a:r>
            <a:r>
              <a:rPr lang="ru-RU" sz="1100" kern="1200" dirty="0" smtClean="0">
                <a:solidFill>
                  <a:srgbClr val="C0164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 телеграмм-канале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карьеры ВШБ выбрать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вакансии. </a:t>
            </a:r>
            <a:r>
              <a:rPr lang="ru-RU" sz="11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заявку на отбор необходимо не позднее 01.12.2024</a:t>
            </a:r>
            <a:endParaRPr lang="ru-RU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endParaRPr lang="ru-RU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P.S. Вакансии появятся в ближайшее время</a:t>
            </a:r>
          </a:p>
        </p:txBody>
      </p:sp>
      <p:sp>
        <p:nvSpPr>
          <p:cNvPr id="2" name="Google Shape;104;p20">
            <a:extLst>
              <a:ext uri="{FF2B5EF4-FFF2-40B4-BE49-F238E27FC236}">
                <a16:creationId xmlns:a16="http://schemas.microsoft.com/office/drawing/2014/main" id="{1EF16BDD-97B7-0BC4-83B7-3C6292D787E1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7642255" cy="28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ЭТАПЫ И СРОКИ ПРОХОЖДЕНИЯ ПРАКТИКИ</a:t>
            </a:r>
          </a:p>
        </p:txBody>
      </p:sp>
      <p:sp>
        <p:nvSpPr>
          <p:cNvPr id="3" name="Google Shape;103;p20">
            <a:extLst>
              <a:ext uri="{FF2B5EF4-FFF2-40B4-BE49-F238E27FC236}">
                <a16:creationId xmlns:a16="http://schemas.microsoft.com/office/drawing/2014/main" id="{536B28CC-9D9B-D62F-F198-94B3B3E191B7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25" name="Google Shape;8683;p90">
            <a:extLst>
              <a:ext uri="{FF2B5EF4-FFF2-40B4-BE49-F238E27FC236}">
                <a16:creationId xmlns:a16="http://schemas.microsoft.com/office/drawing/2014/main" id="{C78DF138-71D9-F9D7-974C-811CCC5DFDCD}"/>
              </a:ext>
            </a:extLst>
          </p:cNvPr>
          <p:cNvGrpSpPr/>
          <p:nvPr/>
        </p:nvGrpSpPr>
        <p:grpSpPr>
          <a:xfrm>
            <a:off x="9118" y="1659895"/>
            <a:ext cx="8896677" cy="2264137"/>
            <a:chOff x="3482415" y="1694849"/>
            <a:chExt cx="4324529" cy="1100558"/>
          </a:xfrm>
        </p:grpSpPr>
        <p:grpSp>
          <p:nvGrpSpPr>
            <p:cNvPr id="26" name="Google Shape;8684;p90">
              <a:extLst>
                <a:ext uri="{FF2B5EF4-FFF2-40B4-BE49-F238E27FC236}">
                  <a16:creationId xmlns:a16="http://schemas.microsoft.com/office/drawing/2014/main" id="{EA021470-2DB7-4BB3-B6DC-5DCF2620CFEE}"/>
                </a:ext>
              </a:extLst>
            </p:cNvPr>
            <p:cNvGrpSpPr/>
            <p:nvPr/>
          </p:nvGrpSpPr>
          <p:grpSpPr>
            <a:xfrm>
              <a:off x="3708062" y="2552802"/>
              <a:ext cx="4098882" cy="6190"/>
              <a:chOff x="3708062" y="2552802"/>
              <a:chExt cx="4098882" cy="6190"/>
            </a:xfrm>
          </p:grpSpPr>
          <p:cxnSp>
            <p:nvCxnSpPr>
              <p:cNvPr id="43" name="Google Shape;8685;p90">
                <a:extLst>
                  <a:ext uri="{FF2B5EF4-FFF2-40B4-BE49-F238E27FC236}">
                    <a16:creationId xmlns:a16="http://schemas.microsoft.com/office/drawing/2014/main" id="{A401EE93-6FA3-E35F-F99F-55AB2B0720F8}"/>
                  </a:ext>
                </a:extLst>
              </p:cNvPr>
              <p:cNvCxnSpPr>
                <a:cxnSpLocks/>
                <a:stCxn id="51" idx="6"/>
                <a:endCxn id="38" idx="2"/>
              </p:cNvCxnSpPr>
              <p:nvPr/>
            </p:nvCxnSpPr>
            <p:spPr>
              <a:xfrm>
                <a:off x="4410709" y="2552802"/>
                <a:ext cx="1014670" cy="15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8686;p90">
                <a:extLst>
                  <a:ext uri="{FF2B5EF4-FFF2-40B4-BE49-F238E27FC236}">
                    <a16:creationId xmlns:a16="http://schemas.microsoft.com/office/drawing/2014/main" id="{731AFED1-22DE-A7A2-13A1-328C6ABF8CE8}"/>
                  </a:ext>
                </a:extLst>
              </p:cNvPr>
              <p:cNvCxnSpPr>
                <a:cxnSpLocks/>
                <a:stCxn id="41" idx="6"/>
                <a:endCxn id="51" idx="2"/>
              </p:cNvCxnSpPr>
              <p:nvPr/>
            </p:nvCxnSpPr>
            <p:spPr>
              <a:xfrm flipV="1">
                <a:off x="4063566" y="2552802"/>
                <a:ext cx="121243" cy="3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8687;p90">
                <a:extLst>
                  <a:ext uri="{FF2B5EF4-FFF2-40B4-BE49-F238E27FC236}">
                    <a16:creationId xmlns:a16="http://schemas.microsoft.com/office/drawing/2014/main" id="{4FD7E394-EF23-202F-5505-B8A1FAAC6A72}"/>
                  </a:ext>
                </a:extLst>
              </p:cNvPr>
              <p:cNvCxnSpPr>
                <a:stCxn id="32" idx="6"/>
                <a:endCxn id="41" idx="2"/>
              </p:cNvCxnSpPr>
              <p:nvPr/>
            </p:nvCxnSpPr>
            <p:spPr>
              <a:xfrm flipV="1">
                <a:off x="3708062" y="2553103"/>
                <a:ext cx="129604" cy="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8685;p90">
                <a:extLst>
                  <a:ext uri="{FF2B5EF4-FFF2-40B4-BE49-F238E27FC236}">
                    <a16:creationId xmlns:a16="http://schemas.microsoft.com/office/drawing/2014/main" id="{FFB33BC8-2AD1-5214-F6C9-1122F50C795E}"/>
                  </a:ext>
                </a:extLst>
              </p:cNvPr>
              <p:cNvCxnSpPr>
                <a:cxnSpLocks/>
                <a:stCxn id="38" idx="6"/>
                <a:endCxn id="35" idx="2"/>
              </p:cNvCxnSpPr>
              <p:nvPr/>
            </p:nvCxnSpPr>
            <p:spPr>
              <a:xfrm flipV="1">
                <a:off x="5650979" y="2552953"/>
                <a:ext cx="60527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8685;p90">
                <a:extLst>
                  <a:ext uri="{FF2B5EF4-FFF2-40B4-BE49-F238E27FC236}">
                    <a16:creationId xmlns:a16="http://schemas.microsoft.com/office/drawing/2014/main" id="{D3B66D55-B8BE-01F2-E24B-0BD7F06852C5}"/>
                  </a:ext>
                </a:extLst>
              </p:cNvPr>
              <p:cNvCxnSpPr>
                <a:cxnSpLocks/>
                <a:stCxn id="35" idx="6"/>
                <a:endCxn id="22" idx="2"/>
              </p:cNvCxnSpPr>
              <p:nvPr/>
            </p:nvCxnSpPr>
            <p:spPr>
              <a:xfrm flipV="1">
                <a:off x="6481851" y="2552952"/>
                <a:ext cx="84842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8685;p90">
                <a:extLst>
                  <a:ext uri="{FF2B5EF4-FFF2-40B4-BE49-F238E27FC236}">
                    <a16:creationId xmlns:a16="http://schemas.microsoft.com/office/drawing/2014/main" id="{0EAE0EA5-EE26-90BF-0FD7-B71CD4983D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292" y="2552802"/>
                <a:ext cx="1014652" cy="619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" name="Google Shape;8690;p90">
              <a:extLst>
                <a:ext uri="{FF2B5EF4-FFF2-40B4-BE49-F238E27FC236}">
                  <a16:creationId xmlns:a16="http://schemas.microsoft.com/office/drawing/2014/main" id="{20385FC9-3D73-1DA3-3F55-3AE387174B03}"/>
                </a:ext>
              </a:extLst>
            </p:cNvPr>
            <p:cNvGrpSpPr/>
            <p:nvPr/>
          </p:nvGrpSpPr>
          <p:grpSpPr>
            <a:xfrm>
              <a:off x="3837666" y="2321356"/>
              <a:ext cx="573043" cy="474051"/>
              <a:chOff x="3837666" y="2321356"/>
              <a:chExt cx="573043" cy="474051"/>
            </a:xfrm>
          </p:grpSpPr>
          <p:cxnSp>
            <p:nvCxnSpPr>
              <p:cNvPr id="40" name="Google Shape;8691;p90">
                <a:extLst>
                  <a:ext uri="{FF2B5EF4-FFF2-40B4-BE49-F238E27FC236}">
                    <a16:creationId xmlns:a16="http://schemas.microsoft.com/office/drawing/2014/main" id="{138B4D0D-F0B0-8A08-4444-D6C390EB0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0415" y="2321356"/>
                <a:ext cx="0" cy="147195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1" name="Google Shape;8689;p90">
                <a:extLst>
                  <a:ext uri="{FF2B5EF4-FFF2-40B4-BE49-F238E27FC236}">
                    <a16:creationId xmlns:a16="http://schemas.microsoft.com/office/drawing/2014/main" id="{36A21341-4EC5-00AC-2A85-3B10CB7876EA}"/>
                  </a:ext>
                </a:extLst>
              </p:cNvPr>
              <p:cNvSpPr/>
              <p:nvPr/>
            </p:nvSpPr>
            <p:spPr>
              <a:xfrm>
                <a:off x="3837666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8692;p90">
                <a:extLst>
                  <a:ext uri="{FF2B5EF4-FFF2-40B4-BE49-F238E27FC236}">
                    <a16:creationId xmlns:a16="http://schemas.microsoft.com/office/drawing/2014/main" id="{1EFFAF08-E336-F7D0-5D4B-5A09F96DA335}"/>
                  </a:ext>
                </a:extLst>
              </p:cNvPr>
              <p:cNvSpPr/>
              <p:nvPr/>
            </p:nvSpPr>
            <p:spPr>
              <a:xfrm>
                <a:off x="3866500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0" name="Google Shape;8691;p90">
                <a:extLst>
                  <a:ext uri="{FF2B5EF4-FFF2-40B4-BE49-F238E27FC236}">
                    <a16:creationId xmlns:a16="http://schemas.microsoft.com/office/drawing/2014/main" id="{62D5E22D-C454-31AD-C160-47D47C929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7767" y="2636979"/>
                <a:ext cx="0" cy="1584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1" name="Google Shape;8689;p90">
                <a:extLst>
                  <a:ext uri="{FF2B5EF4-FFF2-40B4-BE49-F238E27FC236}">
                    <a16:creationId xmlns:a16="http://schemas.microsoft.com/office/drawing/2014/main" id="{8B46DBC6-9599-D927-09B5-E197876786B7}"/>
                  </a:ext>
                </a:extLst>
              </p:cNvPr>
              <p:cNvSpPr/>
              <p:nvPr/>
            </p:nvSpPr>
            <p:spPr>
              <a:xfrm>
                <a:off x="4184809" y="2439852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Google Shape;8692;p90">
                <a:extLst>
                  <a:ext uri="{FF2B5EF4-FFF2-40B4-BE49-F238E27FC236}">
                    <a16:creationId xmlns:a16="http://schemas.microsoft.com/office/drawing/2014/main" id="{48E6D389-E96B-83D2-4373-4D82C2E8F0E4}"/>
                  </a:ext>
                </a:extLst>
              </p:cNvPr>
              <p:cNvSpPr/>
              <p:nvPr/>
            </p:nvSpPr>
            <p:spPr>
              <a:xfrm>
                <a:off x="4213643" y="2468679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oogle Shape;8693;p90">
              <a:extLst>
                <a:ext uri="{FF2B5EF4-FFF2-40B4-BE49-F238E27FC236}">
                  <a16:creationId xmlns:a16="http://schemas.microsoft.com/office/drawing/2014/main" id="{50A97633-DD12-F7C1-51C0-D4252E086CEB}"/>
                </a:ext>
              </a:extLst>
            </p:cNvPr>
            <p:cNvGrpSpPr/>
            <p:nvPr/>
          </p:nvGrpSpPr>
          <p:grpSpPr>
            <a:xfrm>
              <a:off x="5425379" y="2440153"/>
              <a:ext cx="225600" cy="355254"/>
              <a:chOff x="5425379" y="2440153"/>
              <a:chExt cx="225600" cy="355254"/>
            </a:xfrm>
          </p:grpSpPr>
          <p:cxnSp>
            <p:nvCxnSpPr>
              <p:cNvPr id="37" name="Google Shape;8694;p90">
                <a:extLst>
                  <a:ext uri="{FF2B5EF4-FFF2-40B4-BE49-F238E27FC236}">
                    <a16:creationId xmlns:a16="http://schemas.microsoft.com/office/drawing/2014/main" id="{1501D913-13AF-0BD6-4FA8-B6DB3C82E3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8196" y="2636979"/>
                <a:ext cx="0" cy="1584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8" name="Google Shape;8696;p90">
                <a:extLst>
                  <a:ext uri="{FF2B5EF4-FFF2-40B4-BE49-F238E27FC236}">
                    <a16:creationId xmlns:a16="http://schemas.microsoft.com/office/drawing/2014/main" id="{CADF6ABC-AA46-DBEE-0B9F-8B11AAC22B8D}"/>
                  </a:ext>
                </a:extLst>
              </p:cNvPr>
              <p:cNvSpPr/>
              <p:nvPr/>
            </p:nvSpPr>
            <p:spPr>
              <a:xfrm>
                <a:off x="5425379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8695;p90">
                <a:extLst>
                  <a:ext uri="{FF2B5EF4-FFF2-40B4-BE49-F238E27FC236}">
                    <a16:creationId xmlns:a16="http://schemas.microsoft.com/office/drawing/2014/main" id="{C095D077-F6A0-F86A-E6B0-82E1976CD1F4}"/>
                  </a:ext>
                </a:extLst>
              </p:cNvPr>
              <p:cNvSpPr/>
              <p:nvPr/>
            </p:nvSpPr>
            <p:spPr>
              <a:xfrm>
                <a:off x="5454212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oogle Shape;8697;p90">
              <a:extLst>
                <a:ext uri="{FF2B5EF4-FFF2-40B4-BE49-F238E27FC236}">
                  <a16:creationId xmlns:a16="http://schemas.microsoft.com/office/drawing/2014/main" id="{9CFAC487-56C9-2447-693C-4B89F74C4D77}"/>
                </a:ext>
              </a:extLst>
            </p:cNvPr>
            <p:cNvGrpSpPr/>
            <p:nvPr/>
          </p:nvGrpSpPr>
          <p:grpSpPr>
            <a:xfrm>
              <a:off x="6256251" y="1960767"/>
              <a:ext cx="536042" cy="834308"/>
              <a:chOff x="6256251" y="1960767"/>
              <a:chExt cx="536042" cy="834308"/>
            </a:xfrm>
          </p:grpSpPr>
          <p:cxnSp>
            <p:nvCxnSpPr>
              <p:cNvPr id="34" name="Google Shape;8698;p90">
                <a:extLst>
                  <a:ext uri="{FF2B5EF4-FFF2-40B4-BE49-F238E27FC236}">
                    <a16:creationId xmlns:a16="http://schemas.microsoft.com/office/drawing/2014/main" id="{3B7435CF-1FD5-C9D0-01D0-186E024C6F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051" y="1960767"/>
                <a:ext cx="73" cy="507784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5" name="Google Shape;8699;p90">
                <a:extLst>
                  <a:ext uri="{FF2B5EF4-FFF2-40B4-BE49-F238E27FC236}">
                    <a16:creationId xmlns:a16="http://schemas.microsoft.com/office/drawing/2014/main" id="{5EF4F44D-0E81-AD84-A6CF-741FEB3CC6EF}"/>
                  </a:ext>
                </a:extLst>
              </p:cNvPr>
              <p:cNvSpPr/>
              <p:nvPr/>
            </p:nvSpPr>
            <p:spPr>
              <a:xfrm>
                <a:off x="6256251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8700;p90">
                <a:extLst>
                  <a:ext uri="{FF2B5EF4-FFF2-40B4-BE49-F238E27FC236}">
                    <a16:creationId xmlns:a16="http://schemas.microsoft.com/office/drawing/2014/main" id="{CFB74EA2-3BAC-3E2D-B81F-C6284E6B5ACA}"/>
                  </a:ext>
                </a:extLst>
              </p:cNvPr>
              <p:cNvSpPr/>
              <p:nvPr/>
            </p:nvSpPr>
            <p:spPr>
              <a:xfrm>
                <a:off x="628508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Google Shape;8698;p90">
                <a:extLst>
                  <a:ext uri="{FF2B5EF4-FFF2-40B4-BE49-F238E27FC236}">
                    <a16:creationId xmlns:a16="http://schemas.microsoft.com/office/drawing/2014/main" id="{F54BEF3E-20F3-99C7-E423-FE9F5E58F3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9565" y="2634278"/>
                <a:ext cx="0" cy="1607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" name="Google Shape;8699;p90">
                <a:extLst>
                  <a:ext uri="{FF2B5EF4-FFF2-40B4-BE49-F238E27FC236}">
                    <a16:creationId xmlns:a16="http://schemas.microsoft.com/office/drawing/2014/main" id="{FB0A82AD-6D5E-2630-B6D6-E0BDF0928235}"/>
                  </a:ext>
                </a:extLst>
              </p:cNvPr>
              <p:cNvSpPr/>
              <p:nvPr/>
            </p:nvSpPr>
            <p:spPr>
              <a:xfrm>
                <a:off x="6566693" y="2440152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8700;p90">
                <a:extLst>
                  <a:ext uri="{FF2B5EF4-FFF2-40B4-BE49-F238E27FC236}">
                    <a16:creationId xmlns:a16="http://schemas.microsoft.com/office/drawing/2014/main" id="{A1BF6164-EE59-C26E-30BC-2377B7E88A45}"/>
                  </a:ext>
                </a:extLst>
              </p:cNvPr>
              <p:cNvSpPr/>
              <p:nvPr/>
            </p:nvSpPr>
            <p:spPr>
              <a:xfrm>
                <a:off x="6595526" y="2468980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oogle Shape;8701;p90">
              <a:extLst>
                <a:ext uri="{FF2B5EF4-FFF2-40B4-BE49-F238E27FC236}">
                  <a16:creationId xmlns:a16="http://schemas.microsoft.com/office/drawing/2014/main" id="{5F424759-F64A-8DF3-172E-FD7B6AA79E6E}"/>
                </a:ext>
              </a:extLst>
            </p:cNvPr>
            <p:cNvGrpSpPr/>
            <p:nvPr/>
          </p:nvGrpSpPr>
          <p:grpSpPr>
            <a:xfrm>
              <a:off x="3482415" y="1694849"/>
              <a:ext cx="225647" cy="971135"/>
              <a:chOff x="2076871" y="-324713"/>
              <a:chExt cx="792300" cy="3409885"/>
            </a:xfrm>
          </p:grpSpPr>
          <p:cxnSp>
            <p:nvCxnSpPr>
              <p:cNvPr id="31" name="Google Shape;8702;p90">
                <a:extLst>
                  <a:ext uri="{FF2B5EF4-FFF2-40B4-BE49-F238E27FC236}">
                    <a16:creationId xmlns:a16="http://schemas.microsoft.com/office/drawing/2014/main" id="{D895E20A-3C74-88EA-DAD2-F1865C763CD5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>
              <a:xfrm flipV="1">
                <a:off x="2473154" y="-324713"/>
                <a:ext cx="0" cy="27185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2" name="Google Shape;8688;p90">
                <a:extLst>
                  <a:ext uri="{FF2B5EF4-FFF2-40B4-BE49-F238E27FC236}">
                    <a16:creationId xmlns:a16="http://schemas.microsoft.com/office/drawing/2014/main" id="{2EE4DF27-317B-D7E3-7D56-FF2EB0948B71}"/>
                  </a:ext>
                </a:extLst>
              </p:cNvPr>
              <p:cNvSpPr/>
              <p:nvPr/>
            </p:nvSpPr>
            <p:spPr>
              <a:xfrm>
                <a:off x="2076871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8703;p90">
                <a:extLst>
                  <a:ext uri="{FF2B5EF4-FFF2-40B4-BE49-F238E27FC236}">
                    <a16:creationId xmlns:a16="http://schemas.microsoft.com/office/drawing/2014/main" id="{B013424C-3907-B870-8A62-6D0B763A921B}"/>
                  </a:ext>
                </a:extLst>
              </p:cNvPr>
              <p:cNvSpPr/>
              <p:nvPr/>
            </p:nvSpPr>
            <p:spPr>
              <a:xfrm>
                <a:off x="2178104" y="2393815"/>
                <a:ext cx="590101" cy="590101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664BFD2-3F36-C432-041B-8403441C9BE6}"/>
              </a:ext>
            </a:extLst>
          </p:cNvPr>
          <p:cNvSpPr txBox="1"/>
          <p:nvPr/>
        </p:nvSpPr>
        <p:spPr>
          <a:xfrm>
            <a:off x="243840" y="1034487"/>
            <a:ext cx="3285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компанию </a:t>
            </a: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вакансию для прохождения практики, заполнить </a:t>
            </a:r>
            <a:r>
              <a:rPr lang="ru-RU" sz="1100" kern="1200" dirty="0">
                <a:solidFill>
                  <a:srgbClr val="C0164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заключения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lang="ru-RU" sz="11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позднее 01.12.2024)</a:t>
            </a:r>
            <a:endParaRPr lang="ru-RU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2C3623-26C6-0F78-9FE3-2EF54D4F6182}"/>
              </a:ext>
            </a:extLst>
          </p:cNvPr>
          <p:cNvSpPr txBox="1"/>
          <p:nvPr/>
        </p:nvSpPr>
        <p:spPr>
          <a:xfrm>
            <a:off x="1710406" y="3889501"/>
            <a:ext cx="21916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Дождаться ответа от компании (до 10 рабочих дней после отправки резюме) и пройти отбор (в среднем 3 недели, может доходить до месяца)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2C3623-26C6-0F78-9FE3-2EF54D4F6182}"/>
              </a:ext>
            </a:extLst>
          </p:cNvPr>
          <p:cNvSpPr txBox="1"/>
          <p:nvPr/>
        </p:nvSpPr>
        <p:spPr>
          <a:xfrm>
            <a:off x="4232168" y="3889500"/>
            <a:ext cx="2081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у руководителя практики (у научного руководителя ВКР) </a:t>
            </a:r>
            <a:r>
              <a:rPr lang="ru-RU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загрузить его в </a:t>
            </a:r>
            <a:r>
              <a:rPr lang="en-US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r>
              <a:rPr lang="en-US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15.01.2025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2C543-6DFF-D0E0-614F-A7E3AE6A09FB}"/>
              </a:ext>
            </a:extLst>
          </p:cNvPr>
          <p:cNvSpPr txBox="1"/>
          <p:nvPr/>
        </p:nvSpPr>
        <p:spPr>
          <a:xfrm>
            <a:off x="6859469" y="3592547"/>
            <a:ext cx="223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заполненные и подписанные отчетные документы в Учебный офис (посредством загрузки через форму) </a:t>
            </a:r>
            <a:r>
              <a:rPr lang="ru-RU" sz="1100" b="1" kern="1200" dirty="0" smtClean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b="1" kern="1200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5 </a:t>
            </a:r>
            <a:r>
              <a:rPr lang="ru-RU" sz="1100" b="1" kern="1200" dirty="0" smtClean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1100" b="1" kern="1200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lang="ru-RU" sz="1100" b="1" kern="1200" dirty="0" smtClean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завершения практики </a:t>
            </a: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позднее 12 февраля 2025)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104;p20">
            <a:extLst>
              <a:ext uri="{FF2B5EF4-FFF2-40B4-BE49-F238E27FC236}">
                <a16:creationId xmlns:a16="http://schemas.microsoft.com/office/drawing/2014/main" id="{6B787274-4819-D7A7-D793-15C87809F71C}"/>
              </a:ext>
            </a:extLst>
          </p:cNvPr>
          <p:cNvSpPr txBox="1">
            <a:spLocks/>
          </p:cNvSpPr>
          <p:nvPr/>
        </p:nvSpPr>
        <p:spPr>
          <a:xfrm>
            <a:off x="5867400" y="1444929"/>
            <a:ext cx="21660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Пройти практику: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9998418-591C-0DF8-C809-AF6969588C5F}"/>
              </a:ext>
            </a:extLst>
          </p:cNvPr>
          <p:cNvSpPr txBox="1"/>
          <p:nvPr/>
        </p:nvSpPr>
        <p:spPr>
          <a:xfrm>
            <a:off x="5828419" y="1676989"/>
            <a:ext cx="240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2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15.01.2025-05.02.2025:</a:t>
            </a:r>
            <a:endParaRPr lang="ru-RU" sz="12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«УБ», </a:t>
            </a:r>
            <a:r>
              <a:rPr lang="ru-RU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kern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ЛиУЦП</a:t>
            </a:r>
            <a:r>
              <a:rPr lang="ru-RU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3408683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5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100000">
              <a:srgbClr val="DADCE6"/>
            </a:gs>
          </a:gsLst>
          <a:lin ang="18900000" scaled="1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35;p20"/>
          <p:cNvSpPr/>
          <p:nvPr/>
        </p:nvSpPr>
        <p:spPr>
          <a:xfrm>
            <a:off x="467727" y="4435784"/>
            <a:ext cx="3093600" cy="54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Скругленный прямоугольник 2">
            <a:extLst>
              <a:ext uri="{FF2B5EF4-FFF2-40B4-BE49-F238E27FC236}">
                <a16:creationId xmlns:a16="http://schemas.microsoft.com/office/drawing/2014/main" id="{B533EB10-781E-41C3-3BE9-17EE98FFEA5E}"/>
              </a:ext>
            </a:extLst>
          </p:cNvPr>
          <p:cNvSpPr/>
          <p:nvPr/>
        </p:nvSpPr>
        <p:spPr>
          <a:xfrm>
            <a:off x="1554397" y="3779928"/>
            <a:ext cx="3845483" cy="951402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2">
            <a:extLst>
              <a:ext uri="{FF2B5EF4-FFF2-40B4-BE49-F238E27FC236}">
                <a16:creationId xmlns:a16="http://schemas.microsoft.com/office/drawing/2014/main" id="{FADD480E-08E1-DA81-A4AF-42600CBF54ED}"/>
              </a:ext>
            </a:extLst>
          </p:cNvPr>
          <p:cNvSpPr/>
          <p:nvPr/>
        </p:nvSpPr>
        <p:spPr>
          <a:xfrm>
            <a:off x="5651540" y="1258275"/>
            <a:ext cx="4790199" cy="2077269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2">
            <a:extLst>
              <a:ext uri="{FF2B5EF4-FFF2-40B4-BE49-F238E27FC236}">
                <a16:creationId xmlns:a16="http://schemas.microsoft.com/office/drawing/2014/main" id="{34F6F5C9-BBA6-3D03-D5B4-B1156F40F8B8}"/>
              </a:ext>
            </a:extLst>
          </p:cNvPr>
          <p:cNvSpPr/>
          <p:nvPr/>
        </p:nvSpPr>
        <p:spPr>
          <a:xfrm>
            <a:off x="1549387" y="1258275"/>
            <a:ext cx="3850494" cy="2065395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oogle Shape;104;p20">
            <a:extLst>
              <a:ext uri="{FF2B5EF4-FFF2-40B4-BE49-F238E27FC236}">
                <a16:creationId xmlns:a16="http://schemas.microsoft.com/office/drawing/2014/main" id="{03A0ED30-66CA-AEB6-F9D0-02C30FA933EC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7642255" cy="28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ВЫБОР МЕСТА ПРОХОЖДЕНИЯ ПРАКТИКИ</a:t>
            </a:r>
          </a:p>
        </p:txBody>
      </p:sp>
      <p:sp>
        <p:nvSpPr>
          <p:cNvPr id="37" name="Google Shape;143;p21">
            <a:extLst>
              <a:ext uri="{FF2B5EF4-FFF2-40B4-BE49-F238E27FC236}">
                <a16:creationId xmlns:a16="http://schemas.microsoft.com/office/drawing/2014/main" id="{2B8934DA-BA28-9BFC-8362-A3BF8CB196AB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172C65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4045" y="2705646"/>
            <a:ext cx="32499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что студенты </a:t>
            </a:r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 практику у </a:t>
            </a: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ИП, у родственников и в собственных компаниях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критерии смотрите на слайде 4</a:t>
            </a:r>
          </a:p>
        </p:txBody>
      </p:sp>
      <p:grpSp>
        <p:nvGrpSpPr>
          <p:cNvPr id="9" name="Google Shape;8801;p90">
            <a:extLst>
              <a:ext uri="{FF2B5EF4-FFF2-40B4-BE49-F238E27FC236}">
                <a16:creationId xmlns:a16="http://schemas.microsoft.com/office/drawing/2014/main" id="{AE9495D3-9849-9078-E194-C72F6F589059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11" name="Google Shape;8806;p90">
              <a:extLst>
                <a:ext uri="{FF2B5EF4-FFF2-40B4-BE49-F238E27FC236}">
                  <a16:creationId xmlns:a16="http://schemas.microsoft.com/office/drawing/2014/main" id="{D25CEF4D-1BC0-E962-7202-95DEF6990D60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20" name="Google Shape;8807;p90">
                <a:extLst>
                  <a:ext uri="{FF2B5EF4-FFF2-40B4-BE49-F238E27FC236}">
                    <a16:creationId xmlns:a16="http://schemas.microsoft.com/office/drawing/2014/main" id="{92411B0F-368E-C5B7-E882-FA9CC4C46FC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8808;p90">
                <a:extLst>
                  <a:ext uri="{FF2B5EF4-FFF2-40B4-BE49-F238E27FC236}">
                    <a16:creationId xmlns:a16="http://schemas.microsoft.com/office/drawing/2014/main" id="{5BCAEB35-8737-B16E-3F70-10595FDF646B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8809;p90">
                <a:extLst>
                  <a:ext uri="{FF2B5EF4-FFF2-40B4-BE49-F238E27FC236}">
                    <a16:creationId xmlns:a16="http://schemas.microsoft.com/office/drawing/2014/main" id="{2BFB5B26-7E8E-299D-3BB5-6C911E84F4E7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oogle Shape;8810;p90">
              <a:extLst>
                <a:ext uri="{FF2B5EF4-FFF2-40B4-BE49-F238E27FC236}">
                  <a16:creationId xmlns:a16="http://schemas.microsoft.com/office/drawing/2014/main" id="{70FA9983-62A4-2973-B4CC-27DAD6E57327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7" name="Google Shape;8811;p90">
                <a:extLst>
                  <a:ext uri="{FF2B5EF4-FFF2-40B4-BE49-F238E27FC236}">
                    <a16:creationId xmlns:a16="http://schemas.microsoft.com/office/drawing/2014/main" id="{F425CD0A-426C-81E3-3369-2D08DD2EF06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8812;p90">
                <a:extLst>
                  <a:ext uri="{FF2B5EF4-FFF2-40B4-BE49-F238E27FC236}">
                    <a16:creationId xmlns:a16="http://schemas.microsoft.com/office/drawing/2014/main" id="{73408ACF-F683-B116-D520-25A74AEC19CB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8813;p90">
                <a:extLst>
                  <a:ext uri="{FF2B5EF4-FFF2-40B4-BE49-F238E27FC236}">
                    <a16:creationId xmlns:a16="http://schemas.microsoft.com/office/drawing/2014/main" id="{96E801C2-D957-FF13-C79B-FD52B96EF7E3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oogle Shape;8814;p90">
              <a:extLst>
                <a:ext uri="{FF2B5EF4-FFF2-40B4-BE49-F238E27FC236}">
                  <a16:creationId xmlns:a16="http://schemas.microsoft.com/office/drawing/2014/main" id="{AC931EA9-F357-5EE7-0E8D-BB694336A6F8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14" name="Google Shape;8815;p90">
                <a:extLst>
                  <a:ext uri="{FF2B5EF4-FFF2-40B4-BE49-F238E27FC236}">
                    <a16:creationId xmlns:a16="http://schemas.microsoft.com/office/drawing/2014/main" id="{47145860-67A8-C3F4-3AB0-0CA03F259136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8816;p90">
                <a:extLst>
                  <a:ext uri="{FF2B5EF4-FFF2-40B4-BE49-F238E27FC236}">
                    <a16:creationId xmlns:a16="http://schemas.microsoft.com/office/drawing/2014/main" id="{986F7F77-9C48-39C8-773C-32A65613C5BE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8817;p90">
                <a:extLst>
                  <a:ext uri="{FF2B5EF4-FFF2-40B4-BE49-F238E27FC236}">
                    <a16:creationId xmlns:a16="http://schemas.microsoft.com/office/drawing/2014/main" id="{03ED0201-1939-7E36-C796-8E786DFBD365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8" name="Google Shape;104;p20">
            <a:extLst>
              <a:ext uri="{FF2B5EF4-FFF2-40B4-BE49-F238E27FC236}">
                <a16:creationId xmlns:a16="http://schemas.microsoft.com/office/drawing/2014/main" id="{14857C61-9DCC-AE56-E1BC-E20F7DEFCC62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Google Shape;104;p20">
            <a:extLst>
              <a:ext uri="{FF2B5EF4-FFF2-40B4-BE49-F238E27FC236}">
                <a16:creationId xmlns:a16="http://schemas.microsoft.com/office/drawing/2014/main" id="{0A91840C-DF03-A30B-BC69-9251968A8ED9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Google Shape;104;p20">
            <a:extLst>
              <a:ext uri="{FF2B5EF4-FFF2-40B4-BE49-F238E27FC236}">
                <a16:creationId xmlns:a16="http://schemas.microsoft.com/office/drawing/2014/main" id="{D5A6497E-480F-3134-A879-C3AC31A9F9D8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Google Shape;103;p20">
            <a:extLst>
              <a:ext uri="{FF2B5EF4-FFF2-40B4-BE49-F238E27FC236}">
                <a16:creationId xmlns:a16="http://schemas.microsoft.com/office/drawing/2014/main" id="{6483DC58-5B8E-367A-1497-AF212B2414E3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6" name="Google Shape;104;p20">
            <a:extLst>
              <a:ext uri="{FF2B5EF4-FFF2-40B4-BE49-F238E27FC236}">
                <a16:creationId xmlns:a16="http://schemas.microsoft.com/office/drawing/2014/main" id="{0C0BEBB6-8090-2591-3CDF-26322FC542CC}"/>
              </a:ext>
            </a:extLst>
          </p:cNvPr>
          <p:cNvSpPr txBox="1">
            <a:spLocks/>
          </p:cNvSpPr>
          <p:nvPr/>
        </p:nvSpPr>
        <p:spPr>
          <a:xfrm>
            <a:off x="1549387" y="944629"/>
            <a:ext cx="3567164" cy="25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6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Варианты прохождения практики</a:t>
            </a:r>
          </a:p>
          <a:p>
            <a:pPr marL="12700" algn="l"/>
            <a:endParaRPr lang="ru-RU" sz="16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ru-RU" sz="16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F2E2CDDF-0011-011F-D5F3-1A7B0AE09A78}"/>
              </a:ext>
            </a:extLst>
          </p:cNvPr>
          <p:cNvSpPr txBox="1">
            <a:spLocks/>
          </p:cNvSpPr>
          <p:nvPr/>
        </p:nvSpPr>
        <p:spPr>
          <a:xfrm>
            <a:off x="1776018" y="1373218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Практика по месту работы / Самостоятельный поиск</a:t>
            </a:r>
            <a:endParaRPr lang="ru-RU" sz="1200" b="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326138-EE8A-5101-B198-9E5BDC7B7A7A}"/>
              </a:ext>
            </a:extLst>
          </p:cNvPr>
          <p:cNvSpPr txBox="1"/>
          <p:nvPr/>
        </p:nvSpPr>
        <p:spPr>
          <a:xfrm>
            <a:off x="1700741" y="1849561"/>
            <a:ext cx="31088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Студент заполняет </a:t>
            </a:r>
            <a:r>
              <a:rPr lang="ru-RU" sz="11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опроса </a:t>
            </a:r>
          </a:p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для заключения договора с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Организацией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 позднее 01.12.2024 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10242;p94">
            <a:extLst>
              <a:ext uri="{FF2B5EF4-FFF2-40B4-BE49-F238E27FC236}">
                <a16:creationId xmlns:a16="http://schemas.microsoft.com/office/drawing/2014/main" id="{DA9C5B93-A7E1-2C0E-A5B8-EBA1E8CA8223}"/>
              </a:ext>
            </a:extLst>
          </p:cNvPr>
          <p:cNvSpPr/>
          <p:nvPr/>
        </p:nvSpPr>
        <p:spPr>
          <a:xfrm>
            <a:off x="1782120" y="2759260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104;p20">
            <a:extLst>
              <a:ext uri="{FF2B5EF4-FFF2-40B4-BE49-F238E27FC236}">
                <a16:creationId xmlns:a16="http://schemas.microsoft.com/office/drawing/2014/main" id="{0415D788-6234-E233-D774-AB7AAFAE77CE}"/>
              </a:ext>
            </a:extLst>
          </p:cNvPr>
          <p:cNvSpPr txBox="1">
            <a:spLocks/>
          </p:cNvSpPr>
          <p:nvPr/>
        </p:nvSpPr>
        <p:spPr>
          <a:xfrm>
            <a:off x="5797528" y="1419353"/>
            <a:ext cx="3226217" cy="26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Практика от Центра карьеры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37AD9C-D9D6-34DB-7F68-5B0CC4E14C2E}"/>
              </a:ext>
            </a:extLst>
          </p:cNvPr>
          <p:cNvSpPr txBox="1"/>
          <p:nvPr/>
        </p:nvSpPr>
        <p:spPr>
          <a:xfrm>
            <a:off x="5708740" y="1620759"/>
            <a:ext cx="4623296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Центр карьеры делает подборку вакансий для практики (массовый набор </a:t>
            </a:r>
          </a:p>
          <a:p>
            <a:pPr marL="12700" algn="l"/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точечный). Студенту необходимо пройти </a:t>
            </a:r>
            <a:r>
              <a:rPr lang="ru-RU" sz="1050" b="1" u="sng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отбор</a:t>
            </a: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на вакансии </a:t>
            </a:r>
          </a:p>
          <a:p>
            <a:pPr marL="12700" algn="l"/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компаниях-партнерах ЦК. Все предложения публикуются 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4"/>
              </a:rPr>
              <a:t>в телеграмм-канале 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Центра карьеры ВШБ</a:t>
            </a:r>
            <a:r>
              <a:rPr lang="ru-RU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</a:t>
            </a: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Обращаем внимание, что данный тип практики должен сопровождаться также самостоятельным поиском места практики. Вакансии от ЦК – один из вариантов</a:t>
            </a:r>
            <a:r>
              <a:rPr lang="ru-RU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</a:t>
            </a:r>
            <a:r>
              <a:rPr lang="ru-RU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Необходимо подать заявку на отбор не позднее 01.12.2024</a:t>
            </a:r>
          </a:p>
          <a:p>
            <a:pPr marL="12700" algn="l"/>
            <a:endParaRPr lang="ru-RU" sz="105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ru-RU" sz="105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F9873E74-26E0-AC61-3C5D-27AA44D0BA86}"/>
              </a:ext>
            </a:extLst>
          </p:cNvPr>
          <p:cNvSpPr/>
          <p:nvPr/>
        </p:nvSpPr>
        <p:spPr>
          <a:xfrm>
            <a:off x="6006345" y="2749587"/>
            <a:ext cx="32499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выбираете вакансии с ограниченным количеством мест, Центр карьеры курирует ваш процесс отбора. </a:t>
            </a:r>
          </a:p>
          <a:p>
            <a:r>
              <a:rPr lang="ru-RU" sz="900" dirty="0">
                <a:solidFill>
                  <a:srgbClr val="C01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на массовые стажировки не отслеживается ЦК. </a:t>
            </a:r>
          </a:p>
        </p:txBody>
      </p:sp>
      <p:sp>
        <p:nvSpPr>
          <p:cNvPr id="62" name="Google Shape;10242;p94">
            <a:extLst>
              <a:ext uri="{FF2B5EF4-FFF2-40B4-BE49-F238E27FC236}">
                <a16:creationId xmlns:a16="http://schemas.microsoft.com/office/drawing/2014/main" id="{3C515E3C-A429-5396-B17F-A52824C6DF43}"/>
              </a:ext>
            </a:extLst>
          </p:cNvPr>
          <p:cNvSpPr/>
          <p:nvPr/>
        </p:nvSpPr>
        <p:spPr>
          <a:xfrm>
            <a:off x="5794420" y="2803201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104;p20">
            <a:extLst>
              <a:ext uri="{FF2B5EF4-FFF2-40B4-BE49-F238E27FC236}">
                <a16:creationId xmlns:a16="http://schemas.microsoft.com/office/drawing/2014/main" id="{61005D19-C4DB-3998-8C3F-78EDF5A4A427}"/>
              </a:ext>
            </a:extLst>
          </p:cNvPr>
          <p:cNvSpPr txBox="1">
            <a:spLocks/>
          </p:cNvSpPr>
          <p:nvPr/>
        </p:nvSpPr>
        <p:spPr>
          <a:xfrm>
            <a:off x="1549387" y="3466282"/>
            <a:ext cx="3567164" cy="25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6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Руководители практики</a:t>
            </a:r>
          </a:p>
          <a:p>
            <a:pPr marL="12700" algn="l"/>
            <a:endParaRPr lang="ru-RU" sz="16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ru-RU" sz="16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29" name="Google Shape;104;p20">
            <a:extLst>
              <a:ext uri="{FF2B5EF4-FFF2-40B4-BE49-F238E27FC236}">
                <a16:creationId xmlns:a16="http://schemas.microsoft.com/office/drawing/2014/main" id="{A1BEACFE-CCBF-F945-AF3E-895661E7C66D}"/>
              </a:ext>
            </a:extLst>
          </p:cNvPr>
          <p:cNvSpPr txBox="1">
            <a:spLocks/>
          </p:cNvSpPr>
          <p:nvPr/>
        </p:nvSpPr>
        <p:spPr>
          <a:xfrm>
            <a:off x="1782120" y="3929517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 smtClean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Руководитель от </a:t>
            </a:r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университета</a:t>
            </a:r>
            <a:endParaRPr lang="ru-RU" sz="1200" b="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B186E8B-3385-72A4-B9D9-3CAF188879E8}"/>
              </a:ext>
            </a:extLst>
          </p:cNvPr>
          <p:cNvSpPr txBox="1"/>
          <p:nvPr/>
        </p:nvSpPr>
        <p:spPr>
          <a:xfrm>
            <a:off x="1706544" y="4205991"/>
            <a:ext cx="31088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 университета руководителем практики является научный руководитель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Вашей ВКР</a:t>
            </a:r>
            <a:endParaRPr lang="ru-RU" sz="11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34" name="Скругленный прямоугольник 2">
            <a:extLst>
              <a:ext uri="{FF2B5EF4-FFF2-40B4-BE49-F238E27FC236}">
                <a16:creationId xmlns:a16="http://schemas.microsoft.com/office/drawing/2014/main" id="{E655544F-F4BD-059D-6BAF-4E5A62DA2791}"/>
              </a:ext>
            </a:extLst>
          </p:cNvPr>
          <p:cNvSpPr/>
          <p:nvPr/>
        </p:nvSpPr>
        <p:spPr>
          <a:xfrm>
            <a:off x="5651539" y="3779928"/>
            <a:ext cx="4790193" cy="951402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Google Shape;104;p20">
            <a:extLst>
              <a:ext uri="{FF2B5EF4-FFF2-40B4-BE49-F238E27FC236}">
                <a16:creationId xmlns:a16="http://schemas.microsoft.com/office/drawing/2014/main" id="{D3489363-5C9C-2EDC-86B0-676987ED35C1}"/>
              </a:ext>
            </a:extLst>
          </p:cNvPr>
          <p:cNvSpPr txBox="1">
            <a:spLocks/>
          </p:cNvSpPr>
          <p:nvPr/>
        </p:nvSpPr>
        <p:spPr>
          <a:xfrm>
            <a:off x="5879262" y="3929517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 err="1" smtClean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Соруководитель</a:t>
            </a:r>
            <a:r>
              <a:rPr lang="ru-RU" sz="1400" dirty="0" smtClean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от </a:t>
            </a:r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компании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A4A020A-0E95-EFA8-D86B-F7F4A9188E05}"/>
              </a:ext>
            </a:extLst>
          </p:cNvPr>
          <p:cNvSpPr txBox="1"/>
          <p:nvPr/>
        </p:nvSpPr>
        <p:spPr>
          <a:xfrm>
            <a:off x="5803686" y="4205991"/>
            <a:ext cx="45283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 компании </a:t>
            </a:r>
            <a:r>
              <a:rPr lang="ru-RU" sz="11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соруководителем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 является руководитель / менеджер, у которого вы находитесь в прямом подчинении</a:t>
            </a:r>
          </a:p>
        </p:txBody>
      </p:sp>
    </p:spTree>
    <p:extLst>
      <p:ext uri="{BB962C8B-B14F-4D97-AF65-F5344CB8AC3E}">
        <p14:creationId xmlns:p14="http://schemas.microsoft.com/office/powerpoint/2010/main" val="279758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bg1"/>
            </a:gs>
            <a:gs pos="100000">
              <a:srgbClr val="DADCE6"/>
            </a:gs>
          </a:gsLst>
          <a:lin ang="18900000" scaled="1"/>
          <a:tileRect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35;p20">
            <a:extLst>
              <a:ext uri="{FF2B5EF4-FFF2-40B4-BE49-F238E27FC236}">
                <a16:creationId xmlns:a16="http://schemas.microsoft.com/office/drawing/2014/main" id="{1BFF47DD-1FFD-CFF2-1640-A2671B9B4FE6}"/>
              </a:ext>
            </a:extLst>
          </p:cNvPr>
          <p:cNvSpPr/>
          <p:nvPr/>
        </p:nvSpPr>
        <p:spPr>
          <a:xfrm>
            <a:off x="467727" y="4435784"/>
            <a:ext cx="3093600" cy="54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Скругленный прямоугольник 2">
            <a:extLst>
              <a:ext uri="{FF2B5EF4-FFF2-40B4-BE49-F238E27FC236}">
                <a16:creationId xmlns:a16="http://schemas.microsoft.com/office/drawing/2014/main" id="{B533EB10-781E-41C3-3BE9-17EE98FFEA5E}"/>
              </a:ext>
            </a:extLst>
          </p:cNvPr>
          <p:cNvSpPr/>
          <p:nvPr/>
        </p:nvSpPr>
        <p:spPr>
          <a:xfrm>
            <a:off x="1554397" y="3287267"/>
            <a:ext cx="8887344" cy="1444063"/>
          </a:xfrm>
          <a:prstGeom prst="roundRect">
            <a:avLst>
              <a:gd name="adj" fmla="val 6455"/>
            </a:avLst>
          </a:prstGeom>
          <a:solidFill>
            <a:srgbClr val="CB5B59">
              <a:alpha val="1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oogle Shape;104;p20">
            <a:extLst>
              <a:ext uri="{FF2B5EF4-FFF2-40B4-BE49-F238E27FC236}">
                <a16:creationId xmlns:a16="http://schemas.microsoft.com/office/drawing/2014/main" id="{03A0ED30-66CA-AEB6-F9D0-02C30FA933EC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6191442" cy="28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КРИТЕРИИ ВЫБОРА ОРГАНИЗАЦИИ ДЛЯ ПРОХОЖДЕНИЯ ПРАКТИКИ</a:t>
            </a:r>
          </a:p>
        </p:txBody>
      </p:sp>
      <p:sp>
        <p:nvSpPr>
          <p:cNvPr id="37" name="Google Shape;143;p21">
            <a:extLst>
              <a:ext uri="{FF2B5EF4-FFF2-40B4-BE49-F238E27FC236}">
                <a16:creationId xmlns:a16="http://schemas.microsoft.com/office/drawing/2014/main" id="{2B8934DA-BA28-9BFC-8362-A3BF8CB196AB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172C65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9" name="Google Shape;8801;p90">
            <a:extLst>
              <a:ext uri="{FF2B5EF4-FFF2-40B4-BE49-F238E27FC236}">
                <a16:creationId xmlns:a16="http://schemas.microsoft.com/office/drawing/2014/main" id="{AE9495D3-9849-9078-E194-C72F6F589059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11" name="Google Shape;8806;p90">
              <a:extLst>
                <a:ext uri="{FF2B5EF4-FFF2-40B4-BE49-F238E27FC236}">
                  <a16:creationId xmlns:a16="http://schemas.microsoft.com/office/drawing/2014/main" id="{D25CEF4D-1BC0-E962-7202-95DEF6990D60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20" name="Google Shape;8807;p90">
                <a:extLst>
                  <a:ext uri="{FF2B5EF4-FFF2-40B4-BE49-F238E27FC236}">
                    <a16:creationId xmlns:a16="http://schemas.microsoft.com/office/drawing/2014/main" id="{92411B0F-368E-C5B7-E882-FA9CC4C46FC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8808;p90">
                <a:extLst>
                  <a:ext uri="{FF2B5EF4-FFF2-40B4-BE49-F238E27FC236}">
                    <a16:creationId xmlns:a16="http://schemas.microsoft.com/office/drawing/2014/main" id="{5BCAEB35-8737-B16E-3F70-10595FDF646B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8809;p90">
                <a:extLst>
                  <a:ext uri="{FF2B5EF4-FFF2-40B4-BE49-F238E27FC236}">
                    <a16:creationId xmlns:a16="http://schemas.microsoft.com/office/drawing/2014/main" id="{2BFB5B26-7E8E-299D-3BB5-6C911E84F4E7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oogle Shape;8810;p90">
              <a:extLst>
                <a:ext uri="{FF2B5EF4-FFF2-40B4-BE49-F238E27FC236}">
                  <a16:creationId xmlns:a16="http://schemas.microsoft.com/office/drawing/2014/main" id="{70FA9983-62A4-2973-B4CC-27DAD6E57327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7" name="Google Shape;8811;p90">
                <a:extLst>
                  <a:ext uri="{FF2B5EF4-FFF2-40B4-BE49-F238E27FC236}">
                    <a16:creationId xmlns:a16="http://schemas.microsoft.com/office/drawing/2014/main" id="{F425CD0A-426C-81E3-3369-2D08DD2EF06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8812;p90">
                <a:extLst>
                  <a:ext uri="{FF2B5EF4-FFF2-40B4-BE49-F238E27FC236}">
                    <a16:creationId xmlns:a16="http://schemas.microsoft.com/office/drawing/2014/main" id="{73408ACF-F683-B116-D520-25A74AEC19CB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8813;p90">
                <a:extLst>
                  <a:ext uri="{FF2B5EF4-FFF2-40B4-BE49-F238E27FC236}">
                    <a16:creationId xmlns:a16="http://schemas.microsoft.com/office/drawing/2014/main" id="{96E801C2-D957-FF13-C79B-FD52B96EF7E3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oogle Shape;8814;p90">
              <a:extLst>
                <a:ext uri="{FF2B5EF4-FFF2-40B4-BE49-F238E27FC236}">
                  <a16:creationId xmlns:a16="http://schemas.microsoft.com/office/drawing/2014/main" id="{AC931EA9-F357-5EE7-0E8D-BB694336A6F8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14" name="Google Shape;8815;p90">
                <a:extLst>
                  <a:ext uri="{FF2B5EF4-FFF2-40B4-BE49-F238E27FC236}">
                    <a16:creationId xmlns:a16="http://schemas.microsoft.com/office/drawing/2014/main" id="{47145860-67A8-C3F4-3AB0-0CA03F259136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8816;p90">
                <a:extLst>
                  <a:ext uri="{FF2B5EF4-FFF2-40B4-BE49-F238E27FC236}">
                    <a16:creationId xmlns:a16="http://schemas.microsoft.com/office/drawing/2014/main" id="{986F7F77-9C48-39C8-773C-32A65613C5BE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8817;p90">
                <a:extLst>
                  <a:ext uri="{FF2B5EF4-FFF2-40B4-BE49-F238E27FC236}">
                    <a16:creationId xmlns:a16="http://schemas.microsoft.com/office/drawing/2014/main" id="{03ED0201-1939-7E36-C796-8E786DFBD365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8" name="Google Shape;104;p20">
            <a:extLst>
              <a:ext uri="{FF2B5EF4-FFF2-40B4-BE49-F238E27FC236}">
                <a16:creationId xmlns:a16="http://schemas.microsoft.com/office/drawing/2014/main" id="{14857C61-9DCC-AE56-E1BC-E20F7DEFCC62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r>
              <a:rPr lang="en-US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.1</a:t>
            </a:r>
            <a:endParaRPr lang="ru-RU" sz="1800" b="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9" name="Google Shape;104;p20">
            <a:extLst>
              <a:ext uri="{FF2B5EF4-FFF2-40B4-BE49-F238E27FC236}">
                <a16:creationId xmlns:a16="http://schemas.microsoft.com/office/drawing/2014/main" id="{0A91840C-DF03-A30B-BC69-9251968A8ED9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Google Shape;104;p20">
            <a:extLst>
              <a:ext uri="{FF2B5EF4-FFF2-40B4-BE49-F238E27FC236}">
                <a16:creationId xmlns:a16="http://schemas.microsoft.com/office/drawing/2014/main" id="{D5A6497E-480F-3134-A879-C3AC31A9F9D8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Google Shape;103;p20">
            <a:extLst>
              <a:ext uri="{FF2B5EF4-FFF2-40B4-BE49-F238E27FC236}">
                <a16:creationId xmlns:a16="http://schemas.microsoft.com/office/drawing/2014/main" id="{6483DC58-5B8E-367A-1497-AF212B2414E3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37AD9C-D9D6-34DB-7F68-5B0CC4E14C2E}"/>
              </a:ext>
            </a:extLst>
          </p:cNvPr>
          <p:cNvSpPr txBox="1"/>
          <p:nvPr/>
        </p:nvSpPr>
        <p:spPr>
          <a:xfrm>
            <a:off x="2057881" y="1487261"/>
            <a:ext cx="2967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 допускается прохождение практики у ИП, в собственной компании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в компании родственника студента (наследники первой и второй очереди) </a:t>
            </a:r>
          </a:p>
        </p:txBody>
      </p:sp>
      <p:sp>
        <p:nvSpPr>
          <p:cNvPr id="129" name="Google Shape;104;p20">
            <a:extLst>
              <a:ext uri="{FF2B5EF4-FFF2-40B4-BE49-F238E27FC236}">
                <a16:creationId xmlns:a16="http://schemas.microsoft.com/office/drawing/2014/main" id="{A1BEACFE-CCBF-F945-AF3E-895661E7C66D}"/>
              </a:ext>
            </a:extLst>
          </p:cNvPr>
          <p:cNvSpPr txBox="1">
            <a:spLocks/>
          </p:cNvSpPr>
          <p:nvPr/>
        </p:nvSpPr>
        <p:spPr>
          <a:xfrm>
            <a:off x="1779764" y="3523190"/>
            <a:ext cx="8186170" cy="96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случае, если организация не соответствует указанным критериям, студент должен обосновать необходимость прохождения практики в заявленной организации и получить письменное согласие от Академического руководителя. </a:t>
            </a:r>
            <a:endParaRPr lang="en-US" sz="120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en-US" sz="120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Нужно написать Академическому руководителю на почту письмо в свободном формате и получить его согласие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 вашим местом практики. Затем переслать письмо-согласие на </a:t>
            </a:r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</a:t>
            </a:r>
          </a:p>
          <a:p>
            <a:pPr marL="12700" algn="l"/>
            <a:endParaRPr lang="ru-RU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grpSp>
        <p:nvGrpSpPr>
          <p:cNvPr id="132" name="Google Shape;10062;p94">
            <a:extLst>
              <a:ext uri="{FF2B5EF4-FFF2-40B4-BE49-F238E27FC236}">
                <a16:creationId xmlns:a16="http://schemas.microsoft.com/office/drawing/2014/main" id="{9CEE03EF-4E68-5CE4-F5EE-72624576FEE5}"/>
              </a:ext>
            </a:extLst>
          </p:cNvPr>
          <p:cNvGrpSpPr/>
          <p:nvPr/>
        </p:nvGrpSpPr>
        <p:grpSpPr>
          <a:xfrm>
            <a:off x="1554397" y="2506492"/>
            <a:ext cx="510207" cy="509642"/>
            <a:chOff x="5823294" y="2309751"/>
            <a:chExt cx="315327" cy="314978"/>
          </a:xfrm>
          <a:solidFill>
            <a:schemeClr val="accent2"/>
          </a:solidFill>
        </p:grpSpPr>
        <p:sp>
          <p:nvSpPr>
            <p:cNvPr id="133" name="Google Shape;10063;p94">
              <a:extLst>
                <a:ext uri="{FF2B5EF4-FFF2-40B4-BE49-F238E27FC236}">
                  <a16:creationId xmlns:a16="http://schemas.microsoft.com/office/drawing/2014/main" id="{F0EE3B1E-AA2A-7DA4-D6B8-CC0422C80469}"/>
                </a:ext>
              </a:extLst>
            </p:cNvPr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10064;p94">
              <a:extLst>
                <a:ext uri="{FF2B5EF4-FFF2-40B4-BE49-F238E27FC236}">
                  <a16:creationId xmlns:a16="http://schemas.microsoft.com/office/drawing/2014/main" id="{BBF4887B-56D4-8443-5BA9-EA583C4959BF}"/>
                </a:ext>
              </a:extLst>
            </p:cNvPr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10065;p94">
              <a:extLst>
                <a:ext uri="{FF2B5EF4-FFF2-40B4-BE49-F238E27FC236}">
                  <a16:creationId xmlns:a16="http://schemas.microsoft.com/office/drawing/2014/main" id="{11AC7B17-B2A7-AFED-7516-50159F4A66AD}"/>
                </a:ext>
              </a:extLst>
            </p:cNvPr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10066;p94">
              <a:extLst>
                <a:ext uri="{FF2B5EF4-FFF2-40B4-BE49-F238E27FC236}">
                  <a16:creationId xmlns:a16="http://schemas.microsoft.com/office/drawing/2014/main" id="{01266B3C-1A3B-6700-D732-F096E8898405}"/>
                </a:ext>
              </a:extLst>
            </p:cNvPr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10067;p94">
              <a:extLst>
                <a:ext uri="{FF2B5EF4-FFF2-40B4-BE49-F238E27FC236}">
                  <a16:creationId xmlns:a16="http://schemas.microsoft.com/office/drawing/2014/main" id="{535DFD91-10C7-4A91-939F-2AC6FB947D27}"/>
                </a:ext>
              </a:extLst>
            </p:cNvPr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10068;p94">
              <a:extLst>
                <a:ext uri="{FF2B5EF4-FFF2-40B4-BE49-F238E27FC236}">
                  <a16:creationId xmlns:a16="http://schemas.microsoft.com/office/drawing/2014/main" id="{DD38DF15-19BC-EBA4-E452-8D0AF082BE05}"/>
                </a:ext>
              </a:extLst>
            </p:cNvPr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10069;p94">
              <a:extLst>
                <a:ext uri="{FF2B5EF4-FFF2-40B4-BE49-F238E27FC236}">
                  <a16:creationId xmlns:a16="http://schemas.microsoft.com/office/drawing/2014/main" id="{152A663A-BC16-1B47-D866-F4B4CFCBC809}"/>
                </a:ext>
              </a:extLst>
            </p:cNvPr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10070;p94">
              <a:extLst>
                <a:ext uri="{FF2B5EF4-FFF2-40B4-BE49-F238E27FC236}">
                  <a16:creationId xmlns:a16="http://schemas.microsoft.com/office/drawing/2014/main" id="{26D1A499-E6CE-0084-3BF5-1352F26C8972}"/>
                </a:ext>
              </a:extLst>
            </p:cNvPr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10071;p94">
              <a:extLst>
                <a:ext uri="{FF2B5EF4-FFF2-40B4-BE49-F238E27FC236}">
                  <a16:creationId xmlns:a16="http://schemas.microsoft.com/office/drawing/2014/main" id="{F7F79BE6-643F-ADDF-74C2-DE576A3BC47D}"/>
                </a:ext>
              </a:extLst>
            </p:cNvPr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10072;p94">
              <a:extLst>
                <a:ext uri="{FF2B5EF4-FFF2-40B4-BE49-F238E27FC236}">
                  <a16:creationId xmlns:a16="http://schemas.microsoft.com/office/drawing/2014/main" id="{69565724-4215-F20B-C270-CF8A6C803B0C}"/>
                </a:ext>
              </a:extLst>
            </p:cNvPr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10073;p94">
              <a:extLst>
                <a:ext uri="{FF2B5EF4-FFF2-40B4-BE49-F238E27FC236}">
                  <a16:creationId xmlns:a16="http://schemas.microsoft.com/office/drawing/2014/main" id="{99A11583-A169-6AFB-095B-A6F2A9D12BD7}"/>
                </a:ext>
              </a:extLst>
            </p:cNvPr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10074;p94">
              <a:extLst>
                <a:ext uri="{FF2B5EF4-FFF2-40B4-BE49-F238E27FC236}">
                  <a16:creationId xmlns:a16="http://schemas.microsoft.com/office/drawing/2014/main" id="{013AC0B6-4646-EE3B-214A-25749977E350}"/>
                </a:ext>
              </a:extLst>
            </p:cNvPr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10075;p94">
              <a:extLst>
                <a:ext uri="{FF2B5EF4-FFF2-40B4-BE49-F238E27FC236}">
                  <a16:creationId xmlns:a16="http://schemas.microsoft.com/office/drawing/2014/main" id="{782F91FA-BD45-8B04-BE23-73BD9FE8F0F5}"/>
                </a:ext>
              </a:extLst>
            </p:cNvPr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10076;p94">
              <a:extLst>
                <a:ext uri="{FF2B5EF4-FFF2-40B4-BE49-F238E27FC236}">
                  <a16:creationId xmlns:a16="http://schemas.microsoft.com/office/drawing/2014/main" id="{835FBBAC-34FB-7BE8-C75F-5BB172355AA9}"/>
                </a:ext>
              </a:extLst>
            </p:cNvPr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10077;p94">
              <a:extLst>
                <a:ext uri="{FF2B5EF4-FFF2-40B4-BE49-F238E27FC236}">
                  <a16:creationId xmlns:a16="http://schemas.microsoft.com/office/drawing/2014/main" id="{2457BDEA-AE05-706E-BA76-587B23ED5073}"/>
                </a:ext>
              </a:extLst>
            </p:cNvPr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10078;p94">
              <a:extLst>
                <a:ext uri="{FF2B5EF4-FFF2-40B4-BE49-F238E27FC236}">
                  <a16:creationId xmlns:a16="http://schemas.microsoft.com/office/drawing/2014/main" id="{214DA594-F838-79C3-22E1-D3E0F8123678}"/>
                </a:ext>
              </a:extLst>
            </p:cNvPr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10079;p94">
              <a:extLst>
                <a:ext uri="{FF2B5EF4-FFF2-40B4-BE49-F238E27FC236}">
                  <a16:creationId xmlns:a16="http://schemas.microsoft.com/office/drawing/2014/main" id="{A1BBF9C3-FAFF-D92A-01F5-02946E73E85E}"/>
                </a:ext>
              </a:extLst>
            </p:cNvPr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3" name="Google Shape;10281;p94">
            <a:extLst>
              <a:ext uri="{FF2B5EF4-FFF2-40B4-BE49-F238E27FC236}">
                <a16:creationId xmlns:a16="http://schemas.microsoft.com/office/drawing/2014/main" id="{D3F5D064-00A1-15A7-6051-1C1E34AF1A49}"/>
              </a:ext>
            </a:extLst>
          </p:cNvPr>
          <p:cNvGrpSpPr/>
          <p:nvPr/>
        </p:nvGrpSpPr>
        <p:grpSpPr>
          <a:xfrm>
            <a:off x="1554397" y="1590055"/>
            <a:ext cx="511871" cy="454584"/>
            <a:chOff x="3584280" y="3699191"/>
            <a:chExt cx="358069" cy="317995"/>
          </a:xfrm>
          <a:solidFill>
            <a:schemeClr val="accent2"/>
          </a:solidFill>
        </p:grpSpPr>
        <p:sp>
          <p:nvSpPr>
            <p:cNvPr id="154" name="Google Shape;10282;p94">
              <a:extLst>
                <a:ext uri="{FF2B5EF4-FFF2-40B4-BE49-F238E27FC236}">
                  <a16:creationId xmlns:a16="http://schemas.microsoft.com/office/drawing/2014/main" id="{CCC07986-CAE4-3964-99FE-728E12193B75}"/>
                </a:ext>
              </a:extLst>
            </p:cNvPr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10283;p94">
              <a:extLst>
                <a:ext uri="{FF2B5EF4-FFF2-40B4-BE49-F238E27FC236}">
                  <a16:creationId xmlns:a16="http://schemas.microsoft.com/office/drawing/2014/main" id="{A25045D7-8061-400A-656E-0E5C220EBB42}"/>
                </a:ext>
              </a:extLst>
            </p:cNvPr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10284;p94">
              <a:extLst>
                <a:ext uri="{FF2B5EF4-FFF2-40B4-BE49-F238E27FC236}">
                  <a16:creationId xmlns:a16="http://schemas.microsoft.com/office/drawing/2014/main" id="{2105745C-07EC-7066-5671-D0758A358F08}"/>
                </a:ext>
              </a:extLst>
            </p:cNvPr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10285;p94">
              <a:extLst>
                <a:ext uri="{FF2B5EF4-FFF2-40B4-BE49-F238E27FC236}">
                  <a16:creationId xmlns:a16="http://schemas.microsoft.com/office/drawing/2014/main" id="{1365150D-0750-666C-237B-8091F811651E}"/>
                </a:ext>
              </a:extLst>
            </p:cNvPr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300CA86A-5A05-2CE8-C1BA-24098028462B}"/>
              </a:ext>
            </a:extLst>
          </p:cNvPr>
          <p:cNvSpPr txBox="1"/>
          <p:nvPr/>
        </p:nvSpPr>
        <p:spPr>
          <a:xfrm>
            <a:off x="6004412" y="1487261"/>
            <a:ext cx="46639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Численность сотрудников организации - не менее 50 человек,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предельное значение дохода за предшествующий календарный год – от 100 млн руб.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>
              <a:buClr>
                <a:srgbClr val="CB5B59"/>
              </a:buClr>
            </a:pPr>
            <a:r>
              <a:rPr lang="ru-RU" sz="12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Если данный критерии не выполняется, организация должна входить в международную/российскую сеть фирм </a:t>
            </a:r>
          </a:p>
        </p:txBody>
      </p:sp>
      <p:grpSp>
        <p:nvGrpSpPr>
          <p:cNvPr id="166" name="Google Shape;10115;p94">
            <a:extLst>
              <a:ext uri="{FF2B5EF4-FFF2-40B4-BE49-F238E27FC236}">
                <a16:creationId xmlns:a16="http://schemas.microsoft.com/office/drawing/2014/main" id="{8FBCB487-0D3D-2902-8345-C6814A3373F2}"/>
              </a:ext>
            </a:extLst>
          </p:cNvPr>
          <p:cNvGrpSpPr/>
          <p:nvPr/>
        </p:nvGrpSpPr>
        <p:grpSpPr>
          <a:xfrm>
            <a:off x="5404978" y="1590056"/>
            <a:ext cx="560870" cy="454584"/>
            <a:chOff x="5220616" y="2791061"/>
            <a:chExt cx="373185" cy="302466"/>
          </a:xfrm>
          <a:solidFill>
            <a:srgbClr val="CB5B59"/>
          </a:solidFill>
        </p:grpSpPr>
        <p:sp>
          <p:nvSpPr>
            <p:cNvPr id="167" name="Google Shape;10116;p94">
              <a:extLst>
                <a:ext uri="{FF2B5EF4-FFF2-40B4-BE49-F238E27FC236}">
                  <a16:creationId xmlns:a16="http://schemas.microsoft.com/office/drawing/2014/main" id="{BD19A2D5-0AEC-8E23-8793-EB5C21B0C4F9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0117;p94">
              <a:extLst>
                <a:ext uri="{FF2B5EF4-FFF2-40B4-BE49-F238E27FC236}">
                  <a16:creationId xmlns:a16="http://schemas.microsoft.com/office/drawing/2014/main" id="{EBDB8B73-CE07-8639-55D1-AE51C61EED27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0118;p94">
              <a:extLst>
                <a:ext uri="{FF2B5EF4-FFF2-40B4-BE49-F238E27FC236}">
                  <a16:creationId xmlns:a16="http://schemas.microsoft.com/office/drawing/2014/main" id="{C3250B05-E3CB-B3B9-5489-7115A016E38E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0119;p94">
              <a:extLst>
                <a:ext uri="{FF2B5EF4-FFF2-40B4-BE49-F238E27FC236}">
                  <a16:creationId xmlns:a16="http://schemas.microsoft.com/office/drawing/2014/main" id="{AF7A6942-352A-9DA2-C4DB-07D661A08EE0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0120;p94">
              <a:extLst>
                <a:ext uri="{FF2B5EF4-FFF2-40B4-BE49-F238E27FC236}">
                  <a16:creationId xmlns:a16="http://schemas.microsoft.com/office/drawing/2014/main" id="{9E81400F-E86D-DDD0-7C85-A33A9E3D1A69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0121;p94">
              <a:extLst>
                <a:ext uri="{FF2B5EF4-FFF2-40B4-BE49-F238E27FC236}">
                  <a16:creationId xmlns:a16="http://schemas.microsoft.com/office/drawing/2014/main" id="{92A0CC4F-0F08-6604-9EFB-9CEFBE5C44F9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0122;p94">
              <a:extLst>
                <a:ext uri="{FF2B5EF4-FFF2-40B4-BE49-F238E27FC236}">
                  <a16:creationId xmlns:a16="http://schemas.microsoft.com/office/drawing/2014/main" id="{B3CEC4FA-8F71-2F4E-E1C3-C86BC5D4F8F3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0123;p94">
              <a:extLst>
                <a:ext uri="{FF2B5EF4-FFF2-40B4-BE49-F238E27FC236}">
                  <a16:creationId xmlns:a16="http://schemas.microsoft.com/office/drawing/2014/main" id="{8DAF3478-71C8-1089-DF9C-CF48840363B2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0124;p94">
              <a:extLst>
                <a:ext uri="{FF2B5EF4-FFF2-40B4-BE49-F238E27FC236}">
                  <a16:creationId xmlns:a16="http://schemas.microsoft.com/office/drawing/2014/main" id="{11895E40-7B54-8505-14DA-036E8FEA0DD2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0125;p94">
              <a:extLst>
                <a:ext uri="{FF2B5EF4-FFF2-40B4-BE49-F238E27FC236}">
                  <a16:creationId xmlns:a16="http://schemas.microsoft.com/office/drawing/2014/main" id="{9D59BE3F-9DF7-A6B6-98C8-3F45E2867A59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0126;p94">
              <a:extLst>
                <a:ext uri="{FF2B5EF4-FFF2-40B4-BE49-F238E27FC236}">
                  <a16:creationId xmlns:a16="http://schemas.microsoft.com/office/drawing/2014/main" id="{6D14EBDB-36FE-744B-595A-22A9D1BF4C19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0127;p94">
              <a:extLst>
                <a:ext uri="{FF2B5EF4-FFF2-40B4-BE49-F238E27FC236}">
                  <a16:creationId xmlns:a16="http://schemas.microsoft.com/office/drawing/2014/main" id="{DD4C705C-8292-D223-0D1F-CCDA38CD8A2A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0128;p94">
              <a:extLst>
                <a:ext uri="{FF2B5EF4-FFF2-40B4-BE49-F238E27FC236}">
                  <a16:creationId xmlns:a16="http://schemas.microsoft.com/office/drawing/2014/main" id="{B4FC2DC6-736D-0052-6ACF-A05941C0290D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0129;p94">
              <a:extLst>
                <a:ext uri="{FF2B5EF4-FFF2-40B4-BE49-F238E27FC236}">
                  <a16:creationId xmlns:a16="http://schemas.microsoft.com/office/drawing/2014/main" id="{759121F3-0E58-5180-DDC8-A005E7B9C8EB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0130;p94">
              <a:extLst>
                <a:ext uri="{FF2B5EF4-FFF2-40B4-BE49-F238E27FC236}">
                  <a16:creationId xmlns:a16="http://schemas.microsoft.com/office/drawing/2014/main" id="{C0AB67C6-46E4-74C4-1FDD-674EA8BA7F9C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0131;p94">
              <a:extLst>
                <a:ext uri="{FF2B5EF4-FFF2-40B4-BE49-F238E27FC236}">
                  <a16:creationId xmlns:a16="http://schemas.microsoft.com/office/drawing/2014/main" id="{9B24CFDC-B863-70B1-7275-9D91E27F71E0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0132;p94">
              <a:extLst>
                <a:ext uri="{FF2B5EF4-FFF2-40B4-BE49-F238E27FC236}">
                  <a16:creationId xmlns:a16="http://schemas.microsoft.com/office/drawing/2014/main" id="{7018B5B6-1B8B-2D77-1399-A9289D4F3186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0133;p94">
              <a:extLst>
                <a:ext uri="{FF2B5EF4-FFF2-40B4-BE49-F238E27FC236}">
                  <a16:creationId xmlns:a16="http://schemas.microsoft.com/office/drawing/2014/main" id="{D8C3B97C-96ED-C9F7-5F58-B291F77DAB67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4CA37C37-5F6E-2AC0-C445-F7698D171919}"/>
              </a:ext>
            </a:extLst>
          </p:cNvPr>
          <p:cNvSpPr txBox="1"/>
          <p:nvPr/>
        </p:nvSpPr>
        <p:spPr>
          <a:xfrm>
            <a:off x="2070719" y="2619445"/>
            <a:ext cx="35189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Срок существования бизнеса – не менее 3 лет </a:t>
            </a:r>
          </a:p>
        </p:txBody>
      </p:sp>
    </p:spTree>
    <p:extLst>
      <p:ext uri="{BB962C8B-B14F-4D97-AF65-F5344CB8AC3E}">
        <p14:creationId xmlns:p14="http://schemas.microsoft.com/office/powerpoint/2010/main" val="255797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A07FF029-B6CE-45F1-0DC6-BA73BBED3483}"/>
              </a:ext>
            </a:extLst>
          </p:cNvPr>
          <p:cNvGrpSpPr/>
          <p:nvPr/>
        </p:nvGrpSpPr>
        <p:grpSpPr>
          <a:xfrm>
            <a:off x="1801121" y="1151800"/>
            <a:ext cx="298756" cy="3005406"/>
            <a:chOff x="1799248" y="1418498"/>
            <a:chExt cx="125508" cy="1262568"/>
          </a:xfrm>
        </p:grpSpPr>
        <p:grpSp>
          <p:nvGrpSpPr>
            <p:cNvPr id="22" name="Google Shape;8781;p90">
              <a:extLst>
                <a:ext uri="{FF2B5EF4-FFF2-40B4-BE49-F238E27FC236}">
                  <a16:creationId xmlns:a16="http://schemas.microsoft.com/office/drawing/2014/main" id="{BF977FAF-9DBC-E54D-187D-BED37B31D579}"/>
                </a:ext>
              </a:extLst>
            </p:cNvPr>
            <p:cNvGrpSpPr/>
            <p:nvPr/>
          </p:nvGrpSpPr>
          <p:grpSpPr>
            <a:xfrm rot="5400000">
              <a:off x="1720548" y="2476857"/>
              <a:ext cx="283400" cy="125017"/>
              <a:chOff x="142927" y="2563700"/>
              <a:chExt cx="933317" cy="411855"/>
            </a:xfrm>
          </p:grpSpPr>
          <p:cxnSp>
            <p:nvCxnSpPr>
              <p:cNvPr id="23" name="Google Shape;8782;p90">
                <a:extLst>
                  <a:ext uri="{FF2B5EF4-FFF2-40B4-BE49-F238E27FC236}">
                    <a16:creationId xmlns:a16="http://schemas.microsoft.com/office/drawing/2014/main" id="{B544F25C-62E9-D8DB-084B-DE18DBA0CBE2}"/>
                  </a:ext>
                </a:extLst>
              </p:cNvPr>
              <p:cNvCxnSpPr/>
              <p:nvPr/>
            </p:nvCxnSpPr>
            <p:spPr>
              <a:xfrm>
                <a:off x="189122" y="2616124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4" name="Google Shape;8783;p90">
                <a:extLst>
                  <a:ext uri="{FF2B5EF4-FFF2-40B4-BE49-F238E27FC236}">
                    <a16:creationId xmlns:a16="http://schemas.microsoft.com/office/drawing/2014/main" id="{B91C4924-2F34-CC49-6667-D0A3567F0D62}"/>
                  </a:ext>
                </a:extLst>
              </p:cNvPr>
              <p:cNvSpPr/>
              <p:nvPr/>
            </p:nvSpPr>
            <p:spPr>
              <a:xfrm>
                <a:off x="142927" y="2563700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" name="Google Shape;8782;p90">
                <a:extLst>
                  <a:ext uri="{FF2B5EF4-FFF2-40B4-BE49-F238E27FC236}">
                    <a16:creationId xmlns:a16="http://schemas.microsoft.com/office/drawing/2014/main" id="{97E51A4D-2BD7-C2B4-5D76-E62BA85195F5}"/>
                  </a:ext>
                </a:extLst>
              </p:cNvPr>
              <p:cNvCxnSpPr/>
              <p:nvPr/>
            </p:nvCxnSpPr>
            <p:spPr>
              <a:xfrm>
                <a:off x="1030043" y="261615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" name="Google Shape;8783;p90">
                <a:extLst>
                  <a:ext uri="{FF2B5EF4-FFF2-40B4-BE49-F238E27FC236}">
                    <a16:creationId xmlns:a16="http://schemas.microsoft.com/office/drawing/2014/main" id="{76507C65-1C92-E71B-713D-B3FBD432F7E3}"/>
                  </a:ext>
                </a:extLst>
              </p:cNvPr>
              <p:cNvSpPr/>
              <p:nvPr/>
            </p:nvSpPr>
            <p:spPr>
              <a:xfrm>
                <a:off x="983844" y="2563740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oogle Shape;8786;p90">
              <a:extLst>
                <a:ext uri="{FF2B5EF4-FFF2-40B4-BE49-F238E27FC236}">
                  <a16:creationId xmlns:a16="http://schemas.microsoft.com/office/drawing/2014/main" id="{01987795-007F-DF41-EEE9-6FC255EE6761}"/>
                </a:ext>
              </a:extLst>
            </p:cNvPr>
            <p:cNvGrpSpPr/>
            <p:nvPr/>
          </p:nvGrpSpPr>
          <p:grpSpPr>
            <a:xfrm rot="5400000">
              <a:off x="1640790" y="1576956"/>
              <a:ext cx="442414" cy="125497"/>
              <a:chOff x="803163" y="1111974"/>
              <a:chExt cx="428500" cy="121551"/>
            </a:xfrm>
          </p:grpSpPr>
          <p:grpSp>
            <p:nvGrpSpPr>
              <p:cNvPr id="17" name="Google Shape;8787;p90">
                <a:extLst>
                  <a:ext uri="{FF2B5EF4-FFF2-40B4-BE49-F238E27FC236}">
                    <a16:creationId xmlns:a16="http://schemas.microsoft.com/office/drawing/2014/main" id="{2F7918BB-2FBC-C6A8-96AB-738B89B808EB}"/>
                  </a:ext>
                </a:extLst>
              </p:cNvPr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19" name="Google Shape;8788;p90">
                  <a:extLst>
                    <a:ext uri="{FF2B5EF4-FFF2-40B4-BE49-F238E27FC236}">
                      <a16:creationId xmlns:a16="http://schemas.microsoft.com/office/drawing/2014/main" id="{6036FC1F-7C85-6362-6615-C0945DFC0D4D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0" name="Google Shape;8789;p90">
                  <a:extLst>
                    <a:ext uri="{FF2B5EF4-FFF2-40B4-BE49-F238E27FC236}">
                      <a16:creationId xmlns:a16="http://schemas.microsoft.com/office/drawing/2014/main" id="{04623F75-8039-BC35-EBAE-1C8B6B7EB029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Google Shape;8790;p90">
                <a:extLst>
                  <a:ext uri="{FF2B5EF4-FFF2-40B4-BE49-F238E27FC236}">
                    <a16:creationId xmlns:a16="http://schemas.microsoft.com/office/drawing/2014/main" id="{7992E9BF-D3BE-4FC8-7598-8ACDD808B448}"/>
                  </a:ext>
                </a:extLst>
              </p:cNvPr>
              <p:cNvSpPr/>
              <p:nvPr/>
            </p:nvSpPr>
            <p:spPr>
              <a:xfrm>
                <a:off x="819094" y="1197845"/>
                <a:ext cx="412569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8791;p90">
              <a:extLst>
                <a:ext uri="{FF2B5EF4-FFF2-40B4-BE49-F238E27FC236}">
                  <a16:creationId xmlns:a16="http://schemas.microsoft.com/office/drawing/2014/main" id="{27B5010B-F83D-F485-AC80-2C2E1BA8D0CE}"/>
                </a:ext>
              </a:extLst>
            </p:cNvPr>
            <p:cNvGrpSpPr/>
            <p:nvPr/>
          </p:nvGrpSpPr>
          <p:grpSpPr>
            <a:xfrm rot="5400000">
              <a:off x="1579593" y="2066542"/>
              <a:ext cx="564813" cy="125490"/>
              <a:chOff x="1218073" y="1111974"/>
              <a:chExt cx="547049" cy="121544"/>
            </a:xfrm>
          </p:grpSpPr>
          <p:grpSp>
            <p:nvGrpSpPr>
              <p:cNvPr id="13" name="Google Shape;8792;p90">
                <a:extLst>
                  <a:ext uri="{FF2B5EF4-FFF2-40B4-BE49-F238E27FC236}">
                    <a16:creationId xmlns:a16="http://schemas.microsoft.com/office/drawing/2014/main" id="{AA52E193-0F6D-AB70-5FFF-DB7061A25285}"/>
                  </a:ext>
                </a:extLst>
              </p:cNvPr>
              <p:cNvGrpSpPr/>
              <p:nvPr/>
            </p:nvGrpSpPr>
            <p:grpSpPr>
              <a:xfrm rot="10800000">
                <a:off x="1218073" y="1111974"/>
                <a:ext cx="27175" cy="121075"/>
                <a:chOff x="2627174" y="2843783"/>
                <a:chExt cx="92400" cy="411817"/>
              </a:xfrm>
            </p:grpSpPr>
            <p:cxnSp>
              <p:nvCxnSpPr>
                <p:cNvPr id="15" name="Google Shape;8793;p90">
                  <a:extLst>
                    <a:ext uri="{FF2B5EF4-FFF2-40B4-BE49-F238E27FC236}">
                      <a16:creationId xmlns:a16="http://schemas.microsoft.com/office/drawing/2014/main" id="{D14012D2-7EBC-EEDF-F341-4B0261582684}"/>
                    </a:ext>
                  </a:extLst>
                </p:cNvPr>
                <p:cNvCxnSpPr/>
                <p:nvPr/>
              </p:nvCxnSpPr>
              <p:spPr>
                <a:xfrm>
                  <a:off x="2673364" y="2843783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6" name="Google Shape;8794;p90">
                  <a:extLst>
                    <a:ext uri="{FF2B5EF4-FFF2-40B4-BE49-F238E27FC236}">
                      <a16:creationId xmlns:a16="http://schemas.microsoft.com/office/drawing/2014/main" id="{AA9641E3-2676-0BD6-D7A5-33C895377396}"/>
                    </a:ext>
                  </a:extLst>
                </p:cNvPr>
                <p:cNvSpPr/>
                <p:nvPr/>
              </p:nvSpPr>
              <p:spPr>
                <a:xfrm>
                  <a:off x="2627174" y="3163200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Google Shape;8795;p90">
                <a:extLst>
                  <a:ext uri="{FF2B5EF4-FFF2-40B4-BE49-F238E27FC236}">
                    <a16:creationId xmlns:a16="http://schemas.microsoft.com/office/drawing/2014/main" id="{A494898F-7FC7-17EB-2CCF-CC1036A8EFA0}"/>
                  </a:ext>
                </a:extLst>
              </p:cNvPr>
              <p:cNvSpPr/>
              <p:nvPr/>
            </p:nvSpPr>
            <p:spPr>
              <a:xfrm>
                <a:off x="1231664" y="1197838"/>
                <a:ext cx="533458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«Прохожу практику по месту работы </a:t>
            </a:r>
          </a:p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нашел место практики самостоятельно»</a:t>
            </a:r>
          </a:p>
        </p:txBody>
      </p:sp>
      <p:sp>
        <p:nvSpPr>
          <p:cNvPr id="29" name="Google Shape;143;p21">
            <a:extLst>
              <a:ext uri="{FF2B5EF4-FFF2-40B4-BE49-F238E27FC236}">
                <a16:creationId xmlns:a16="http://schemas.microsoft.com/office/drawing/2014/main" id="{17E4841C-9696-5996-C823-298D5A2DEEA0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CB5B59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30" name="Google Shape;8801;p90">
            <a:extLst>
              <a:ext uri="{FF2B5EF4-FFF2-40B4-BE49-F238E27FC236}">
                <a16:creationId xmlns:a16="http://schemas.microsoft.com/office/drawing/2014/main" id="{14B1FC68-9A1B-F059-D5AE-148A3155C3EA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31" name="Google Shape;8806;p90">
              <a:extLst>
                <a:ext uri="{FF2B5EF4-FFF2-40B4-BE49-F238E27FC236}">
                  <a16:creationId xmlns:a16="http://schemas.microsoft.com/office/drawing/2014/main" id="{094D86F5-9E23-D2A9-DBFC-4CF96C9B5802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40" name="Google Shape;8807;p90">
                <a:extLst>
                  <a:ext uri="{FF2B5EF4-FFF2-40B4-BE49-F238E27FC236}">
                    <a16:creationId xmlns:a16="http://schemas.microsoft.com/office/drawing/2014/main" id="{DD210A22-1310-935C-F1B4-DC18416916F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8808;p90">
                <a:extLst>
                  <a:ext uri="{FF2B5EF4-FFF2-40B4-BE49-F238E27FC236}">
                    <a16:creationId xmlns:a16="http://schemas.microsoft.com/office/drawing/2014/main" id="{919364B3-7A5F-2DCF-F842-7F1A3120EFA0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8809;p90">
                <a:extLst>
                  <a:ext uri="{FF2B5EF4-FFF2-40B4-BE49-F238E27FC236}">
                    <a16:creationId xmlns:a16="http://schemas.microsoft.com/office/drawing/2014/main" id="{2986F4A5-46DC-444E-AE1A-C5E37F27E6E2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oogle Shape;8810;p90">
              <a:extLst>
                <a:ext uri="{FF2B5EF4-FFF2-40B4-BE49-F238E27FC236}">
                  <a16:creationId xmlns:a16="http://schemas.microsoft.com/office/drawing/2014/main" id="{5503EC62-4831-6523-DA8C-D34282CD43E0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37" name="Google Shape;8811;p90">
                <a:extLst>
                  <a:ext uri="{FF2B5EF4-FFF2-40B4-BE49-F238E27FC236}">
                    <a16:creationId xmlns:a16="http://schemas.microsoft.com/office/drawing/2014/main" id="{370703F4-B552-9082-DE16-5D010341C6D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8812;p90">
                <a:extLst>
                  <a:ext uri="{FF2B5EF4-FFF2-40B4-BE49-F238E27FC236}">
                    <a16:creationId xmlns:a16="http://schemas.microsoft.com/office/drawing/2014/main" id="{81A4206A-FE08-3F61-157F-79170FE11609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8813;p90">
                <a:extLst>
                  <a:ext uri="{FF2B5EF4-FFF2-40B4-BE49-F238E27FC236}">
                    <a16:creationId xmlns:a16="http://schemas.microsoft.com/office/drawing/2014/main" id="{1A29ED6A-BD74-EB03-3301-332BEA4267FC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oogle Shape;8814;p90">
              <a:extLst>
                <a:ext uri="{FF2B5EF4-FFF2-40B4-BE49-F238E27FC236}">
                  <a16:creationId xmlns:a16="http://schemas.microsoft.com/office/drawing/2014/main" id="{B1310BB1-D3A5-0840-289B-B3EE0A4B48DC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34" name="Google Shape;8815;p90">
                <a:extLst>
                  <a:ext uri="{FF2B5EF4-FFF2-40B4-BE49-F238E27FC236}">
                    <a16:creationId xmlns:a16="http://schemas.microsoft.com/office/drawing/2014/main" id="{EBB2A1DF-0E63-7B76-6A3C-22BAB6215B70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8816;p90">
                <a:extLst>
                  <a:ext uri="{FF2B5EF4-FFF2-40B4-BE49-F238E27FC236}">
                    <a16:creationId xmlns:a16="http://schemas.microsoft.com/office/drawing/2014/main" id="{F1085F77-8236-1F1A-5B99-7BA19236FB52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8817;p90">
                <a:extLst>
                  <a:ext uri="{FF2B5EF4-FFF2-40B4-BE49-F238E27FC236}">
                    <a16:creationId xmlns:a16="http://schemas.microsoft.com/office/drawing/2014/main" id="{C2C6E9FA-3AF4-A43D-2F27-5E59607DB230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04;p20">
            <a:extLst>
              <a:ext uri="{FF2B5EF4-FFF2-40B4-BE49-F238E27FC236}">
                <a16:creationId xmlns:a16="http://schemas.microsoft.com/office/drawing/2014/main" id="{2287AE90-698D-9499-9675-F6D4C78CE1EA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endParaRPr lang="ru-RU" sz="18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104;p20">
            <a:extLst>
              <a:ext uri="{FF2B5EF4-FFF2-40B4-BE49-F238E27FC236}">
                <a16:creationId xmlns:a16="http://schemas.microsoft.com/office/drawing/2014/main" id="{466C54B9-0D9D-D998-3DE3-E14A287F2888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Google Shape;104;p20">
            <a:extLst>
              <a:ext uri="{FF2B5EF4-FFF2-40B4-BE49-F238E27FC236}">
                <a16:creationId xmlns:a16="http://schemas.microsoft.com/office/drawing/2014/main" id="{B62F2607-0FC5-BFBA-D17B-55A2BFE68EB6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2E231394-6C81-47FA-2110-C1FC809FBA9B}"/>
              </a:ext>
            </a:extLst>
          </p:cNvPr>
          <p:cNvSpPr txBox="1">
            <a:spLocks/>
          </p:cNvSpPr>
          <p:nvPr/>
        </p:nvSpPr>
        <p:spPr>
          <a:xfrm>
            <a:off x="2033079" y="1264573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 шаг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BE30EF-685D-A344-E90F-8053AEA0BB85}"/>
              </a:ext>
            </a:extLst>
          </p:cNvPr>
          <p:cNvSpPr txBox="1"/>
          <p:nvPr/>
        </p:nvSpPr>
        <p:spPr>
          <a:xfrm>
            <a:off x="1932122" y="1484767"/>
            <a:ext cx="29295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Свериться с критериями выбора организации для прохождения практики, </a:t>
            </a:r>
            <a:r>
              <a:rPr lang="ru-RU" sz="11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см. здесь</a:t>
            </a:r>
            <a:endParaRPr lang="ru-RU" sz="110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104;p20">
            <a:extLst>
              <a:ext uri="{FF2B5EF4-FFF2-40B4-BE49-F238E27FC236}">
                <a16:creationId xmlns:a16="http://schemas.microsoft.com/office/drawing/2014/main" id="{95BFF132-514E-820F-01D5-9223D471FF96}"/>
              </a:ext>
            </a:extLst>
          </p:cNvPr>
          <p:cNvSpPr txBox="1">
            <a:spLocks/>
          </p:cNvSpPr>
          <p:nvPr/>
        </p:nvSpPr>
        <p:spPr>
          <a:xfrm>
            <a:off x="2028352" y="2286547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 шаг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F36141-4803-227C-D61A-A7CC34DBA5BF}"/>
              </a:ext>
            </a:extLst>
          </p:cNvPr>
          <p:cNvSpPr txBox="1"/>
          <p:nvPr/>
        </p:nvSpPr>
        <p:spPr>
          <a:xfrm>
            <a:off x="1927383" y="2462883"/>
            <a:ext cx="4194448" cy="108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Узнать у компании задачи, </a:t>
            </a:r>
            <a:r>
              <a:rPr lang="ru-RU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которые </a:t>
            </a: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вы будете выполнять в рамках практики.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Согласовать их с вашим руководителем практики от ВШЭ.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Составить Индивидуальное задание, подписать его у руководителя практики ВШЭ (науч. рук по ВКР) </a:t>
            </a:r>
            <a: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загрузить его в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Smart LMS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15.01.2025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/>
              </a:rPr>
              <a:t>Инструкция по загрузке.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104;p20">
            <a:extLst>
              <a:ext uri="{FF2B5EF4-FFF2-40B4-BE49-F238E27FC236}">
                <a16:creationId xmlns:a16="http://schemas.microsoft.com/office/drawing/2014/main" id="{409E1F44-A82A-FE8E-44D6-A23B72D7E131}"/>
              </a:ext>
            </a:extLst>
          </p:cNvPr>
          <p:cNvSpPr txBox="1">
            <a:spLocks/>
          </p:cNvSpPr>
          <p:nvPr/>
        </p:nvSpPr>
        <p:spPr>
          <a:xfrm>
            <a:off x="2028514" y="3595016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 шаг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06201C-25C6-7810-7346-77B8AF4E0EA1}"/>
              </a:ext>
            </a:extLst>
          </p:cNvPr>
          <p:cNvSpPr txBox="1"/>
          <p:nvPr/>
        </p:nvSpPr>
        <p:spPr>
          <a:xfrm>
            <a:off x="1938572" y="3719540"/>
            <a:ext cx="2996340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Заполнить заявку на практику в </a:t>
            </a:r>
            <a:r>
              <a:rPr lang="ru-RU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ЛМС</a:t>
            </a:r>
            <a:r>
              <a: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 позднее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30.11.2024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4"/>
              </a:rPr>
              <a:t>Инструкция по ее заполнению.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8795;p90">
            <a:extLst>
              <a:ext uri="{FF2B5EF4-FFF2-40B4-BE49-F238E27FC236}">
                <a16:creationId xmlns:a16="http://schemas.microsoft.com/office/drawing/2014/main" id="{9B687EF8-1261-26A4-5B4A-CA5E4A155FAC}"/>
              </a:ext>
            </a:extLst>
          </p:cNvPr>
          <p:cNvSpPr/>
          <p:nvPr/>
        </p:nvSpPr>
        <p:spPr>
          <a:xfrm rot="5400000">
            <a:off x="1541051" y="3776057"/>
            <a:ext cx="607820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45AA8CF6-2F86-594E-ABBA-118750AF6FE8}"/>
              </a:ext>
            </a:extLst>
          </p:cNvPr>
          <p:cNvGrpSpPr/>
          <p:nvPr/>
        </p:nvGrpSpPr>
        <p:grpSpPr>
          <a:xfrm>
            <a:off x="6059435" y="1152652"/>
            <a:ext cx="298728" cy="1370476"/>
            <a:chOff x="1799255" y="1766828"/>
            <a:chExt cx="125497" cy="575736"/>
          </a:xfrm>
        </p:grpSpPr>
        <p:grpSp>
          <p:nvGrpSpPr>
            <p:cNvPr id="63" name="Google Shape;8781;p90">
              <a:extLst>
                <a:ext uri="{FF2B5EF4-FFF2-40B4-BE49-F238E27FC236}">
                  <a16:creationId xmlns:a16="http://schemas.microsoft.com/office/drawing/2014/main" id="{09C9B00E-94A6-2A3D-2064-0F0E62574D4E}"/>
                </a:ext>
              </a:extLst>
            </p:cNvPr>
            <p:cNvGrpSpPr/>
            <p:nvPr/>
          </p:nvGrpSpPr>
          <p:grpSpPr>
            <a:xfrm rot="5400000">
              <a:off x="1848214" y="2266031"/>
              <a:ext cx="28057" cy="125009"/>
              <a:chOff x="-130944" y="2563701"/>
              <a:chExt cx="92400" cy="411823"/>
            </a:xfrm>
          </p:grpSpPr>
          <p:cxnSp>
            <p:nvCxnSpPr>
              <p:cNvPr id="74" name="Google Shape;8782;p90">
                <a:extLst>
                  <a:ext uri="{FF2B5EF4-FFF2-40B4-BE49-F238E27FC236}">
                    <a16:creationId xmlns:a16="http://schemas.microsoft.com/office/drawing/2014/main" id="{2271D5CE-9E44-0872-A796-40D7EED10318}"/>
                  </a:ext>
                </a:extLst>
              </p:cNvPr>
              <p:cNvCxnSpPr/>
              <p:nvPr/>
            </p:nvCxnSpPr>
            <p:spPr>
              <a:xfrm>
                <a:off x="-84750" y="2616126"/>
                <a:ext cx="0" cy="3593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5" name="Google Shape;8783;p90">
                <a:extLst>
                  <a:ext uri="{FF2B5EF4-FFF2-40B4-BE49-F238E27FC236}">
                    <a16:creationId xmlns:a16="http://schemas.microsoft.com/office/drawing/2014/main" id="{C1DEBCF3-DA89-694E-D9CB-664A14E00AAC}"/>
                  </a:ext>
                </a:extLst>
              </p:cNvPr>
              <p:cNvSpPr/>
              <p:nvPr/>
            </p:nvSpPr>
            <p:spPr>
              <a:xfrm>
                <a:off x="-130944" y="2563701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oogle Shape;8791;p90">
              <a:extLst>
                <a:ext uri="{FF2B5EF4-FFF2-40B4-BE49-F238E27FC236}">
                  <a16:creationId xmlns:a16="http://schemas.microsoft.com/office/drawing/2014/main" id="{78A4549D-E882-4B51-F7E4-2F8F1B5544A2}"/>
                </a:ext>
              </a:extLst>
            </p:cNvPr>
            <p:cNvGrpSpPr/>
            <p:nvPr/>
          </p:nvGrpSpPr>
          <p:grpSpPr>
            <a:xfrm rot="5400000">
              <a:off x="1581150" y="1984933"/>
              <a:ext cx="561708" cy="125497"/>
              <a:chOff x="1140536" y="1111967"/>
              <a:chExt cx="544041" cy="121551"/>
            </a:xfrm>
          </p:grpSpPr>
          <p:grpSp>
            <p:nvGrpSpPr>
              <p:cNvPr id="66" name="Google Shape;8792;p90">
                <a:extLst>
                  <a:ext uri="{FF2B5EF4-FFF2-40B4-BE49-F238E27FC236}">
                    <a16:creationId xmlns:a16="http://schemas.microsoft.com/office/drawing/2014/main" id="{F6DFB5E1-3241-E7E2-48C1-B1287AB5EC2E}"/>
                  </a:ext>
                </a:extLst>
              </p:cNvPr>
              <p:cNvGrpSpPr/>
              <p:nvPr/>
            </p:nvGrpSpPr>
            <p:grpSpPr>
              <a:xfrm rot="10800000">
                <a:off x="1140536" y="1111967"/>
                <a:ext cx="27165" cy="121080"/>
                <a:chOff x="2890916" y="2843784"/>
                <a:chExt cx="92368" cy="411833"/>
              </a:xfrm>
            </p:grpSpPr>
            <p:cxnSp>
              <p:nvCxnSpPr>
                <p:cNvPr id="68" name="Google Shape;8793;p90">
                  <a:extLst>
                    <a:ext uri="{FF2B5EF4-FFF2-40B4-BE49-F238E27FC236}">
                      <a16:creationId xmlns:a16="http://schemas.microsoft.com/office/drawing/2014/main" id="{C8B9754C-F695-85F2-6DB3-50DE196DBA71}"/>
                    </a:ext>
                  </a:extLst>
                </p:cNvPr>
                <p:cNvCxnSpPr/>
                <p:nvPr/>
              </p:nvCxnSpPr>
              <p:spPr>
                <a:xfrm>
                  <a:off x="2937141" y="2843784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9" name="Google Shape;8794;p90">
                  <a:extLst>
                    <a:ext uri="{FF2B5EF4-FFF2-40B4-BE49-F238E27FC236}">
                      <a16:creationId xmlns:a16="http://schemas.microsoft.com/office/drawing/2014/main" id="{A15C8DBB-ED45-8231-82C0-C43E8C3B544C}"/>
                    </a:ext>
                  </a:extLst>
                </p:cNvPr>
                <p:cNvSpPr/>
                <p:nvPr/>
              </p:nvSpPr>
              <p:spPr>
                <a:xfrm rot="18115283">
                  <a:off x="2890883" y="3163216"/>
                  <a:ext cx="92434" cy="92368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7" name="Google Shape;8795;p90">
                <a:extLst>
                  <a:ext uri="{FF2B5EF4-FFF2-40B4-BE49-F238E27FC236}">
                    <a16:creationId xmlns:a16="http://schemas.microsoft.com/office/drawing/2014/main" id="{4473F26D-759E-5916-B2DB-C23353689F6F}"/>
                  </a:ext>
                </a:extLst>
              </p:cNvPr>
              <p:cNvSpPr/>
              <p:nvPr/>
            </p:nvSpPr>
            <p:spPr>
              <a:xfrm>
                <a:off x="1154097" y="1197838"/>
                <a:ext cx="530480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5CC307FF-804C-C94A-E705-C9F9B6E50DCF}"/>
              </a:ext>
            </a:extLst>
          </p:cNvPr>
          <p:cNvSpPr txBox="1"/>
          <p:nvPr/>
        </p:nvSpPr>
        <p:spPr>
          <a:xfrm>
            <a:off x="1938572" y="4377145"/>
            <a:ext cx="29454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Заполнить </a:t>
            </a:r>
            <a:r>
              <a:rPr lang="ru-RU" sz="11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сотрудник ЦК свяжется с компанией для заключения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договора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(не позднее 01.12.2024)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8" name="Google Shape;104;p20">
            <a:extLst>
              <a:ext uri="{FF2B5EF4-FFF2-40B4-BE49-F238E27FC236}">
                <a16:creationId xmlns:a16="http://schemas.microsoft.com/office/drawing/2014/main" id="{FF8A3427-5D05-36FC-602D-8271314AB76C}"/>
              </a:ext>
            </a:extLst>
          </p:cNvPr>
          <p:cNvSpPr txBox="1">
            <a:spLocks/>
          </p:cNvSpPr>
          <p:nvPr/>
        </p:nvSpPr>
        <p:spPr>
          <a:xfrm>
            <a:off x="6291387" y="1257392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5 шаг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B383BAE-2690-E0AD-000B-4DB9F501B7F9}"/>
              </a:ext>
            </a:extLst>
          </p:cNvPr>
          <p:cNvSpPr txBox="1"/>
          <p:nvPr/>
        </p:nvSpPr>
        <p:spPr>
          <a:xfrm>
            <a:off x="6231902" y="1455068"/>
            <a:ext cx="419444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Дождаться ответа от ЦК, что документы подписаны                   со стороны ВШЭ (10 рабочих дней для приложений;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~3 недели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если новый договор).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Затем отнести документы на подпись компании, оригиналы документов вернуть в ЦК с подписью и печатью компании</a:t>
            </a:r>
            <a:r>
              <a:rPr 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(Не позднее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15.01.2025)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0" name="Google Shape;104;p20">
            <a:extLst>
              <a:ext uri="{FF2B5EF4-FFF2-40B4-BE49-F238E27FC236}">
                <a16:creationId xmlns:a16="http://schemas.microsoft.com/office/drawing/2014/main" id="{84B73B31-EB75-6707-F762-9F562BCD0C7A}"/>
              </a:ext>
            </a:extLst>
          </p:cNvPr>
          <p:cNvSpPr txBox="1">
            <a:spLocks/>
          </p:cNvSpPr>
          <p:nvPr/>
        </p:nvSpPr>
        <p:spPr>
          <a:xfrm>
            <a:off x="6356970" y="2538654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6 шаг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DF37BA-73B2-34F7-0F64-1ABDBF4DEDFD}"/>
              </a:ext>
            </a:extLst>
          </p:cNvPr>
          <p:cNvSpPr txBox="1"/>
          <p:nvPr/>
        </p:nvSpPr>
        <p:spPr>
          <a:xfrm>
            <a:off x="6350146" y="2754464"/>
            <a:ext cx="3577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заполненные и подписанные отчетные документы в Учебный офис (посредством загрузки через форму) </a:t>
            </a:r>
            <a:r>
              <a:rPr lang="ru-RU" sz="1100" b="1" kern="1200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 с момента завершения практики </a:t>
            </a: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позднее 12 февраля 2025)</a:t>
            </a:r>
          </a:p>
        </p:txBody>
      </p:sp>
      <p:sp>
        <p:nvSpPr>
          <p:cNvPr id="83" name="Google Shape;104;p20">
            <a:extLst>
              <a:ext uri="{FF2B5EF4-FFF2-40B4-BE49-F238E27FC236}">
                <a16:creationId xmlns:a16="http://schemas.microsoft.com/office/drawing/2014/main" id="{41E4227A-1B1D-52B9-4C0E-D4F924C81DE8}"/>
              </a:ext>
            </a:extLst>
          </p:cNvPr>
          <p:cNvSpPr txBox="1">
            <a:spLocks/>
          </p:cNvSpPr>
          <p:nvPr/>
        </p:nvSpPr>
        <p:spPr>
          <a:xfrm>
            <a:off x="2038417" y="4206994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4 шаг</a:t>
            </a:r>
          </a:p>
        </p:txBody>
      </p:sp>
      <p:sp>
        <p:nvSpPr>
          <p:cNvPr id="4" name="Google Shape;8795;p90">
            <a:extLst>
              <a:ext uri="{FF2B5EF4-FFF2-40B4-BE49-F238E27FC236}">
                <a16:creationId xmlns:a16="http://schemas.microsoft.com/office/drawing/2014/main" id="{CC94CEB2-0170-EA80-98C4-A09ABD93CA6A}"/>
              </a:ext>
            </a:extLst>
          </p:cNvPr>
          <p:cNvSpPr/>
          <p:nvPr/>
        </p:nvSpPr>
        <p:spPr>
          <a:xfrm rot="5400000">
            <a:off x="1541755" y="4383876"/>
            <a:ext cx="607820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8795;p90">
            <a:extLst>
              <a:ext uri="{FF2B5EF4-FFF2-40B4-BE49-F238E27FC236}">
                <a16:creationId xmlns:a16="http://schemas.microsoft.com/office/drawing/2014/main" id="{D55DDEDD-D4B7-FCA9-6107-38DAC86B9476}"/>
              </a:ext>
            </a:extLst>
          </p:cNvPr>
          <p:cNvSpPr/>
          <p:nvPr/>
        </p:nvSpPr>
        <p:spPr>
          <a:xfrm rot="5400000">
            <a:off x="5748244" y="2792728"/>
            <a:ext cx="710029" cy="87688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Google Shape;8793;p90">
            <a:extLst>
              <a:ext uri="{FF2B5EF4-FFF2-40B4-BE49-F238E27FC236}">
                <a16:creationId xmlns:a16="http://schemas.microsoft.com/office/drawing/2014/main" id="{0B53EEDB-1E2A-CC8D-A814-2A683DF6656D}"/>
              </a:ext>
            </a:extLst>
          </p:cNvPr>
          <p:cNvCxnSpPr/>
          <p:nvPr/>
        </p:nvCxnSpPr>
        <p:spPr>
          <a:xfrm rot="16200000">
            <a:off x="6192461" y="3061743"/>
            <a:ext cx="0" cy="259685"/>
          </a:xfrm>
          <a:prstGeom prst="straightConnector1">
            <a:avLst/>
          </a:prstGeom>
          <a:solidFill>
            <a:srgbClr val="C01646"/>
          </a:solidFill>
          <a:ln w="9525" cap="flat" cmpd="sng">
            <a:solidFill>
              <a:srgbClr val="CB5B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8794;p90">
            <a:extLst>
              <a:ext uri="{FF2B5EF4-FFF2-40B4-BE49-F238E27FC236}">
                <a16:creationId xmlns:a16="http://schemas.microsoft.com/office/drawing/2014/main" id="{26904AD2-D282-E116-A2CB-D4DB126A9B65}"/>
              </a:ext>
            </a:extLst>
          </p:cNvPr>
          <p:cNvSpPr/>
          <p:nvPr/>
        </p:nvSpPr>
        <p:spPr>
          <a:xfrm rot="2634474">
            <a:off x="6286877" y="3166536"/>
            <a:ext cx="66788" cy="66763"/>
          </a:xfrm>
          <a:prstGeom prst="ellipse">
            <a:avLst/>
          </a:prstGeom>
          <a:solidFill>
            <a:srgbClr val="CB5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8795;p90">
            <a:extLst>
              <a:ext uri="{FF2B5EF4-FFF2-40B4-BE49-F238E27FC236}">
                <a16:creationId xmlns:a16="http://schemas.microsoft.com/office/drawing/2014/main" id="{2B3F0ED0-3883-7C41-4673-A303D23A4707}"/>
              </a:ext>
            </a:extLst>
          </p:cNvPr>
          <p:cNvSpPr/>
          <p:nvPr/>
        </p:nvSpPr>
        <p:spPr>
          <a:xfrm rot="5400000">
            <a:off x="5624670" y="3634776"/>
            <a:ext cx="957175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28623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7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100000">
              <a:srgbClr val="FAEEE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«Прохожу практику по месту работы </a:t>
            </a:r>
          </a:p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нашел место практики самостоятельно»</a:t>
            </a:r>
          </a:p>
        </p:txBody>
      </p:sp>
      <p:sp>
        <p:nvSpPr>
          <p:cNvPr id="29" name="Google Shape;143;p21">
            <a:extLst>
              <a:ext uri="{FF2B5EF4-FFF2-40B4-BE49-F238E27FC236}">
                <a16:creationId xmlns:a16="http://schemas.microsoft.com/office/drawing/2014/main" id="{17E4841C-9696-5996-C823-298D5A2DEEA0}"/>
              </a:ext>
            </a:extLst>
          </p:cNvPr>
          <p:cNvSpPr/>
          <p:nvPr/>
        </p:nvSpPr>
        <p:spPr>
          <a:xfrm rot="5400000">
            <a:off x="-1878955" y="2229046"/>
            <a:ext cx="5143501" cy="729097"/>
          </a:xfrm>
          <a:prstGeom prst="rect">
            <a:avLst/>
          </a:prstGeom>
          <a:solidFill>
            <a:srgbClr val="CB5B59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30" name="Google Shape;8801;p90">
            <a:extLst>
              <a:ext uri="{FF2B5EF4-FFF2-40B4-BE49-F238E27FC236}">
                <a16:creationId xmlns:a16="http://schemas.microsoft.com/office/drawing/2014/main" id="{14B1FC68-9A1B-F059-D5AE-148A3155C3EA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31" name="Google Shape;8806;p90">
              <a:extLst>
                <a:ext uri="{FF2B5EF4-FFF2-40B4-BE49-F238E27FC236}">
                  <a16:creationId xmlns:a16="http://schemas.microsoft.com/office/drawing/2014/main" id="{094D86F5-9E23-D2A9-DBFC-4CF96C9B5802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40" name="Google Shape;8807;p90">
                <a:extLst>
                  <a:ext uri="{FF2B5EF4-FFF2-40B4-BE49-F238E27FC236}">
                    <a16:creationId xmlns:a16="http://schemas.microsoft.com/office/drawing/2014/main" id="{DD210A22-1310-935C-F1B4-DC18416916F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8808;p90">
                <a:extLst>
                  <a:ext uri="{FF2B5EF4-FFF2-40B4-BE49-F238E27FC236}">
                    <a16:creationId xmlns:a16="http://schemas.microsoft.com/office/drawing/2014/main" id="{919364B3-7A5F-2DCF-F842-7F1A3120EFA0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8809;p90">
                <a:extLst>
                  <a:ext uri="{FF2B5EF4-FFF2-40B4-BE49-F238E27FC236}">
                    <a16:creationId xmlns:a16="http://schemas.microsoft.com/office/drawing/2014/main" id="{2986F4A5-46DC-444E-AE1A-C5E37F27E6E2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oogle Shape;8810;p90">
              <a:extLst>
                <a:ext uri="{FF2B5EF4-FFF2-40B4-BE49-F238E27FC236}">
                  <a16:creationId xmlns:a16="http://schemas.microsoft.com/office/drawing/2014/main" id="{5503EC62-4831-6523-DA8C-D34282CD43E0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37" name="Google Shape;8811;p90">
                <a:extLst>
                  <a:ext uri="{FF2B5EF4-FFF2-40B4-BE49-F238E27FC236}">
                    <a16:creationId xmlns:a16="http://schemas.microsoft.com/office/drawing/2014/main" id="{370703F4-B552-9082-DE16-5D010341C6D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8812;p90">
                <a:extLst>
                  <a:ext uri="{FF2B5EF4-FFF2-40B4-BE49-F238E27FC236}">
                    <a16:creationId xmlns:a16="http://schemas.microsoft.com/office/drawing/2014/main" id="{81A4206A-FE08-3F61-157F-79170FE11609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8813;p90">
                <a:extLst>
                  <a:ext uri="{FF2B5EF4-FFF2-40B4-BE49-F238E27FC236}">
                    <a16:creationId xmlns:a16="http://schemas.microsoft.com/office/drawing/2014/main" id="{1A29ED6A-BD74-EB03-3301-332BEA4267FC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oogle Shape;8814;p90">
              <a:extLst>
                <a:ext uri="{FF2B5EF4-FFF2-40B4-BE49-F238E27FC236}">
                  <a16:creationId xmlns:a16="http://schemas.microsoft.com/office/drawing/2014/main" id="{B1310BB1-D3A5-0840-289B-B3EE0A4B48DC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34" name="Google Shape;8815;p90">
                <a:extLst>
                  <a:ext uri="{FF2B5EF4-FFF2-40B4-BE49-F238E27FC236}">
                    <a16:creationId xmlns:a16="http://schemas.microsoft.com/office/drawing/2014/main" id="{EBB2A1DF-0E63-7B76-6A3C-22BAB6215B70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8816;p90">
                <a:extLst>
                  <a:ext uri="{FF2B5EF4-FFF2-40B4-BE49-F238E27FC236}">
                    <a16:creationId xmlns:a16="http://schemas.microsoft.com/office/drawing/2014/main" id="{F1085F77-8236-1F1A-5B99-7BA19236FB52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8817;p90">
                <a:extLst>
                  <a:ext uri="{FF2B5EF4-FFF2-40B4-BE49-F238E27FC236}">
                    <a16:creationId xmlns:a16="http://schemas.microsoft.com/office/drawing/2014/main" id="{C2C6E9FA-3AF4-A43D-2F27-5E59607DB230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04;p20">
            <a:extLst>
              <a:ext uri="{FF2B5EF4-FFF2-40B4-BE49-F238E27FC236}">
                <a16:creationId xmlns:a16="http://schemas.microsoft.com/office/drawing/2014/main" id="{2287AE90-698D-9499-9675-F6D4C78CE1EA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endParaRPr lang="ru-RU" sz="18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104;p20">
            <a:extLst>
              <a:ext uri="{FF2B5EF4-FFF2-40B4-BE49-F238E27FC236}">
                <a16:creationId xmlns:a16="http://schemas.microsoft.com/office/drawing/2014/main" id="{466C54B9-0D9D-D998-3DE3-E14A287F2888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Google Shape;104;p20">
            <a:extLst>
              <a:ext uri="{FF2B5EF4-FFF2-40B4-BE49-F238E27FC236}">
                <a16:creationId xmlns:a16="http://schemas.microsoft.com/office/drawing/2014/main" id="{B62F2607-0FC5-BFBA-D17B-55A2BFE68EB6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06201C-25C6-7810-7346-77B8AF4E0EA1}"/>
              </a:ext>
            </a:extLst>
          </p:cNvPr>
          <p:cNvSpPr txBox="1"/>
          <p:nvPr/>
        </p:nvSpPr>
        <p:spPr>
          <a:xfrm>
            <a:off x="1423788" y="2465573"/>
            <a:ext cx="32262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Заполнить </a:t>
            </a: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и отнести договор, когда его передадут для подписания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компанией (</a:t>
            </a: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01.12.2024)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>
              <a:buClr>
                <a:srgbClr val="172C65"/>
              </a:buClr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" name="Google Shape;463;p51">
            <a:extLst>
              <a:ext uri="{FF2B5EF4-FFF2-40B4-BE49-F238E27FC236}">
                <a16:creationId xmlns:a16="http://schemas.microsoft.com/office/drawing/2014/main" id="{745BB46C-9256-395B-A24E-020236CD958F}"/>
              </a:ext>
            </a:extLst>
          </p:cNvPr>
          <p:cNvCxnSpPr/>
          <p:nvPr/>
        </p:nvCxnSpPr>
        <p:spPr>
          <a:xfrm rot="10800000">
            <a:off x="1823791" y="1862957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464;p51">
            <a:extLst>
              <a:ext uri="{FF2B5EF4-FFF2-40B4-BE49-F238E27FC236}">
                <a16:creationId xmlns:a16="http://schemas.microsoft.com/office/drawing/2014/main" id="{B7CA4A0C-31F1-585F-9BD5-087C0F05CD93}"/>
              </a:ext>
            </a:extLst>
          </p:cNvPr>
          <p:cNvCxnSpPr/>
          <p:nvPr/>
        </p:nvCxnSpPr>
        <p:spPr>
          <a:xfrm rot="10800000">
            <a:off x="6125382" y="186389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oogle Shape;10839;p96">
            <a:extLst>
              <a:ext uri="{FF2B5EF4-FFF2-40B4-BE49-F238E27FC236}">
                <a16:creationId xmlns:a16="http://schemas.microsoft.com/office/drawing/2014/main" id="{15481F3C-E06C-CB68-10F6-EF51A86D1B61}"/>
              </a:ext>
            </a:extLst>
          </p:cNvPr>
          <p:cNvGrpSpPr/>
          <p:nvPr/>
        </p:nvGrpSpPr>
        <p:grpSpPr>
          <a:xfrm>
            <a:off x="1821855" y="1268573"/>
            <a:ext cx="312901" cy="435379"/>
            <a:chOff x="910723" y="1508212"/>
            <a:chExt cx="251660" cy="350166"/>
          </a:xfrm>
          <a:solidFill>
            <a:srgbClr val="CB5B59"/>
          </a:solidFill>
        </p:grpSpPr>
        <p:sp>
          <p:nvSpPr>
            <p:cNvPr id="5" name="Google Shape;10840;p96">
              <a:extLst>
                <a:ext uri="{FF2B5EF4-FFF2-40B4-BE49-F238E27FC236}">
                  <a16:creationId xmlns:a16="http://schemas.microsoft.com/office/drawing/2014/main" id="{12AFCAFB-D71D-0312-6005-69D4F19BC39B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0841;p96">
              <a:extLst>
                <a:ext uri="{FF2B5EF4-FFF2-40B4-BE49-F238E27FC236}">
                  <a16:creationId xmlns:a16="http://schemas.microsoft.com/office/drawing/2014/main" id="{BBF8A750-0424-C47C-DCEB-B7C07D063945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842;p96">
              <a:extLst>
                <a:ext uri="{FF2B5EF4-FFF2-40B4-BE49-F238E27FC236}">
                  <a16:creationId xmlns:a16="http://schemas.microsoft.com/office/drawing/2014/main" id="{CAB2B160-B5D6-B950-5FB0-CEC5A9A0AE36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0843;p96">
              <a:extLst>
                <a:ext uri="{FF2B5EF4-FFF2-40B4-BE49-F238E27FC236}">
                  <a16:creationId xmlns:a16="http://schemas.microsoft.com/office/drawing/2014/main" id="{6D95D575-20CA-93DD-D4CC-F0A393694E39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0844;p96">
              <a:extLst>
                <a:ext uri="{FF2B5EF4-FFF2-40B4-BE49-F238E27FC236}">
                  <a16:creationId xmlns:a16="http://schemas.microsoft.com/office/drawing/2014/main" id="{80687B0F-69E3-FEAC-2861-54EB56D99159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845;p96">
              <a:extLst>
                <a:ext uri="{FF2B5EF4-FFF2-40B4-BE49-F238E27FC236}">
                  <a16:creationId xmlns:a16="http://schemas.microsoft.com/office/drawing/2014/main" id="{A894F4AE-435D-E397-A4AF-7E36CECEF6CF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0846;p96">
              <a:extLst>
                <a:ext uri="{FF2B5EF4-FFF2-40B4-BE49-F238E27FC236}">
                  <a16:creationId xmlns:a16="http://schemas.microsoft.com/office/drawing/2014/main" id="{14DEF5B5-97A0-41CE-CECD-33AA6DC78D58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0847;p96">
              <a:extLst>
                <a:ext uri="{FF2B5EF4-FFF2-40B4-BE49-F238E27FC236}">
                  <a16:creationId xmlns:a16="http://schemas.microsoft.com/office/drawing/2014/main" id="{28A3DEEB-50A0-E023-5AFE-B093EB94F61D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0848;p96">
              <a:extLst>
                <a:ext uri="{FF2B5EF4-FFF2-40B4-BE49-F238E27FC236}">
                  <a16:creationId xmlns:a16="http://schemas.microsoft.com/office/drawing/2014/main" id="{6CCDDE5B-EFBD-1EC0-6E60-3D38B0A1366A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0849;p96">
              <a:extLst>
                <a:ext uri="{FF2B5EF4-FFF2-40B4-BE49-F238E27FC236}">
                  <a16:creationId xmlns:a16="http://schemas.microsoft.com/office/drawing/2014/main" id="{7487311B-7BDA-2DDB-6306-7B45CDCDD1BE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0850;p96">
              <a:extLst>
                <a:ext uri="{FF2B5EF4-FFF2-40B4-BE49-F238E27FC236}">
                  <a16:creationId xmlns:a16="http://schemas.microsoft.com/office/drawing/2014/main" id="{CCFEDD35-A0F0-B9E4-5D41-C6295FEED82B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0851;p96">
              <a:extLst>
                <a:ext uri="{FF2B5EF4-FFF2-40B4-BE49-F238E27FC236}">
                  <a16:creationId xmlns:a16="http://schemas.microsoft.com/office/drawing/2014/main" id="{FAD9C5AE-43BD-A77E-19AD-F3D5B2053E7D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0852;p96">
              <a:extLst>
                <a:ext uri="{FF2B5EF4-FFF2-40B4-BE49-F238E27FC236}">
                  <a16:creationId xmlns:a16="http://schemas.microsoft.com/office/drawing/2014/main" id="{DC74299D-F3F9-5D8E-EA32-D56E7D06A122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0853;p96">
              <a:extLst>
                <a:ext uri="{FF2B5EF4-FFF2-40B4-BE49-F238E27FC236}">
                  <a16:creationId xmlns:a16="http://schemas.microsoft.com/office/drawing/2014/main" id="{D05EA13E-765A-58A0-8868-36FA281779A4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0854;p96">
              <a:extLst>
                <a:ext uri="{FF2B5EF4-FFF2-40B4-BE49-F238E27FC236}">
                  <a16:creationId xmlns:a16="http://schemas.microsoft.com/office/drawing/2014/main" id="{5C92B573-66CA-C260-B364-538B98657604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0855;p96">
              <a:extLst>
                <a:ext uri="{FF2B5EF4-FFF2-40B4-BE49-F238E27FC236}">
                  <a16:creationId xmlns:a16="http://schemas.microsoft.com/office/drawing/2014/main" id="{A5FE8327-A643-F0F4-3068-7109D7ED1C08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0856;p96">
              <a:extLst>
                <a:ext uri="{FF2B5EF4-FFF2-40B4-BE49-F238E27FC236}">
                  <a16:creationId xmlns:a16="http://schemas.microsoft.com/office/drawing/2014/main" id="{00EAD40A-3B9D-4ADC-9FA9-6B67DCBC4F1A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oogle Shape;12251;p97">
            <a:extLst>
              <a:ext uri="{FF2B5EF4-FFF2-40B4-BE49-F238E27FC236}">
                <a16:creationId xmlns:a16="http://schemas.microsoft.com/office/drawing/2014/main" id="{43D63C3B-A0D4-F1D0-7290-F6A238F3C98D}"/>
              </a:ext>
            </a:extLst>
          </p:cNvPr>
          <p:cNvGrpSpPr/>
          <p:nvPr/>
        </p:nvGrpSpPr>
        <p:grpSpPr>
          <a:xfrm>
            <a:off x="6125382" y="1268573"/>
            <a:ext cx="396888" cy="430887"/>
            <a:chOff x="4007193" y="1512727"/>
            <a:chExt cx="320633" cy="348100"/>
          </a:xfrm>
          <a:solidFill>
            <a:srgbClr val="CB5B59"/>
          </a:solidFill>
        </p:grpSpPr>
        <p:sp>
          <p:nvSpPr>
            <p:cNvPr id="84" name="Google Shape;12252;p97">
              <a:extLst>
                <a:ext uri="{FF2B5EF4-FFF2-40B4-BE49-F238E27FC236}">
                  <a16:creationId xmlns:a16="http://schemas.microsoft.com/office/drawing/2014/main" id="{4AB2B8BE-0D0F-7C61-C7B6-B19F84F5D6C2}"/>
                </a:ext>
              </a:extLst>
            </p:cNvPr>
            <p:cNvSpPr/>
            <p:nvPr/>
          </p:nvSpPr>
          <p:spPr>
            <a:xfrm>
              <a:off x="4177695" y="1512727"/>
              <a:ext cx="143732" cy="153109"/>
            </a:xfrm>
            <a:custGeom>
              <a:avLst/>
              <a:gdLst/>
              <a:ahLst/>
              <a:cxnLst/>
              <a:rect l="l" t="t" r="r" b="b"/>
              <a:pathLst>
                <a:path w="4537" h="4833" extrusionOk="0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2253;p97">
              <a:extLst>
                <a:ext uri="{FF2B5EF4-FFF2-40B4-BE49-F238E27FC236}">
                  <a16:creationId xmlns:a16="http://schemas.microsoft.com/office/drawing/2014/main" id="{997E50C4-A787-5509-AD17-075165684358}"/>
                </a:ext>
              </a:extLst>
            </p:cNvPr>
            <p:cNvSpPr/>
            <p:nvPr/>
          </p:nvSpPr>
          <p:spPr>
            <a:xfrm>
              <a:off x="4214666" y="1543583"/>
              <a:ext cx="77711" cy="77363"/>
            </a:xfrm>
            <a:custGeom>
              <a:avLst/>
              <a:gdLst/>
              <a:ahLst/>
              <a:cxnLst/>
              <a:rect l="l" t="t" r="r" b="b"/>
              <a:pathLst>
                <a:path w="2453" h="2442" extrusionOk="0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2254;p97">
              <a:extLst>
                <a:ext uri="{FF2B5EF4-FFF2-40B4-BE49-F238E27FC236}">
                  <a16:creationId xmlns:a16="http://schemas.microsoft.com/office/drawing/2014/main" id="{830832FB-4117-FE99-FB53-5630C990D0A3}"/>
                </a:ext>
              </a:extLst>
            </p:cNvPr>
            <p:cNvSpPr/>
            <p:nvPr/>
          </p:nvSpPr>
          <p:spPr>
            <a:xfrm>
              <a:off x="4007193" y="1541334"/>
              <a:ext cx="320633" cy="319493"/>
            </a:xfrm>
            <a:custGeom>
              <a:avLst/>
              <a:gdLst/>
              <a:ahLst/>
              <a:cxnLst/>
              <a:rect l="l" t="t" r="r" b="b"/>
              <a:pathLst>
                <a:path w="10121" h="10085" extrusionOk="0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2255;p97">
              <a:extLst>
                <a:ext uri="{FF2B5EF4-FFF2-40B4-BE49-F238E27FC236}">
                  <a16:creationId xmlns:a16="http://schemas.microsoft.com/office/drawing/2014/main" id="{42B5A3FA-5DB9-5793-3529-24A964CF8866}"/>
                </a:ext>
              </a:extLst>
            </p:cNvPr>
            <p:cNvSpPr/>
            <p:nvPr/>
          </p:nvSpPr>
          <p:spPr>
            <a:xfrm>
              <a:off x="4064914" y="1665805"/>
              <a:ext cx="101123" cy="40012"/>
            </a:xfrm>
            <a:custGeom>
              <a:avLst/>
              <a:gdLst/>
              <a:ahLst/>
              <a:cxnLst/>
              <a:rect l="l" t="t" r="r" b="b"/>
              <a:pathLst>
                <a:path w="3192" h="1263" extrusionOk="0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2256;p97">
              <a:extLst>
                <a:ext uri="{FF2B5EF4-FFF2-40B4-BE49-F238E27FC236}">
                  <a16:creationId xmlns:a16="http://schemas.microsoft.com/office/drawing/2014/main" id="{EFE629DA-C2B3-6674-8A22-8FA293EEB940}"/>
                </a:ext>
              </a:extLst>
            </p:cNvPr>
            <p:cNvSpPr/>
            <p:nvPr/>
          </p:nvSpPr>
          <p:spPr>
            <a:xfrm>
              <a:off x="4162235" y="1749155"/>
              <a:ext cx="101851" cy="60382"/>
            </a:xfrm>
            <a:custGeom>
              <a:avLst/>
              <a:gdLst/>
              <a:ahLst/>
              <a:cxnLst/>
              <a:rect l="l" t="t" r="r" b="b"/>
              <a:pathLst>
                <a:path w="3215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Google Shape;104;p20">
            <a:extLst>
              <a:ext uri="{FF2B5EF4-FFF2-40B4-BE49-F238E27FC236}">
                <a16:creationId xmlns:a16="http://schemas.microsoft.com/office/drawing/2014/main" id="{F4491FCB-E9FD-33DE-81C0-48797EF537CC}"/>
              </a:ext>
            </a:extLst>
          </p:cNvPr>
          <p:cNvSpPr txBox="1">
            <a:spLocks/>
          </p:cNvSpPr>
          <p:nvPr/>
        </p:nvSpPr>
        <p:spPr>
          <a:xfrm>
            <a:off x="1516429" y="1911041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Документы</a:t>
            </a:r>
            <a:endParaRPr lang="ru-RU" sz="12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0" name="Google Shape;104;p20">
            <a:extLst>
              <a:ext uri="{FF2B5EF4-FFF2-40B4-BE49-F238E27FC236}">
                <a16:creationId xmlns:a16="http://schemas.microsoft.com/office/drawing/2014/main" id="{BB1FD43C-FEB5-B219-6C08-6D1E00C186D6}"/>
              </a:ext>
            </a:extLst>
          </p:cNvPr>
          <p:cNvSpPr txBox="1">
            <a:spLocks/>
          </p:cNvSpPr>
          <p:nvPr/>
        </p:nvSpPr>
        <p:spPr>
          <a:xfrm>
            <a:off x="6125382" y="1993781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Дедлайны</a:t>
            </a:r>
            <a:endParaRPr lang="ru-RU" sz="12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104;p20">
            <a:extLst>
              <a:ext uri="{FF2B5EF4-FFF2-40B4-BE49-F238E27FC236}">
                <a16:creationId xmlns:a16="http://schemas.microsoft.com/office/drawing/2014/main" id="{47702EF9-1D20-ACE8-4536-99279E59EB33}"/>
              </a:ext>
            </a:extLst>
          </p:cNvPr>
          <p:cNvSpPr txBox="1">
            <a:spLocks/>
          </p:cNvSpPr>
          <p:nvPr/>
        </p:nvSpPr>
        <p:spPr>
          <a:xfrm>
            <a:off x="1530498" y="2249986"/>
            <a:ext cx="2628854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 практики предоставить в ЦК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0627B04-2C67-5303-BFE2-E726F0B4A8EE}"/>
              </a:ext>
            </a:extLst>
          </p:cNvPr>
          <p:cNvSpPr txBox="1"/>
          <p:nvPr/>
        </p:nvSpPr>
        <p:spPr>
          <a:xfrm>
            <a:off x="1423786" y="4352356"/>
            <a:ext cx="32262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Отчет по </a:t>
            </a:r>
            <a:r>
              <a:rPr lang="ru-RU" sz="1100" dirty="0" smtClean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практике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Отзыв </a:t>
            </a:r>
            <a:r>
              <a:rPr lang="ru-RU" sz="1100" dirty="0" smtClean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работодателя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Дневник практики</a:t>
            </a:r>
          </a:p>
        </p:txBody>
      </p:sp>
      <p:sp>
        <p:nvSpPr>
          <p:cNvPr id="95" name="Google Shape;104;p20">
            <a:extLst>
              <a:ext uri="{FF2B5EF4-FFF2-40B4-BE49-F238E27FC236}">
                <a16:creationId xmlns:a16="http://schemas.microsoft.com/office/drawing/2014/main" id="{302F0D24-8AEB-48E5-DB80-EDB09F6F5B76}"/>
              </a:ext>
            </a:extLst>
          </p:cNvPr>
          <p:cNvSpPr txBox="1">
            <a:spLocks/>
          </p:cNvSpPr>
          <p:nvPr/>
        </p:nvSpPr>
        <p:spPr>
          <a:xfrm>
            <a:off x="1526404" y="3689791"/>
            <a:ext cx="2628854" cy="21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После </a:t>
            </a:r>
            <a:r>
              <a:rPr lang="ru-RU" sz="12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 </a:t>
            </a:r>
            <a:r>
              <a:rPr lang="ru-RU" sz="10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(шаблоны размещены на странице образовательной программы в разделе «Практическая подготовка»- «Программа практики 2021 года набора»)</a:t>
            </a:r>
            <a:endParaRPr lang="ru-RU" sz="10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FB53EF-BF3B-CB75-D149-20E5585EF0BB}"/>
              </a:ext>
            </a:extLst>
          </p:cNvPr>
          <p:cNvSpPr txBox="1"/>
          <p:nvPr/>
        </p:nvSpPr>
        <p:spPr>
          <a:xfrm>
            <a:off x="6049261" y="2368320"/>
            <a:ext cx="25139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2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01.12.2024:</a:t>
            </a:r>
            <a:endParaRPr lang="ru-RU" sz="12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sz="1200" kern="1200" dirty="0">
                <a:solidFill>
                  <a:srgbClr val="C0164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>
              <a:buClrTx/>
              <a:defRPr/>
            </a:pPr>
            <a:r>
              <a: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заключению договора</a:t>
            </a:r>
          </a:p>
          <a:p>
            <a:pPr defTabSz="685800">
              <a:buClrTx/>
              <a:defRPr/>
            </a:pPr>
            <a:endParaRPr lang="ru-RU" sz="12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30.11.2024</a:t>
            </a:r>
            <a:r>
              <a: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685800">
              <a:buClrTx/>
              <a:defRPr/>
            </a:pPr>
            <a:r>
              <a: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заявку в ЛМС</a:t>
            </a:r>
          </a:p>
          <a:p>
            <a:pPr defTabSz="685800">
              <a:buClrTx/>
              <a:defRPr/>
            </a:pPr>
            <a:endParaRPr lang="ru-RU" sz="12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15.01.2025: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и подписать Индивидуальное задание у руководителя практики (научный руководитель ВКР) и загрузить его в </a:t>
            </a:r>
            <a:r>
              <a: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Smart LMS</a:t>
            </a:r>
            <a:endParaRPr lang="ru-RU" sz="12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E32F9-A5C2-F270-5CE0-DDC4CB40220D}"/>
              </a:ext>
            </a:extLst>
          </p:cNvPr>
          <p:cNvSpPr txBox="1"/>
          <p:nvPr/>
        </p:nvSpPr>
        <p:spPr>
          <a:xfrm>
            <a:off x="1423787" y="3470423"/>
            <a:ext cx="32262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Индивидуальное </a:t>
            </a:r>
            <a:r>
              <a:rPr lang="ru-RU" sz="1100" dirty="0" smtClean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задание </a:t>
            </a:r>
            <a:endParaRPr lang="ru-RU" sz="11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4;p20">
            <a:extLst>
              <a:ext uri="{FF2B5EF4-FFF2-40B4-BE49-F238E27FC236}">
                <a16:creationId xmlns:a16="http://schemas.microsoft.com/office/drawing/2014/main" id="{212459E0-31AA-0F73-80B0-D5ACC70D5A1A}"/>
              </a:ext>
            </a:extLst>
          </p:cNvPr>
          <p:cNvSpPr txBox="1">
            <a:spLocks/>
          </p:cNvSpPr>
          <p:nvPr/>
        </p:nvSpPr>
        <p:spPr>
          <a:xfrm>
            <a:off x="1488850" y="3040270"/>
            <a:ext cx="3181946" cy="26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 </a:t>
            </a:r>
            <a:r>
              <a:rPr lang="ru-RU" sz="12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 (не позднее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15.01.2025) </a:t>
            </a:r>
            <a:r>
              <a:rPr lang="ru-RU" sz="12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заполнить, подписать и загрузить в </a:t>
            </a:r>
            <a:r>
              <a:rPr lang="en-US" sz="12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Smart LMS</a:t>
            </a:r>
            <a:endParaRPr lang="ru-RU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C806D2-6A2F-71FB-F488-8AED5C7948B5}"/>
              </a:ext>
            </a:extLst>
          </p:cNvPr>
          <p:cNvSpPr txBox="1"/>
          <p:nvPr/>
        </p:nvSpPr>
        <p:spPr>
          <a:xfrm>
            <a:off x="8527650" y="2370102"/>
            <a:ext cx="2289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2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15.01.2025:</a:t>
            </a:r>
            <a:endParaRPr lang="ru-RU" sz="12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принести подписанный компанией </a:t>
            </a:r>
            <a:r>
              <a:rPr lang="ru-RU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договор/приложения в </a:t>
            </a:r>
            <a:r>
              <a:rPr lang="ru-RU" sz="12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ЦК (Центр карьеры)</a:t>
            </a:r>
            <a:endParaRPr lang="ru-RU" sz="12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endParaRPr lang="ru-RU" sz="12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2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практики: </a:t>
            </a:r>
          </a:p>
          <a:p>
            <a:pPr defTabSz="685800">
              <a:buClrTx/>
              <a:defRPr/>
            </a:pPr>
            <a:r>
              <a: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заполненные и подписанные отчетные документы в Учебный офис (посредством загрузки через форму) </a:t>
            </a:r>
            <a:r>
              <a:rPr lang="ru-RU" sz="1200" b="1" kern="1200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 с момента завершения практики </a:t>
            </a:r>
            <a:r>
              <a: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позднее 12 февраля 2025)</a:t>
            </a:r>
          </a:p>
        </p:txBody>
      </p:sp>
    </p:spTree>
    <p:extLst>
      <p:ext uri="{BB962C8B-B14F-4D97-AF65-F5344CB8AC3E}">
        <p14:creationId xmlns:p14="http://schemas.microsoft.com/office/powerpoint/2010/main" val="210217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F8F0FFD-DD48-CA7D-AAB7-0171AAC6CD2C}"/>
              </a:ext>
            </a:extLst>
          </p:cNvPr>
          <p:cNvSpPr txBox="1"/>
          <p:nvPr/>
        </p:nvSpPr>
        <p:spPr>
          <a:xfrm>
            <a:off x="6371251" y="3629905"/>
            <a:ext cx="36640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заполненные и подписанные отчетные документы в Учебный офис (посредством загрузки через форму) </a:t>
            </a:r>
            <a:r>
              <a:rPr lang="ru-RU" sz="1100" b="1" kern="1200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 с момента завершения практики </a:t>
            </a: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позднее 12 февраля 2025)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DF37BA-73B2-34F7-0F64-1ABDBF4DEDFD}"/>
              </a:ext>
            </a:extLst>
          </p:cNvPr>
          <p:cNvSpPr txBox="1"/>
          <p:nvPr/>
        </p:nvSpPr>
        <p:spPr>
          <a:xfrm>
            <a:off x="6255991" y="2810656"/>
            <a:ext cx="330186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Заполнить заявку в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ЛМС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* (не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позднее 30.11.2024)</a:t>
            </a:r>
          </a:p>
          <a:p>
            <a:pPr marL="12700" algn="l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/>
              </a:rPr>
              <a:t>Инструкция по ее заполнению.</a:t>
            </a:r>
            <a:endParaRPr lang="ru-RU" sz="11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CC307FF-804C-C94A-E705-C9F9B6E50DCF}"/>
              </a:ext>
            </a:extLst>
          </p:cNvPr>
          <p:cNvSpPr txBox="1"/>
          <p:nvPr/>
        </p:nvSpPr>
        <p:spPr>
          <a:xfrm>
            <a:off x="6255991" y="1119393"/>
            <a:ext cx="3911875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Компания готова вас принять.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Узнать у компании задачи, которые вы будете выполнять в рамках практики.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Согласовать их с вашим научным руководителем по ВКР, он же руководитель практики от ВШЭ.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Скачать шаблон Индивидуального задания, заполнить его, подписать его у руководителя практики от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ВШЭ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          и загрузить его в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Smart LMS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до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15.01.2025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/>
              </a:rPr>
              <a:t>Инструкция по заполнению.</a:t>
            </a:r>
            <a:endParaRPr lang="ru-RU" sz="105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F36141-4803-227C-D61A-A7CC34DBA5BF}"/>
              </a:ext>
            </a:extLst>
          </p:cNvPr>
          <p:cNvSpPr txBox="1"/>
          <p:nvPr/>
        </p:nvSpPr>
        <p:spPr>
          <a:xfrm>
            <a:off x="1927383" y="2948666"/>
            <a:ext cx="34724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>
              <a:buClr>
                <a:srgbClr val="CB5B59"/>
              </a:buClr>
            </a:pP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Дождаться первичной обратной связи от Компании по результатам </a:t>
            </a:r>
            <a:r>
              <a:rPr lang="ru-RU" sz="1100" b="1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CV-скрининга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(до 10 рабочих дней после отправки резюме).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BE30EF-685D-A344-E90F-8053AEA0BB85}"/>
              </a:ext>
            </a:extLst>
          </p:cNvPr>
          <p:cNvSpPr txBox="1"/>
          <p:nvPr/>
        </p:nvSpPr>
        <p:spPr>
          <a:xfrm>
            <a:off x="1932122" y="1157107"/>
            <a:ext cx="39786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Выбрать </a:t>
            </a:r>
            <a:r>
              <a:rPr lang="ru-RU" sz="1100" b="1" dirty="0" smtClean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4"/>
              </a:rPr>
              <a:t>в телеграмм-канале ЦК 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вакансии 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подать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заявку (не позднее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01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.12.2024)</a:t>
            </a:r>
            <a:endParaRPr lang="ru-RU" sz="11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Все изменения статуса отбора по вакансиям </a:t>
            </a:r>
          </a:p>
          <a:p>
            <a:pPr marL="12700" algn="l"/>
            <a:r>
              <a:rPr lang="ru-RU" sz="11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 ограниченным числом мест будут приходить </a:t>
            </a:r>
          </a:p>
          <a:p>
            <a:pPr marL="12700" algn="l"/>
            <a:r>
              <a:rPr lang="ru-RU" sz="11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на указанный вами в заявке e-</a:t>
            </a:r>
            <a:r>
              <a:rPr lang="ru-RU" sz="11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mail</a:t>
            </a:r>
            <a:r>
              <a:rPr lang="ru-RU" sz="11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A07FF029-B6CE-45F1-0DC6-BA73BBED3483}"/>
              </a:ext>
            </a:extLst>
          </p:cNvPr>
          <p:cNvGrpSpPr/>
          <p:nvPr/>
        </p:nvGrpSpPr>
        <p:grpSpPr>
          <a:xfrm>
            <a:off x="1801133" y="829218"/>
            <a:ext cx="298747" cy="2994529"/>
            <a:chOff x="1799250" y="1420632"/>
            <a:chExt cx="125504" cy="1257999"/>
          </a:xfrm>
        </p:grpSpPr>
        <p:grpSp>
          <p:nvGrpSpPr>
            <p:cNvPr id="22" name="Google Shape;8781;p90">
              <a:extLst>
                <a:ext uri="{FF2B5EF4-FFF2-40B4-BE49-F238E27FC236}">
                  <a16:creationId xmlns:a16="http://schemas.microsoft.com/office/drawing/2014/main" id="{BF977FAF-9DBC-E54D-187D-BED37B31D579}"/>
                </a:ext>
              </a:extLst>
            </p:cNvPr>
            <p:cNvGrpSpPr/>
            <p:nvPr/>
          </p:nvGrpSpPr>
          <p:grpSpPr>
            <a:xfrm rot="5400000">
              <a:off x="1848221" y="2602099"/>
              <a:ext cx="28057" cy="125008"/>
              <a:chOff x="975824" y="2563700"/>
              <a:chExt cx="92400" cy="411824"/>
            </a:xfrm>
          </p:grpSpPr>
          <p:cxnSp>
            <p:nvCxnSpPr>
              <p:cNvPr id="23" name="Google Shape;8782;p90">
                <a:extLst>
                  <a:ext uri="{FF2B5EF4-FFF2-40B4-BE49-F238E27FC236}">
                    <a16:creationId xmlns:a16="http://schemas.microsoft.com/office/drawing/2014/main" id="{B544F25C-62E9-D8DB-084B-DE18DBA0CBE2}"/>
                  </a:ext>
                </a:extLst>
              </p:cNvPr>
              <p:cNvCxnSpPr/>
              <p:nvPr/>
            </p:nvCxnSpPr>
            <p:spPr>
              <a:xfrm>
                <a:off x="1022029" y="2616124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4" name="Google Shape;8783;p90">
                <a:extLst>
                  <a:ext uri="{FF2B5EF4-FFF2-40B4-BE49-F238E27FC236}">
                    <a16:creationId xmlns:a16="http://schemas.microsoft.com/office/drawing/2014/main" id="{B91C4924-2F34-CC49-6667-D0A3567F0D62}"/>
                  </a:ext>
                </a:extLst>
              </p:cNvPr>
              <p:cNvSpPr/>
              <p:nvPr/>
            </p:nvSpPr>
            <p:spPr>
              <a:xfrm>
                <a:off x="975824" y="2563700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oogle Shape;8786;p90">
              <a:extLst>
                <a:ext uri="{FF2B5EF4-FFF2-40B4-BE49-F238E27FC236}">
                  <a16:creationId xmlns:a16="http://schemas.microsoft.com/office/drawing/2014/main" id="{01987795-007F-DF41-EEE9-6FC255EE6761}"/>
                </a:ext>
              </a:extLst>
            </p:cNvPr>
            <p:cNvGrpSpPr/>
            <p:nvPr/>
          </p:nvGrpSpPr>
          <p:grpSpPr>
            <a:xfrm rot="5400000">
              <a:off x="1480802" y="1739080"/>
              <a:ext cx="762398" cy="125501"/>
              <a:chOff x="805231" y="1111970"/>
              <a:chExt cx="738421" cy="121555"/>
            </a:xfrm>
          </p:grpSpPr>
          <p:grpSp>
            <p:nvGrpSpPr>
              <p:cNvPr id="17" name="Google Shape;8787;p90">
                <a:extLst>
                  <a:ext uri="{FF2B5EF4-FFF2-40B4-BE49-F238E27FC236}">
                    <a16:creationId xmlns:a16="http://schemas.microsoft.com/office/drawing/2014/main" id="{2F7918BB-2FBC-C6A8-96AB-738B89B808EB}"/>
                  </a:ext>
                </a:extLst>
              </p:cNvPr>
              <p:cNvGrpSpPr/>
              <p:nvPr/>
            </p:nvGrpSpPr>
            <p:grpSpPr>
              <a:xfrm>
                <a:off x="805231" y="1111970"/>
                <a:ext cx="27175" cy="121077"/>
                <a:chOff x="852605" y="2563698"/>
                <a:chExt cx="92400" cy="411827"/>
              </a:xfrm>
            </p:grpSpPr>
            <p:cxnSp>
              <p:nvCxnSpPr>
                <p:cNvPr id="19" name="Google Shape;8788;p90">
                  <a:extLst>
                    <a:ext uri="{FF2B5EF4-FFF2-40B4-BE49-F238E27FC236}">
                      <a16:creationId xmlns:a16="http://schemas.microsoft.com/office/drawing/2014/main" id="{6036FC1F-7C85-6362-6615-C0945DFC0D4D}"/>
                    </a:ext>
                  </a:extLst>
                </p:cNvPr>
                <p:cNvCxnSpPr/>
                <p:nvPr/>
              </p:nvCxnSpPr>
              <p:spPr>
                <a:xfrm>
                  <a:off x="898803" y="2616124"/>
                  <a:ext cx="0" cy="359401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0" name="Google Shape;8789;p90">
                  <a:extLst>
                    <a:ext uri="{FF2B5EF4-FFF2-40B4-BE49-F238E27FC236}">
                      <a16:creationId xmlns:a16="http://schemas.microsoft.com/office/drawing/2014/main" id="{04623F75-8039-BC35-EBAE-1C8B6B7EB029}"/>
                    </a:ext>
                  </a:extLst>
                </p:cNvPr>
                <p:cNvSpPr/>
                <p:nvPr/>
              </p:nvSpPr>
              <p:spPr>
                <a:xfrm>
                  <a:off x="852605" y="2563698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Google Shape;8790;p90">
                <a:extLst>
                  <a:ext uri="{FF2B5EF4-FFF2-40B4-BE49-F238E27FC236}">
                    <a16:creationId xmlns:a16="http://schemas.microsoft.com/office/drawing/2014/main" id="{7992E9BF-D3BE-4FC8-7598-8ACDD808B448}"/>
                  </a:ext>
                </a:extLst>
              </p:cNvPr>
              <p:cNvSpPr/>
              <p:nvPr/>
            </p:nvSpPr>
            <p:spPr>
              <a:xfrm>
                <a:off x="819094" y="1197845"/>
                <a:ext cx="724558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8791;p90">
              <a:extLst>
                <a:ext uri="{FF2B5EF4-FFF2-40B4-BE49-F238E27FC236}">
                  <a16:creationId xmlns:a16="http://schemas.microsoft.com/office/drawing/2014/main" id="{27B5010B-F83D-F485-AC80-2C2E1BA8D0CE}"/>
                </a:ext>
              </a:extLst>
            </p:cNvPr>
            <p:cNvGrpSpPr/>
            <p:nvPr/>
          </p:nvGrpSpPr>
          <p:grpSpPr>
            <a:xfrm rot="5400000">
              <a:off x="1614286" y="2354506"/>
              <a:ext cx="495422" cy="125488"/>
              <a:chOff x="1530586" y="1111976"/>
              <a:chExt cx="479841" cy="121542"/>
            </a:xfrm>
          </p:grpSpPr>
          <p:grpSp>
            <p:nvGrpSpPr>
              <p:cNvPr id="13" name="Google Shape;8792;p90">
                <a:extLst>
                  <a:ext uri="{FF2B5EF4-FFF2-40B4-BE49-F238E27FC236}">
                    <a16:creationId xmlns:a16="http://schemas.microsoft.com/office/drawing/2014/main" id="{AA52E193-0F6D-AB70-5FFF-DB7061A25285}"/>
                  </a:ext>
                </a:extLst>
              </p:cNvPr>
              <p:cNvGrpSpPr/>
              <p:nvPr/>
            </p:nvGrpSpPr>
            <p:grpSpPr>
              <a:xfrm rot="10800000">
                <a:off x="1530586" y="1111976"/>
                <a:ext cx="27175" cy="121075"/>
                <a:chOff x="1564574" y="2843782"/>
                <a:chExt cx="92400" cy="411818"/>
              </a:xfrm>
            </p:grpSpPr>
            <p:cxnSp>
              <p:nvCxnSpPr>
                <p:cNvPr id="15" name="Google Shape;8793;p90">
                  <a:extLst>
                    <a:ext uri="{FF2B5EF4-FFF2-40B4-BE49-F238E27FC236}">
                      <a16:creationId xmlns:a16="http://schemas.microsoft.com/office/drawing/2014/main" id="{D14012D2-7EBC-EEDF-F341-4B0261582684}"/>
                    </a:ext>
                  </a:extLst>
                </p:cNvPr>
                <p:cNvCxnSpPr/>
                <p:nvPr/>
              </p:nvCxnSpPr>
              <p:spPr>
                <a:xfrm>
                  <a:off x="1610778" y="2843782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6" name="Google Shape;8794;p90">
                  <a:extLst>
                    <a:ext uri="{FF2B5EF4-FFF2-40B4-BE49-F238E27FC236}">
                      <a16:creationId xmlns:a16="http://schemas.microsoft.com/office/drawing/2014/main" id="{AA9641E3-2676-0BD6-D7A5-33C895377396}"/>
                    </a:ext>
                  </a:extLst>
                </p:cNvPr>
                <p:cNvSpPr/>
                <p:nvPr/>
              </p:nvSpPr>
              <p:spPr>
                <a:xfrm>
                  <a:off x="1564574" y="3163200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Google Shape;8795;p90">
                <a:extLst>
                  <a:ext uri="{FF2B5EF4-FFF2-40B4-BE49-F238E27FC236}">
                    <a16:creationId xmlns:a16="http://schemas.microsoft.com/office/drawing/2014/main" id="{A494898F-7FC7-17EB-2CCF-CC1036A8EFA0}"/>
                  </a:ext>
                </a:extLst>
              </p:cNvPr>
              <p:cNvSpPr/>
              <p:nvPr/>
            </p:nvSpPr>
            <p:spPr>
              <a:xfrm>
                <a:off x="1543654" y="1197838"/>
                <a:ext cx="466773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Прохождение практики по вакансиям от Центра карьеры</a:t>
            </a:r>
          </a:p>
        </p:txBody>
      </p:sp>
      <p:sp>
        <p:nvSpPr>
          <p:cNvPr id="29" name="Google Shape;143;p21">
            <a:extLst>
              <a:ext uri="{FF2B5EF4-FFF2-40B4-BE49-F238E27FC236}">
                <a16:creationId xmlns:a16="http://schemas.microsoft.com/office/drawing/2014/main" id="{17E4841C-9696-5996-C823-298D5A2DEEA0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C01646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30" name="Google Shape;8801;p90">
            <a:extLst>
              <a:ext uri="{FF2B5EF4-FFF2-40B4-BE49-F238E27FC236}">
                <a16:creationId xmlns:a16="http://schemas.microsoft.com/office/drawing/2014/main" id="{14B1FC68-9A1B-F059-D5AE-148A3155C3EA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31" name="Google Shape;8806;p90">
              <a:extLst>
                <a:ext uri="{FF2B5EF4-FFF2-40B4-BE49-F238E27FC236}">
                  <a16:creationId xmlns:a16="http://schemas.microsoft.com/office/drawing/2014/main" id="{094D86F5-9E23-D2A9-DBFC-4CF96C9B5802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40" name="Google Shape;8807;p90">
                <a:extLst>
                  <a:ext uri="{FF2B5EF4-FFF2-40B4-BE49-F238E27FC236}">
                    <a16:creationId xmlns:a16="http://schemas.microsoft.com/office/drawing/2014/main" id="{DD210A22-1310-935C-F1B4-DC18416916F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8808;p90">
                <a:extLst>
                  <a:ext uri="{FF2B5EF4-FFF2-40B4-BE49-F238E27FC236}">
                    <a16:creationId xmlns:a16="http://schemas.microsoft.com/office/drawing/2014/main" id="{919364B3-7A5F-2DCF-F842-7F1A3120EFA0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8809;p90">
                <a:extLst>
                  <a:ext uri="{FF2B5EF4-FFF2-40B4-BE49-F238E27FC236}">
                    <a16:creationId xmlns:a16="http://schemas.microsoft.com/office/drawing/2014/main" id="{2986F4A5-46DC-444E-AE1A-C5E37F27E6E2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oogle Shape;8810;p90">
              <a:extLst>
                <a:ext uri="{FF2B5EF4-FFF2-40B4-BE49-F238E27FC236}">
                  <a16:creationId xmlns:a16="http://schemas.microsoft.com/office/drawing/2014/main" id="{5503EC62-4831-6523-DA8C-D34282CD43E0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37" name="Google Shape;8811;p90">
                <a:extLst>
                  <a:ext uri="{FF2B5EF4-FFF2-40B4-BE49-F238E27FC236}">
                    <a16:creationId xmlns:a16="http://schemas.microsoft.com/office/drawing/2014/main" id="{370703F4-B552-9082-DE16-5D010341C6D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8812;p90">
                <a:extLst>
                  <a:ext uri="{FF2B5EF4-FFF2-40B4-BE49-F238E27FC236}">
                    <a16:creationId xmlns:a16="http://schemas.microsoft.com/office/drawing/2014/main" id="{81A4206A-FE08-3F61-157F-79170FE11609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8813;p90">
                <a:extLst>
                  <a:ext uri="{FF2B5EF4-FFF2-40B4-BE49-F238E27FC236}">
                    <a16:creationId xmlns:a16="http://schemas.microsoft.com/office/drawing/2014/main" id="{1A29ED6A-BD74-EB03-3301-332BEA4267FC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oogle Shape;8814;p90">
              <a:extLst>
                <a:ext uri="{FF2B5EF4-FFF2-40B4-BE49-F238E27FC236}">
                  <a16:creationId xmlns:a16="http://schemas.microsoft.com/office/drawing/2014/main" id="{B1310BB1-D3A5-0840-289B-B3EE0A4B48DC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34" name="Google Shape;8815;p90">
                <a:extLst>
                  <a:ext uri="{FF2B5EF4-FFF2-40B4-BE49-F238E27FC236}">
                    <a16:creationId xmlns:a16="http://schemas.microsoft.com/office/drawing/2014/main" id="{EBB2A1DF-0E63-7B76-6A3C-22BAB6215B70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8816;p90">
                <a:extLst>
                  <a:ext uri="{FF2B5EF4-FFF2-40B4-BE49-F238E27FC236}">
                    <a16:creationId xmlns:a16="http://schemas.microsoft.com/office/drawing/2014/main" id="{F1085F77-8236-1F1A-5B99-7BA19236FB52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8817;p90">
                <a:extLst>
                  <a:ext uri="{FF2B5EF4-FFF2-40B4-BE49-F238E27FC236}">
                    <a16:creationId xmlns:a16="http://schemas.microsoft.com/office/drawing/2014/main" id="{C2C6E9FA-3AF4-A43D-2F27-5E59607DB230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04;p20">
            <a:extLst>
              <a:ext uri="{FF2B5EF4-FFF2-40B4-BE49-F238E27FC236}">
                <a16:creationId xmlns:a16="http://schemas.microsoft.com/office/drawing/2014/main" id="{2287AE90-698D-9499-9675-F6D4C78CE1EA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endParaRPr lang="ru-RU" sz="18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104;p20">
            <a:extLst>
              <a:ext uri="{FF2B5EF4-FFF2-40B4-BE49-F238E27FC236}">
                <a16:creationId xmlns:a16="http://schemas.microsoft.com/office/drawing/2014/main" id="{466C54B9-0D9D-D998-3DE3-E14A287F2888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Google Shape;104;p20">
            <a:extLst>
              <a:ext uri="{FF2B5EF4-FFF2-40B4-BE49-F238E27FC236}">
                <a16:creationId xmlns:a16="http://schemas.microsoft.com/office/drawing/2014/main" id="{B62F2607-0FC5-BFBA-D17B-55A2BFE68EB6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2E231394-6C81-47FA-2110-C1FC809FBA9B}"/>
              </a:ext>
            </a:extLst>
          </p:cNvPr>
          <p:cNvSpPr txBox="1">
            <a:spLocks/>
          </p:cNvSpPr>
          <p:nvPr/>
        </p:nvSpPr>
        <p:spPr>
          <a:xfrm>
            <a:off x="2033079" y="936913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 шаг</a:t>
            </a:r>
          </a:p>
        </p:txBody>
      </p:sp>
      <p:sp>
        <p:nvSpPr>
          <p:cNvPr id="57" name="Google Shape;104;p20">
            <a:extLst>
              <a:ext uri="{FF2B5EF4-FFF2-40B4-BE49-F238E27FC236}">
                <a16:creationId xmlns:a16="http://schemas.microsoft.com/office/drawing/2014/main" id="{95BFF132-514E-820F-01D5-9223D471FF96}"/>
              </a:ext>
            </a:extLst>
          </p:cNvPr>
          <p:cNvSpPr txBox="1">
            <a:spLocks/>
          </p:cNvSpPr>
          <p:nvPr/>
        </p:nvSpPr>
        <p:spPr>
          <a:xfrm>
            <a:off x="2028341" y="2728472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 шаг</a:t>
            </a:r>
          </a:p>
        </p:txBody>
      </p:sp>
      <p:sp>
        <p:nvSpPr>
          <p:cNvPr id="59" name="Google Shape;104;p20">
            <a:extLst>
              <a:ext uri="{FF2B5EF4-FFF2-40B4-BE49-F238E27FC236}">
                <a16:creationId xmlns:a16="http://schemas.microsoft.com/office/drawing/2014/main" id="{409E1F44-A82A-FE8E-44D6-A23B72D7E131}"/>
              </a:ext>
            </a:extLst>
          </p:cNvPr>
          <p:cNvSpPr txBox="1">
            <a:spLocks/>
          </p:cNvSpPr>
          <p:nvPr/>
        </p:nvSpPr>
        <p:spPr>
          <a:xfrm>
            <a:off x="2033079" y="3842922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 шаг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06201C-25C6-7810-7346-77B8AF4E0EA1}"/>
              </a:ext>
            </a:extLst>
          </p:cNvPr>
          <p:cNvSpPr txBox="1"/>
          <p:nvPr/>
        </p:nvSpPr>
        <p:spPr>
          <a:xfrm>
            <a:off x="1932121" y="4063116"/>
            <a:ext cx="41229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После прохождения </a:t>
            </a:r>
            <a:r>
              <a:rPr lang="ru-RU" sz="1100" b="1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CV-скрининга</a:t>
            </a:r>
            <a:r>
              <a:rPr lang="ru-RU" sz="11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продолжить отбор: собеседование с HR, тестирование, собеседование </a:t>
            </a:r>
          </a:p>
          <a:p>
            <a:pPr marL="12700" algn="l"/>
            <a:r>
              <a:rPr lang="ru-RU" sz="11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 нанимающим менеджером.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На разные позиции </a:t>
            </a:r>
          </a:p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может быть разное количество этапов отбора. </a:t>
            </a:r>
          </a:p>
        </p:txBody>
      </p:sp>
      <p:sp>
        <p:nvSpPr>
          <p:cNvPr id="61" name="Google Shape;8795;p90">
            <a:extLst>
              <a:ext uri="{FF2B5EF4-FFF2-40B4-BE49-F238E27FC236}">
                <a16:creationId xmlns:a16="http://schemas.microsoft.com/office/drawing/2014/main" id="{9B687EF8-1261-26A4-5B4A-CA5E4A155FAC}"/>
              </a:ext>
            </a:extLst>
          </p:cNvPr>
          <p:cNvSpPr/>
          <p:nvPr/>
        </p:nvSpPr>
        <p:spPr>
          <a:xfrm rot="5400000">
            <a:off x="1365665" y="4226662"/>
            <a:ext cx="958590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45AA8CF6-2F86-594E-ABBA-118750AF6FE8}"/>
              </a:ext>
            </a:extLst>
          </p:cNvPr>
          <p:cNvGrpSpPr/>
          <p:nvPr/>
        </p:nvGrpSpPr>
        <p:grpSpPr>
          <a:xfrm>
            <a:off x="6118027" y="824138"/>
            <a:ext cx="302537" cy="3338291"/>
            <a:chOff x="1797657" y="1418498"/>
            <a:chExt cx="127097" cy="1402413"/>
          </a:xfrm>
        </p:grpSpPr>
        <p:grpSp>
          <p:nvGrpSpPr>
            <p:cNvPr id="63" name="Google Shape;8781;p90">
              <a:extLst>
                <a:ext uri="{FF2B5EF4-FFF2-40B4-BE49-F238E27FC236}">
                  <a16:creationId xmlns:a16="http://schemas.microsoft.com/office/drawing/2014/main" id="{09C9B00E-94A6-2A3D-2064-0F0E62574D4E}"/>
                </a:ext>
              </a:extLst>
            </p:cNvPr>
            <p:cNvGrpSpPr/>
            <p:nvPr/>
          </p:nvGrpSpPr>
          <p:grpSpPr>
            <a:xfrm rot="5400000">
              <a:off x="1717804" y="2251999"/>
              <a:ext cx="286803" cy="127097"/>
              <a:chOff x="-599770" y="2563702"/>
              <a:chExt cx="944529" cy="418706"/>
            </a:xfrm>
          </p:grpSpPr>
          <p:cxnSp>
            <p:nvCxnSpPr>
              <p:cNvPr id="74" name="Google Shape;8782;p90">
                <a:extLst>
                  <a:ext uri="{FF2B5EF4-FFF2-40B4-BE49-F238E27FC236}">
                    <a16:creationId xmlns:a16="http://schemas.microsoft.com/office/drawing/2014/main" id="{2271D5CE-9E44-0872-A796-40D7EED10318}"/>
                  </a:ext>
                </a:extLst>
              </p:cNvPr>
              <p:cNvCxnSpPr/>
              <p:nvPr/>
            </p:nvCxnSpPr>
            <p:spPr>
              <a:xfrm>
                <a:off x="298562" y="2616113"/>
                <a:ext cx="0" cy="3594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5" name="Google Shape;8783;p90">
                <a:extLst>
                  <a:ext uri="{FF2B5EF4-FFF2-40B4-BE49-F238E27FC236}">
                    <a16:creationId xmlns:a16="http://schemas.microsoft.com/office/drawing/2014/main" id="{C1DEBCF3-DA89-694E-D9CB-664A14E00AAC}"/>
                  </a:ext>
                </a:extLst>
              </p:cNvPr>
              <p:cNvSpPr/>
              <p:nvPr/>
            </p:nvSpPr>
            <p:spPr>
              <a:xfrm>
                <a:off x="252359" y="2563702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9" name="Google Shape;8782;p90">
                <a:extLst>
                  <a:ext uri="{FF2B5EF4-FFF2-40B4-BE49-F238E27FC236}">
                    <a16:creationId xmlns:a16="http://schemas.microsoft.com/office/drawing/2014/main" id="{1EA87CDF-D816-D4C5-9C7C-79E549CB61F2}"/>
                  </a:ext>
                </a:extLst>
              </p:cNvPr>
              <p:cNvCxnSpPr/>
              <p:nvPr/>
            </p:nvCxnSpPr>
            <p:spPr>
              <a:xfrm>
                <a:off x="-553574" y="2623007"/>
                <a:ext cx="0" cy="3594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0" name="Google Shape;8783;p90">
                <a:extLst>
                  <a:ext uri="{FF2B5EF4-FFF2-40B4-BE49-F238E27FC236}">
                    <a16:creationId xmlns:a16="http://schemas.microsoft.com/office/drawing/2014/main" id="{2E5B0247-DCD0-1680-EBBC-324D3311DFDF}"/>
                  </a:ext>
                </a:extLst>
              </p:cNvPr>
              <p:cNvSpPr/>
              <p:nvPr/>
            </p:nvSpPr>
            <p:spPr>
              <a:xfrm>
                <a:off x="-599770" y="2570592"/>
                <a:ext cx="92401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Google Shape;8786;p90">
              <a:extLst>
                <a:ext uri="{FF2B5EF4-FFF2-40B4-BE49-F238E27FC236}">
                  <a16:creationId xmlns:a16="http://schemas.microsoft.com/office/drawing/2014/main" id="{281FFE82-D519-3879-3982-D939D02C19F7}"/>
                </a:ext>
              </a:extLst>
            </p:cNvPr>
            <p:cNvGrpSpPr/>
            <p:nvPr/>
          </p:nvGrpSpPr>
          <p:grpSpPr>
            <a:xfrm rot="5400000">
              <a:off x="1478159" y="1739587"/>
              <a:ext cx="767676" cy="125497"/>
              <a:chOff x="803163" y="1111974"/>
              <a:chExt cx="743533" cy="121551"/>
            </a:xfrm>
          </p:grpSpPr>
          <p:grpSp>
            <p:nvGrpSpPr>
              <p:cNvPr id="70" name="Google Shape;8787;p90">
                <a:extLst>
                  <a:ext uri="{FF2B5EF4-FFF2-40B4-BE49-F238E27FC236}">
                    <a16:creationId xmlns:a16="http://schemas.microsoft.com/office/drawing/2014/main" id="{9CB463E2-630D-A9F3-B123-8FF345814564}"/>
                  </a:ext>
                </a:extLst>
              </p:cNvPr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72" name="Google Shape;8788;p90">
                  <a:extLst>
                    <a:ext uri="{FF2B5EF4-FFF2-40B4-BE49-F238E27FC236}">
                      <a16:creationId xmlns:a16="http://schemas.microsoft.com/office/drawing/2014/main" id="{5DFA2325-4318-34FE-B382-75A3E6645059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3" name="Google Shape;8789;p90">
                  <a:extLst>
                    <a:ext uri="{FF2B5EF4-FFF2-40B4-BE49-F238E27FC236}">
                      <a16:creationId xmlns:a16="http://schemas.microsoft.com/office/drawing/2014/main" id="{EDBE8D26-B61B-6B88-3D69-907549437E87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1" name="Google Shape;8790;p90">
                <a:extLst>
                  <a:ext uri="{FF2B5EF4-FFF2-40B4-BE49-F238E27FC236}">
                    <a16:creationId xmlns:a16="http://schemas.microsoft.com/office/drawing/2014/main" id="{03B06940-37F7-4920-FCA9-5F3F0C4CDF73}"/>
                  </a:ext>
                </a:extLst>
              </p:cNvPr>
              <p:cNvSpPr/>
              <p:nvPr/>
            </p:nvSpPr>
            <p:spPr>
              <a:xfrm>
                <a:off x="819094" y="1197845"/>
                <a:ext cx="727602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oogle Shape;8791;p90">
              <a:extLst>
                <a:ext uri="{FF2B5EF4-FFF2-40B4-BE49-F238E27FC236}">
                  <a16:creationId xmlns:a16="http://schemas.microsoft.com/office/drawing/2014/main" id="{78A4549D-E882-4B51-F7E4-2F8F1B5544A2}"/>
                </a:ext>
              </a:extLst>
            </p:cNvPr>
            <p:cNvGrpSpPr/>
            <p:nvPr/>
          </p:nvGrpSpPr>
          <p:grpSpPr>
            <a:xfrm rot="5400000">
              <a:off x="1544638" y="2440796"/>
              <a:ext cx="634738" cy="125492"/>
              <a:chOff x="1546699" y="1111972"/>
              <a:chExt cx="614777" cy="121546"/>
            </a:xfrm>
          </p:grpSpPr>
          <p:grpSp>
            <p:nvGrpSpPr>
              <p:cNvPr id="66" name="Google Shape;8792;p90">
                <a:extLst>
                  <a:ext uri="{FF2B5EF4-FFF2-40B4-BE49-F238E27FC236}">
                    <a16:creationId xmlns:a16="http://schemas.microsoft.com/office/drawing/2014/main" id="{F6DFB5E1-3241-E7E2-48C1-B1287AB5EC2E}"/>
                  </a:ext>
                </a:extLst>
              </p:cNvPr>
              <p:cNvGrpSpPr/>
              <p:nvPr/>
            </p:nvGrpSpPr>
            <p:grpSpPr>
              <a:xfrm rot="10800000">
                <a:off x="2134301" y="1111972"/>
                <a:ext cx="27175" cy="121080"/>
                <a:chOff x="-488185" y="2843767"/>
                <a:chExt cx="92399" cy="411833"/>
              </a:xfrm>
            </p:grpSpPr>
            <p:cxnSp>
              <p:nvCxnSpPr>
                <p:cNvPr id="68" name="Google Shape;8793;p90">
                  <a:extLst>
                    <a:ext uri="{FF2B5EF4-FFF2-40B4-BE49-F238E27FC236}">
                      <a16:creationId xmlns:a16="http://schemas.microsoft.com/office/drawing/2014/main" id="{C8B9754C-F695-85F2-6DB3-50DE196DBA71}"/>
                    </a:ext>
                  </a:extLst>
                </p:cNvPr>
                <p:cNvCxnSpPr/>
                <p:nvPr/>
              </p:nvCxnSpPr>
              <p:spPr>
                <a:xfrm>
                  <a:off x="-442069" y="2843767"/>
                  <a:ext cx="0" cy="359401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9" name="Google Shape;8794;p90">
                  <a:extLst>
                    <a:ext uri="{FF2B5EF4-FFF2-40B4-BE49-F238E27FC236}">
                      <a16:creationId xmlns:a16="http://schemas.microsoft.com/office/drawing/2014/main" id="{A15C8DBB-ED45-8231-82C0-C43E8C3B544C}"/>
                    </a:ext>
                  </a:extLst>
                </p:cNvPr>
                <p:cNvSpPr/>
                <p:nvPr/>
              </p:nvSpPr>
              <p:spPr>
                <a:xfrm>
                  <a:off x="-488185" y="3163200"/>
                  <a:ext cx="92399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7" name="Google Shape;8795;p90">
                <a:extLst>
                  <a:ext uri="{FF2B5EF4-FFF2-40B4-BE49-F238E27FC236}">
                    <a16:creationId xmlns:a16="http://schemas.microsoft.com/office/drawing/2014/main" id="{4473F26D-759E-5916-B2DB-C23353689F6F}"/>
                  </a:ext>
                </a:extLst>
              </p:cNvPr>
              <p:cNvSpPr/>
              <p:nvPr/>
            </p:nvSpPr>
            <p:spPr>
              <a:xfrm>
                <a:off x="1546699" y="1197838"/>
                <a:ext cx="250612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6" name="Google Shape;104;p20">
            <a:extLst>
              <a:ext uri="{FF2B5EF4-FFF2-40B4-BE49-F238E27FC236}">
                <a16:creationId xmlns:a16="http://schemas.microsoft.com/office/drawing/2014/main" id="{41E4227A-1B1D-52B9-4C0E-D4F924C81DE8}"/>
              </a:ext>
            </a:extLst>
          </p:cNvPr>
          <p:cNvSpPr txBox="1">
            <a:spLocks/>
          </p:cNvSpPr>
          <p:nvPr/>
        </p:nvSpPr>
        <p:spPr>
          <a:xfrm>
            <a:off x="6353793" y="936913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4 шаг</a:t>
            </a:r>
          </a:p>
        </p:txBody>
      </p:sp>
      <p:sp>
        <p:nvSpPr>
          <p:cNvPr id="80" name="Google Shape;104;p20">
            <a:extLst>
              <a:ext uri="{FF2B5EF4-FFF2-40B4-BE49-F238E27FC236}">
                <a16:creationId xmlns:a16="http://schemas.microsoft.com/office/drawing/2014/main" id="{84B73B31-EB75-6707-F762-9F562BCD0C7A}"/>
              </a:ext>
            </a:extLst>
          </p:cNvPr>
          <p:cNvSpPr txBox="1">
            <a:spLocks/>
          </p:cNvSpPr>
          <p:nvPr/>
        </p:nvSpPr>
        <p:spPr>
          <a:xfrm>
            <a:off x="6353793" y="2704707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5 шаг</a:t>
            </a:r>
          </a:p>
        </p:txBody>
      </p:sp>
      <p:sp>
        <p:nvSpPr>
          <p:cNvPr id="82" name="Google Shape;8795;p90">
            <a:extLst>
              <a:ext uri="{FF2B5EF4-FFF2-40B4-BE49-F238E27FC236}">
                <a16:creationId xmlns:a16="http://schemas.microsoft.com/office/drawing/2014/main" id="{E4DB39A2-B1FF-177A-4242-F8BEB44ACC0F}"/>
              </a:ext>
            </a:extLst>
          </p:cNvPr>
          <p:cNvSpPr/>
          <p:nvPr/>
        </p:nvSpPr>
        <p:spPr>
          <a:xfrm rot="5400000">
            <a:off x="5734840" y="3654416"/>
            <a:ext cx="861667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8837F103-099F-8E40-A75C-CD0495333C81}"/>
              </a:ext>
            </a:extLst>
          </p:cNvPr>
          <p:cNvSpPr txBox="1">
            <a:spLocks/>
          </p:cNvSpPr>
          <p:nvPr/>
        </p:nvSpPr>
        <p:spPr>
          <a:xfrm>
            <a:off x="6356971" y="3394663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6 шаг</a:t>
            </a:r>
          </a:p>
        </p:txBody>
      </p:sp>
      <p:sp>
        <p:nvSpPr>
          <p:cNvPr id="93" name="Google Shape;8795;p90">
            <a:extLst>
              <a:ext uri="{FF2B5EF4-FFF2-40B4-BE49-F238E27FC236}">
                <a16:creationId xmlns:a16="http://schemas.microsoft.com/office/drawing/2014/main" id="{2A3D4C12-8A1D-418E-0F92-C83C72EAA630}"/>
              </a:ext>
            </a:extLst>
          </p:cNvPr>
          <p:cNvSpPr/>
          <p:nvPr/>
        </p:nvSpPr>
        <p:spPr>
          <a:xfrm rot="5400000">
            <a:off x="5857697" y="4393153"/>
            <a:ext cx="615924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99144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7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100000">
              <a:srgbClr val="F9E7E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43;p21">
            <a:extLst>
              <a:ext uri="{FF2B5EF4-FFF2-40B4-BE49-F238E27FC236}">
                <a16:creationId xmlns:a16="http://schemas.microsoft.com/office/drawing/2014/main" id="{17E4841C-9696-5996-C823-298D5A2DEEA0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C01646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06201C-25C6-7810-7346-77B8AF4E0EA1}"/>
              </a:ext>
            </a:extLst>
          </p:cNvPr>
          <p:cNvSpPr txBox="1"/>
          <p:nvPr/>
        </p:nvSpPr>
        <p:spPr>
          <a:xfrm>
            <a:off x="1731365" y="2758677"/>
            <a:ext cx="32262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Индивидуальное </a:t>
            </a:r>
            <a:r>
              <a:rPr lang="ru-RU" sz="1100" dirty="0" smtClean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задание </a:t>
            </a:r>
            <a:endParaRPr lang="ru-RU" sz="11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" name="Google Shape;463;p51">
            <a:extLst>
              <a:ext uri="{FF2B5EF4-FFF2-40B4-BE49-F238E27FC236}">
                <a16:creationId xmlns:a16="http://schemas.microsoft.com/office/drawing/2014/main" id="{745BB46C-9256-395B-A24E-020236CD958F}"/>
              </a:ext>
            </a:extLst>
          </p:cNvPr>
          <p:cNvCxnSpPr/>
          <p:nvPr/>
        </p:nvCxnSpPr>
        <p:spPr>
          <a:xfrm rot="10800000">
            <a:off x="1823791" y="1862957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464;p51">
            <a:extLst>
              <a:ext uri="{FF2B5EF4-FFF2-40B4-BE49-F238E27FC236}">
                <a16:creationId xmlns:a16="http://schemas.microsoft.com/office/drawing/2014/main" id="{B7CA4A0C-31F1-585F-9BD5-087C0F05CD93}"/>
              </a:ext>
            </a:extLst>
          </p:cNvPr>
          <p:cNvCxnSpPr/>
          <p:nvPr/>
        </p:nvCxnSpPr>
        <p:spPr>
          <a:xfrm rot="10800000">
            <a:off x="6125382" y="186389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oogle Shape;10839;p96">
            <a:extLst>
              <a:ext uri="{FF2B5EF4-FFF2-40B4-BE49-F238E27FC236}">
                <a16:creationId xmlns:a16="http://schemas.microsoft.com/office/drawing/2014/main" id="{15481F3C-E06C-CB68-10F6-EF51A86D1B61}"/>
              </a:ext>
            </a:extLst>
          </p:cNvPr>
          <p:cNvGrpSpPr/>
          <p:nvPr/>
        </p:nvGrpSpPr>
        <p:grpSpPr>
          <a:xfrm>
            <a:off x="1821855" y="1268573"/>
            <a:ext cx="312901" cy="435379"/>
            <a:chOff x="910723" y="1508212"/>
            <a:chExt cx="251660" cy="350166"/>
          </a:xfrm>
          <a:solidFill>
            <a:srgbClr val="CB5B59"/>
          </a:solidFill>
        </p:grpSpPr>
        <p:sp>
          <p:nvSpPr>
            <p:cNvPr id="5" name="Google Shape;10840;p96">
              <a:extLst>
                <a:ext uri="{FF2B5EF4-FFF2-40B4-BE49-F238E27FC236}">
                  <a16:creationId xmlns:a16="http://schemas.microsoft.com/office/drawing/2014/main" id="{12AFCAFB-D71D-0312-6005-69D4F19BC39B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0841;p96">
              <a:extLst>
                <a:ext uri="{FF2B5EF4-FFF2-40B4-BE49-F238E27FC236}">
                  <a16:creationId xmlns:a16="http://schemas.microsoft.com/office/drawing/2014/main" id="{BBF8A750-0424-C47C-DCEB-B7C07D063945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842;p96">
              <a:extLst>
                <a:ext uri="{FF2B5EF4-FFF2-40B4-BE49-F238E27FC236}">
                  <a16:creationId xmlns:a16="http://schemas.microsoft.com/office/drawing/2014/main" id="{CAB2B160-B5D6-B950-5FB0-CEC5A9A0AE36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0843;p96">
              <a:extLst>
                <a:ext uri="{FF2B5EF4-FFF2-40B4-BE49-F238E27FC236}">
                  <a16:creationId xmlns:a16="http://schemas.microsoft.com/office/drawing/2014/main" id="{6D95D575-20CA-93DD-D4CC-F0A393694E39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0844;p96">
              <a:extLst>
                <a:ext uri="{FF2B5EF4-FFF2-40B4-BE49-F238E27FC236}">
                  <a16:creationId xmlns:a16="http://schemas.microsoft.com/office/drawing/2014/main" id="{80687B0F-69E3-FEAC-2861-54EB56D99159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845;p96">
              <a:extLst>
                <a:ext uri="{FF2B5EF4-FFF2-40B4-BE49-F238E27FC236}">
                  <a16:creationId xmlns:a16="http://schemas.microsoft.com/office/drawing/2014/main" id="{A894F4AE-435D-E397-A4AF-7E36CECEF6CF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0846;p96">
              <a:extLst>
                <a:ext uri="{FF2B5EF4-FFF2-40B4-BE49-F238E27FC236}">
                  <a16:creationId xmlns:a16="http://schemas.microsoft.com/office/drawing/2014/main" id="{14DEF5B5-97A0-41CE-CECD-33AA6DC78D58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0847;p96">
              <a:extLst>
                <a:ext uri="{FF2B5EF4-FFF2-40B4-BE49-F238E27FC236}">
                  <a16:creationId xmlns:a16="http://schemas.microsoft.com/office/drawing/2014/main" id="{28A3DEEB-50A0-E023-5AFE-B093EB94F61D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0848;p96">
              <a:extLst>
                <a:ext uri="{FF2B5EF4-FFF2-40B4-BE49-F238E27FC236}">
                  <a16:creationId xmlns:a16="http://schemas.microsoft.com/office/drawing/2014/main" id="{6CCDDE5B-EFBD-1EC0-6E60-3D38B0A1366A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0849;p96">
              <a:extLst>
                <a:ext uri="{FF2B5EF4-FFF2-40B4-BE49-F238E27FC236}">
                  <a16:creationId xmlns:a16="http://schemas.microsoft.com/office/drawing/2014/main" id="{7487311B-7BDA-2DDB-6306-7B45CDCDD1BE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0850;p96">
              <a:extLst>
                <a:ext uri="{FF2B5EF4-FFF2-40B4-BE49-F238E27FC236}">
                  <a16:creationId xmlns:a16="http://schemas.microsoft.com/office/drawing/2014/main" id="{CCFEDD35-A0F0-B9E4-5D41-C6295FEED82B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0851;p96">
              <a:extLst>
                <a:ext uri="{FF2B5EF4-FFF2-40B4-BE49-F238E27FC236}">
                  <a16:creationId xmlns:a16="http://schemas.microsoft.com/office/drawing/2014/main" id="{FAD9C5AE-43BD-A77E-19AD-F3D5B2053E7D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0852;p96">
              <a:extLst>
                <a:ext uri="{FF2B5EF4-FFF2-40B4-BE49-F238E27FC236}">
                  <a16:creationId xmlns:a16="http://schemas.microsoft.com/office/drawing/2014/main" id="{DC74299D-F3F9-5D8E-EA32-D56E7D06A122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0853;p96">
              <a:extLst>
                <a:ext uri="{FF2B5EF4-FFF2-40B4-BE49-F238E27FC236}">
                  <a16:creationId xmlns:a16="http://schemas.microsoft.com/office/drawing/2014/main" id="{D05EA13E-765A-58A0-8868-36FA281779A4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0854;p96">
              <a:extLst>
                <a:ext uri="{FF2B5EF4-FFF2-40B4-BE49-F238E27FC236}">
                  <a16:creationId xmlns:a16="http://schemas.microsoft.com/office/drawing/2014/main" id="{5C92B573-66CA-C260-B364-538B98657604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0855;p96">
              <a:extLst>
                <a:ext uri="{FF2B5EF4-FFF2-40B4-BE49-F238E27FC236}">
                  <a16:creationId xmlns:a16="http://schemas.microsoft.com/office/drawing/2014/main" id="{A5FE8327-A643-F0F4-3068-7109D7ED1C08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0856;p96">
              <a:extLst>
                <a:ext uri="{FF2B5EF4-FFF2-40B4-BE49-F238E27FC236}">
                  <a16:creationId xmlns:a16="http://schemas.microsoft.com/office/drawing/2014/main" id="{00EAD40A-3B9D-4ADC-9FA9-6B67DCBC4F1A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oogle Shape;12251;p97">
            <a:extLst>
              <a:ext uri="{FF2B5EF4-FFF2-40B4-BE49-F238E27FC236}">
                <a16:creationId xmlns:a16="http://schemas.microsoft.com/office/drawing/2014/main" id="{43D63C3B-A0D4-F1D0-7290-F6A238F3C98D}"/>
              </a:ext>
            </a:extLst>
          </p:cNvPr>
          <p:cNvGrpSpPr/>
          <p:nvPr/>
        </p:nvGrpSpPr>
        <p:grpSpPr>
          <a:xfrm>
            <a:off x="6125382" y="1268573"/>
            <a:ext cx="396888" cy="430887"/>
            <a:chOff x="4007193" y="1512727"/>
            <a:chExt cx="320633" cy="348100"/>
          </a:xfrm>
          <a:solidFill>
            <a:srgbClr val="CB5B59"/>
          </a:solidFill>
        </p:grpSpPr>
        <p:sp>
          <p:nvSpPr>
            <p:cNvPr id="84" name="Google Shape;12252;p97">
              <a:extLst>
                <a:ext uri="{FF2B5EF4-FFF2-40B4-BE49-F238E27FC236}">
                  <a16:creationId xmlns:a16="http://schemas.microsoft.com/office/drawing/2014/main" id="{4AB2B8BE-0D0F-7C61-C7B6-B19F84F5D6C2}"/>
                </a:ext>
              </a:extLst>
            </p:cNvPr>
            <p:cNvSpPr/>
            <p:nvPr/>
          </p:nvSpPr>
          <p:spPr>
            <a:xfrm>
              <a:off x="4177695" y="1512727"/>
              <a:ext cx="143732" cy="153109"/>
            </a:xfrm>
            <a:custGeom>
              <a:avLst/>
              <a:gdLst/>
              <a:ahLst/>
              <a:cxnLst/>
              <a:rect l="l" t="t" r="r" b="b"/>
              <a:pathLst>
                <a:path w="4537" h="4833" extrusionOk="0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2253;p97">
              <a:extLst>
                <a:ext uri="{FF2B5EF4-FFF2-40B4-BE49-F238E27FC236}">
                  <a16:creationId xmlns:a16="http://schemas.microsoft.com/office/drawing/2014/main" id="{997E50C4-A787-5509-AD17-075165684358}"/>
                </a:ext>
              </a:extLst>
            </p:cNvPr>
            <p:cNvSpPr/>
            <p:nvPr/>
          </p:nvSpPr>
          <p:spPr>
            <a:xfrm>
              <a:off x="4214666" y="1543583"/>
              <a:ext cx="77711" cy="77363"/>
            </a:xfrm>
            <a:custGeom>
              <a:avLst/>
              <a:gdLst/>
              <a:ahLst/>
              <a:cxnLst/>
              <a:rect l="l" t="t" r="r" b="b"/>
              <a:pathLst>
                <a:path w="2453" h="2442" extrusionOk="0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2254;p97">
              <a:extLst>
                <a:ext uri="{FF2B5EF4-FFF2-40B4-BE49-F238E27FC236}">
                  <a16:creationId xmlns:a16="http://schemas.microsoft.com/office/drawing/2014/main" id="{830832FB-4117-FE99-FB53-5630C990D0A3}"/>
                </a:ext>
              </a:extLst>
            </p:cNvPr>
            <p:cNvSpPr/>
            <p:nvPr/>
          </p:nvSpPr>
          <p:spPr>
            <a:xfrm>
              <a:off x="4007193" y="1541334"/>
              <a:ext cx="320633" cy="319493"/>
            </a:xfrm>
            <a:custGeom>
              <a:avLst/>
              <a:gdLst/>
              <a:ahLst/>
              <a:cxnLst/>
              <a:rect l="l" t="t" r="r" b="b"/>
              <a:pathLst>
                <a:path w="10121" h="10085" extrusionOk="0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2255;p97">
              <a:extLst>
                <a:ext uri="{FF2B5EF4-FFF2-40B4-BE49-F238E27FC236}">
                  <a16:creationId xmlns:a16="http://schemas.microsoft.com/office/drawing/2014/main" id="{42B5A3FA-5DB9-5793-3529-24A964CF8866}"/>
                </a:ext>
              </a:extLst>
            </p:cNvPr>
            <p:cNvSpPr/>
            <p:nvPr/>
          </p:nvSpPr>
          <p:spPr>
            <a:xfrm>
              <a:off x="4064914" y="1665805"/>
              <a:ext cx="101123" cy="40012"/>
            </a:xfrm>
            <a:custGeom>
              <a:avLst/>
              <a:gdLst/>
              <a:ahLst/>
              <a:cxnLst/>
              <a:rect l="l" t="t" r="r" b="b"/>
              <a:pathLst>
                <a:path w="3192" h="1263" extrusionOk="0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2256;p97">
              <a:extLst>
                <a:ext uri="{FF2B5EF4-FFF2-40B4-BE49-F238E27FC236}">
                  <a16:creationId xmlns:a16="http://schemas.microsoft.com/office/drawing/2014/main" id="{EFE629DA-C2B3-6674-8A22-8FA293EEB940}"/>
                </a:ext>
              </a:extLst>
            </p:cNvPr>
            <p:cNvSpPr/>
            <p:nvPr/>
          </p:nvSpPr>
          <p:spPr>
            <a:xfrm>
              <a:off x="4162235" y="1749155"/>
              <a:ext cx="101851" cy="60382"/>
            </a:xfrm>
            <a:custGeom>
              <a:avLst/>
              <a:gdLst/>
              <a:ahLst/>
              <a:cxnLst/>
              <a:rect l="l" t="t" r="r" b="b"/>
              <a:pathLst>
                <a:path w="3215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Google Shape;104;p20">
            <a:extLst>
              <a:ext uri="{FF2B5EF4-FFF2-40B4-BE49-F238E27FC236}">
                <a16:creationId xmlns:a16="http://schemas.microsoft.com/office/drawing/2014/main" id="{F4491FCB-E9FD-33DE-81C0-48797EF537CC}"/>
              </a:ext>
            </a:extLst>
          </p:cNvPr>
          <p:cNvSpPr txBox="1">
            <a:spLocks/>
          </p:cNvSpPr>
          <p:nvPr/>
        </p:nvSpPr>
        <p:spPr>
          <a:xfrm>
            <a:off x="1821855" y="1992842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Документы</a:t>
            </a:r>
            <a:endParaRPr lang="ru-RU" sz="12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0" name="Google Shape;104;p20">
            <a:extLst>
              <a:ext uri="{FF2B5EF4-FFF2-40B4-BE49-F238E27FC236}">
                <a16:creationId xmlns:a16="http://schemas.microsoft.com/office/drawing/2014/main" id="{BB1FD43C-FEB5-B219-6C08-6D1E00C186D6}"/>
              </a:ext>
            </a:extLst>
          </p:cNvPr>
          <p:cNvSpPr txBox="1">
            <a:spLocks/>
          </p:cNvSpPr>
          <p:nvPr/>
        </p:nvSpPr>
        <p:spPr>
          <a:xfrm>
            <a:off x="6125382" y="1993781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Дедлайны</a:t>
            </a:r>
            <a:endParaRPr lang="ru-RU" sz="12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104;p20">
            <a:extLst>
              <a:ext uri="{FF2B5EF4-FFF2-40B4-BE49-F238E27FC236}">
                <a16:creationId xmlns:a16="http://schemas.microsoft.com/office/drawing/2014/main" id="{47702EF9-1D20-ACE8-4536-99279E59EB33}"/>
              </a:ext>
            </a:extLst>
          </p:cNvPr>
          <p:cNvSpPr txBox="1">
            <a:spLocks/>
          </p:cNvSpPr>
          <p:nvPr/>
        </p:nvSpPr>
        <p:spPr>
          <a:xfrm>
            <a:off x="1821855" y="2206627"/>
            <a:ext cx="2628854" cy="24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 практики заполнить, подписать и загрузить в </a:t>
            </a:r>
            <a:r>
              <a:rPr lang="en-US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Smart </a:t>
            </a:r>
            <a:r>
              <a:rPr lang="en-US" sz="12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LMS</a:t>
            </a:r>
            <a:r>
              <a:rPr lang="ru-RU" sz="12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(не позднее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15.01.2025)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0627B04-2C67-5303-BFE2-E726F0B4A8EE}"/>
              </a:ext>
            </a:extLst>
          </p:cNvPr>
          <p:cNvSpPr txBox="1"/>
          <p:nvPr/>
        </p:nvSpPr>
        <p:spPr>
          <a:xfrm>
            <a:off x="1715145" y="3393778"/>
            <a:ext cx="322621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После практики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(шаблоны размещены на странице образовательной программы в разделе «Практическая подготовка»- «Программа практики 2021 года набора»)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FB53EF-BF3B-CB75-D149-20E5585EF0BB}"/>
              </a:ext>
            </a:extLst>
          </p:cNvPr>
          <p:cNvSpPr txBox="1"/>
          <p:nvPr/>
        </p:nvSpPr>
        <p:spPr>
          <a:xfrm>
            <a:off x="6032345" y="2370102"/>
            <a:ext cx="232700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30.11.2024:</a:t>
            </a:r>
            <a:endParaRPr lang="ru-RU" sz="11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заполнить заявку в ЛМС</a:t>
            </a:r>
            <a:endParaRPr lang="ru-RU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практики: </a:t>
            </a: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и подписать Индивидуальное задание у руководителя практики (научный руководитель ВКР) и загрузить его в </a:t>
            </a:r>
            <a:r>
              <a:rPr lang="en-US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Smart </a:t>
            </a:r>
            <a:r>
              <a:rPr lang="en-US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LMS</a:t>
            </a:r>
            <a:r>
              <a:rPr lang="en-US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15.01.2025</a:t>
            </a:r>
            <a:endParaRPr lang="ru-RU" sz="11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endParaRPr lang="ru-RU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8801;p90">
            <a:extLst>
              <a:ext uri="{FF2B5EF4-FFF2-40B4-BE49-F238E27FC236}">
                <a16:creationId xmlns:a16="http://schemas.microsoft.com/office/drawing/2014/main" id="{DAD0E9CD-9503-F232-C6E4-822D1B4C8655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7" name="Google Shape;8806;p90">
              <a:extLst>
                <a:ext uri="{FF2B5EF4-FFF2-40B4-BE49-F238E27FC236}">
                  <a16:creationId xmlns:a16="http://schemas.microsoft.com/office/drawing/2014/main" id="{195789F2-08F9-770B-0EF2-0F2AFB43C85D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22" name="Google Shape;8807;p90">
                <a:extLst>
                  <a:ext uri="{FF2B5EF4-FFF2-40B4-BE49-F238E27FC236}">
                    <a16:creationId xmlns:a16="http://schemas.microsoft.com/office/drawing/2014/main" id="{56E7CCF1-FAC7-1792-C9C9-DAA0D9718246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8808;p90">
                <a:extLst>
                  <a:ext uri="{FF2B5EF4-FFF2-40B4-BE49-F238E27FC236}">
                    <a16:creationId xmlns:a16="http://schemas.microsoft.com/office/drawing/2014/main" id="{DF5E7571-4462-F7D5-9318-EA89BA58AC04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8809;p90">
                <a:extLst>
                  <a:ext uri="{FF2B5EF4-FFF2-40B4-BE49-F238E27FC236}">
                    <a16:creationId xmlns:a16="http://schemas.microsoft.com/office/drawing/2014/main" id="{5BBBA885-1B7F-288B-DC31-3A23B3875D78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oogle Shape;8810;p90">
              <a:extLst>
                <a:ext uri="{FF2B5EF4-FFF2-40B4-BE49-F238E27FC236}">
                  <a16:creationId xmlns:a16="http://schemas.microsoft.com/office/drawing/2014/main" id="{7AC11E71-BBCE-44C8-E96F-2DD0107E3C66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8" name="Google Shape;8811;p90">
                <a:extLst>
                  <a:ext uri="{FF2B5EF4-FFF2-40B4-BE49-F238E27FC236}">
                    <a16:creationId xmlns:a16="http://schemas.microsoft.com/office/drawing/2014/main" id="{C80D3858-D053-30BF-6A9C-89EDCF8FF6D4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8812;p90">
                <a:extLst>
                  <a:ext uri="{FF2B5EF4-FFF2-40B4-BE49-F238E27FC236}">
                    <a16:creationId xmlns:a16="http://schemas.microsoft.com/office/drawing/2014/main" id="{D6BAB382-CB10-7CC3-147B-D10A95F063A9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8813;p90">
                <a:extLst>
                  <a:ext uri="{FF2B5EF4-FFF2-40B4-BE49-F238E27FC236}">
                    <a16:creationId xmlns:a16="http://schemas.microsoft.com/office/drawing/2014/main" id="{51D93A41-6C60-58F2-83AB-25B9067C52A7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oogle Shape;8814;p90">
              <a:extLst>
                <a:ext uri="{FF2B5EF4-FFF2-40B4-BE49-F238E27FC236}">
                  <a16:creationId xmlns:a16="http://schemas.microsoft.com/office/drawing/2014/main" id="{350991BB-F6DF-72E7-F557-7C0B3F5C5E12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15" name="Google Shape;8815;p90">
                <a:extLst>
                  <a:ext uri="{FF2B5EF4-FFF2-40B4-BE49-F238E27FC236}">
                    <a16:creationId xmlns:a16="http://schemas.microsoft.com/office/drawing/2014/main" id="{6BB30863-FEEB-6F0B-F4F6-B0265092C0ED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8816;p90">
                <a:extLst>
                  <a:ext uri="{FF2B5EF4-FFF2-40B4-BE49-F238E27FC236}">
                    <a16:creationId xmlns:a16="http://schemas.microsoft.com/office/drawing/2014/main" id="{E99922C4-A508-C416-5510-66050A47C9E4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Google Shape;8817;p90">
                <a:extLst>
                  <a:ext uri="{FF2B5EF4-FFF2-40B4-BE49-F238E27FC236}">
                    <a16:creationId xmlns:a16="http://schemas.microsoft.com/office/drawing/2014/main" id="{0568D8EF-FBB3-6F53-ED4F-EE4B51AD47E5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0F444754-E22A-B9C3-C45E-45C744C8F68A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endParaRPr lang="ru-RU" sz="18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104;p20">
            <a:extLst>
              <a:ext uri="{FF2B5EF4-FFF2-40B4-BE49-F238E27FC236}">
                <a16:creationId xmlns:a16="http://schemas.microsoft.com/office/drawing/2014/main" id="{546E6E89-186A-7637-BBE0-3AEA1174D0B7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Google Shape;104;p20">
            <a:extLst>
              <a:ext uri="{FF2B5EF4-FFF2-40B4-BE49-F238E27FC236}">
                <a16:creationId xmlns:a16="http://schemas.microsoft.com/office/drawing/2014/main" id="{BC5611AE-364F-6326-1BD7-7613E83B3B8E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Google Shape;104;p20">
            <a:extLst>
              <a:ext uri="{FF2B5EF4-FFF2-40B4-BE49-F238E27FC236}">
                <a16:creationId xmlns:a16="http://schemas.microsoft.com/office/drawing/2014/main" id="{82BE4A27-2756-9D8E-D732-8A79706B6802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Прохождение практики по вакансиям от Центра карьеры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C806D2-6A2F-71FB-F488-8AED5C7948B5}"/>
              </a:ext>
            </a:extLst>
          </p:cNvPr>
          <p:cNvSpPr txBox="1"/>
          <p:nvPr/>
        </p:nvSpPr>
        <p:spPr>
          <a:xfrm>
            <a:off x="8181870" y="2370102"/>
            <a:ext cx="228964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15.01.2025: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принести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подписанный компанией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договор/приложения </a:t>
            </a:r>
            <a:r>
              <a:rPr lang="ru-RU" sz="11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ЦК (Центр карьеры)</a:t>
            </a:r>
            <a:endParaRPr lang="ru-RU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практики: </a:t>
            </a: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заполненные и подписанные отчетные документы в Учебный офис (посредством загрузки через форму) </a:t>
            </a:r>
            <a:r>
              <a:rPr lang="ru-RU" sz="1100" b="1" kern="1200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 с момента завершения практики </a:t>
            </a:r>
            <a:r>
              <a: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позднее 12 февраля 2025)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627B04-2C67-5303-BFE2-E726F0B4A8EE}"/>
              </a:ext>
            </a:extLst>
          </p:cNvPr>
          <p:cNvSpPr txBox="1"/>
          <p:nvPr/>
        </p:nvSpPr>
        <p:spPr>
          <a:xfrm>
            <a:off x="1831038" y="4237096"/>
            <a:ext cx="32262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Отчет по </a:t>
            </a:r>
            <a:r>
              <a:rPr lang="ru-RU" sz="1100" dirty="0" smtClean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практике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Отзыв </a:t>
            </a:r>
            <a:r>
              <a:rPr lang="ru-RU" sz="1100" dirty="0" smtClean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работодателя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Дневник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80706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100000">
              <a:srgbClr val="F9C5A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01F65D44-1245-F3ED-EE8F-C615E117F3AE}"/>
              </a:ext>
            </a:extLst>
          </p:cNvPr>
          <p:cNvSpPr txBox="1"/>
          <p:nvPr/>
        </p:nvSpPr>
        <p:spPr>
          <a:xfrm>
            <a:off x="243840" y="3991875"/>
            <a:ext cx="2827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Пройдите практику в НИУ ВШЭ. Спросите у научного руководителя, есть ли подходящие для вас варианты, обсудите с ним задание</a:t>
            </a:r>
          </a:p>
        </p:txBody>
      </p:sp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«НЕТ ОТВЕТА ОТ ВЫБРАННЫХ КОМПАНИЙ, </a:t>
            </a:r>
          </a:p>
          <a:p>
            <a:pPr marL="12700" algn="l"/>
            <a:r>
              <a:rPr lang="ru-RU" sz="24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Я БЕЗ ПРАКТИКИ. ЧТО ДЕЛАТЬ?»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102D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04;p20">
            <a:extLst>
              <a:ext uri="{FF2B5EF4-FFF2-40B4-BE49-F238E27FC236}">
                <a16:creationId xmlns:a16="http://schemas.microsoft.com/office/drawing/2014/main" id="{2287AE90-698D-9499-9675-F6D4C78CE1EA}"/>
              </a:ext>
            </a:extLst>
          </p:cNvPr>
          <p:cNvSpPr txBox="1">
            <a:spLocks/>
          </p:cNvSpPr>
          <p:nvPr/>
        </p:nvSpPr>
        <p:spPr>
          <a:xfrm>
            <a:off x="420950" y="2160680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01</a:t>
            </a:r>
            <a:endParaRPr lang="ru-RU" sz="18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EF5DA0F5-19BF-4C94-C6A8-ABC214600196}"/>
              </a:ext>
            </a:extLst>
          </p:cNvPr>
          <p:cNvSpPr txBox="1">
            <a:spLocks/>
          </p:cNvSpPr>
          <p:nvPr/>
        </p:nvSpPr>
        <p:spPr>
          <a:xfrm>
            <a:off x="420950" y="1338168"/>
            <a:ext cx="5422945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Альтернативные варианты поиска практики, </a:t>
            </a:r>
          </a:p>
          <a:p>
            <a:pPr marL="12700" algn="l"/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которых ЦК не участвует, т.е. это самостоятельный поиск:</a:t>
            </a:r>
            <a:endParaRPr lang="ru-RU" sz="1200" b="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6006E-2D5D-FDFC-1209-2E9CBCA52377}"/>
              </a:ext>
            </a:extLst>
          </p:cNvPr>
          <p:cNvSpPr txBox="1"/>
          <p:nvPr/>
        </p:nvSpPr>
        <p:spPr>
          <a:xfrm>
            <a:off x="243840" y="2526585"/>
            <a:ext cx="3018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Вы можете откликаться на предложения в разделе «стажировки» или «карьера» на сайте интересующей вас компании</a:t>
            </a:r>
          </a:p>
        </p:txBody>
      </p:sp>
      <p:cxnSp>
        <p:nvCxnSpPr>
          <p:cNvPr id="22" name="Google Shape;463;p51">
            <a:extLst>
              <a:ext uri="{FF2B5EF4-FFF2-40B4-BE49-F238E27FC236}">
                <a16:creationId xmlns:a16="http://schemas.microsoft.com/office/drawing/2014/main" id="{49AFBAC0-493D-D6EC-F97E-2E2A6040875E}"/>
              </a:ext>
            </a:extLst>
          </p:cNvPr>
          <p:cNvCxnSpPr>
            <a:cxnSpLocks/>
          </p:cNvCxnSpPr>
          <p:nvPr/>
        </p:nvCxnSpPr>
        <p:spPr>
          <a:xfrm rot="16200000">
            <a:off x="212098" y="2288251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104;p20">
            <a:extLst>
              <a:ext uri="{FF2B5EF4-FFF2-40B4-BE49-F238E27FC236}">
                <a16:creationId xmlns:a16="http://schemas.microsoft.com/office/drawing/2014/main" id="{705C3711-F954-9F7B-5188-ECC87B5F701A}"/>
              </a:ext>
            </a:extLst>
          </p:cNvPr>
          <p:cNvSpPr txBox="1">
            <a:spLocks/>
          </p:cNvSpPr>
          <p:nvPr/>
        </p:nvSpPr>
        <p:spPr>
          <a:xfrm>
            <a:off x="422491" y="3593132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02</a:t>
            </a:r>
            <a:endParaRPr lang="ru-RU" sz="18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0DCEEC59-1CF0-1B5C-2002-11A372B7A4A1}"/>
              </a:ext>
            </a:extLst>
          </p:cNvPr>
          <p:cNvCxnSpPr>
            <a:cxnSpLocks/>
          </p:cNvCxnSpPr>
          <p:nvPr/>
        </p:nvCxnSpPr>
        <p:spPr>
          <a:xfrm rot="16200000">
            <a:off x="213639" y="3720703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2C244417-83A0-6E9A-2A3C-39F45A850D9B}"/>
              </a:ext>
            </a:extLst>
          </p:cNvPr>
          <p:cNvSpPr txBox="1">
            <a:spLocks/>
          </p:cNvSpPr>
          <p:nvPr/>
        </p:nvSpPr>
        <p:spPr>
          <a:xfrm>
            <a:off x="4771394" y="2160680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03</a:t>
            </a:r>
            <a:endParaRPr lang="ru-RU" sz="18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48" name="Google Shape;463;p51">
            <a:extLst>
              <a:ext uri="{FF2B5EF4-FFF2-40B4-BE49-F238E27FC236}">
                <a16:creationId xmlns:a16="http://schemas.microsoft.com/office/drawing/2014/main" id="{602DDB9B-61B0-99CC-940A-931AAADF0312}"/>
              </a:ext>
            </a:extLst>
          </p:cNvPr>
          <p:cNvCxnSpPr>
            <a:cxnSpLocks/>
          </p:cNvCxnSpPr>
          <p:nvPr/>
        </p:nvCxnSpPr>
        <p:spPr>
          <a:xfrm rot="16200000">
            <a:off x="4562542" y="2288251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104;p20">
            <a:extLst>
              <a:ext uri="{FF2B5EF4-FFF2-40B4-BE49-F238E27FC236}">
                <a16:creationId xmlns:a16="http://schemas.microsoft.com/office/drawing/2014/main" id="{4917C1F1-BFAD-3719-EA1E-0DEB43402E0F}"/>
              </a:ext>
            </a:extLst>
          </p:cNvPr>
          <p:cNvSpPr txBox="1">
            <a:spLocks/>
          </p:cNvSpPr>
          <p:nvPr/>
        </p:nvSpPr>
        <p:spPr>
          <a:xfrm>
            <a:off x="4771394" y="3593132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04</a:t>
            </a:r>
            <a:endParaRPr lang="ru-RU" sz="18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57" name="Google Shape;463;p51">
            <a:extLst>
              <a:ext uri="{FF2B5EF4-FFF2-40B4-BE49-F238E27FC236}">
                <a16:creationId xmlns:a16="http://schemas.microsoft.com/office/drawing/2014/main" id="{EC13390E-6C3A-C339-2738-8E0D08C3CF38}"/>
              </a:ext>
            </a:extLst>
          </p:cNvPr>
          <p:cNvCxnSpPr>
            <a:cxnSpLocks/>
          </p:cNvCxnSpPr>
          <p:nvPr/>
        </p:nvCxnSpPr>
        <p:spPr>
          <a:xfrm rot="16200000">
            <a:off x="4562542" y="3720703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272EF51-A806-2D8F-EC62-83E40A85B3DD}"/>
              </a:ext>
            </a:extLst>
          </p:cNvPr>
          <p:cNvSpPr txBox="1"/>
          <p:nvPr/>
        </p:nvSpPr>
        <p:spPr>
          <a:xfrm>
            <a:off x="4578142" y="2526584"/>
            <a:ext cx="506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Самостоятельно смотрите и откликайтесь на вакансии </a:t>
            </a:r>
            <a:r>
              <a:rPr lang="ru-RU" sz="1200" b="1" dirty="0" smtClean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/>
              </a:rPr>
              <a:t>в телеграмм-канале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Центра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карьеры ВШБ. При этом уточните у работодателя наличие возможности засчитать практику в случае успешного отбора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CCCE75-EBA3-A0BC-D491-071B20381A5E}"/>
              </a:ext>
            </a:extLst>
          </p:cNvPr>
          <p:cNvSpPr txBox="1"/>
          <p:nvPr/>
        </p:nvSpPr>
        <p:spPr>
          <a:xfrm>
            <a:off x="4578142" y="3991875"/>
            <a:ext cx="506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ВШЭ существуют проектно- и научно-учебные лаборатории. Свяжитесь с руководителем подразделения и узнайте,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есть ли возможность для участия в текущих проектах</a:t>
            </a:r>
          </a:p>
        </p:txBody>
      </p:sp>
    </p:spTree>
    <p:extLst>
      <p:ext uri="{BB962C8B-B14F-4D97-AF65-F5344CB8AC3E}">
        <p14:creationId xmlns:p14="http://schemas.microsoft.com/office/powerpoint/2010/main" val="3539158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B7FC26E312BEA4BBA0194F1B19F355C" ma:contentTypeVersion="13" ma:contentTypeDescription="Создание документа." ma:contentTypeScope="" ma:versionID="9d1ead81592bdcd5a09f6e1215017234">
  <xsd:schema xmlns:xsd="http://www.w3.org/2001/XMLSchema" xmlns:xs="http://www.w3.org/2001/XMLSchema" xmlns:p="http://schemas.microsoft.com/office/2006/metadata/properties" xmlns:ns2="477cbb38-f276-4e28-b2e0-7af71e817a85" xmlns:ns3="064b1cb5-4d13-4250-afbb-b2f092c98270" targetNamespace="http://schemas.microsoft.com/office/2006/metadata/properties" ma:root="true" ma:fieldsID="337b15323e23919c47e8240a7df9598b" ns2:_="" ns3:_="">
    <xsd:import namespace="477cbb38-f276-4e28-b2e0-7af71e817a85"/>
    <xsd:import namespace="064b1cb5-4d13-4250-afbb-b2f092c982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cbb38-f276-4e28-b2e0-7af71e817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b1cb5-4d13-4250-afbb-b2f092c982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9B04A3-4FEE-4744-8A5F-9D4A6333A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7cbb38-f276-4e28-b2e0-7af71e817a85"/>
    <ds:schemaRef ds:uri="064b1cb5-4d13-4250-afbb-b2f092c982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A4F9D3-FD82-4661-B81E-76EA72805E51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477cbb38-f276-4e28-b2e0-7af71e817a8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64b1cb5-4d13-4250-afbb-b2f092c98270"/>
  </ds:schemaRefs>
</ds:datastoreItem>
</file>

<file path=customXml/itemProps3.xml><?xml version="1.0" encoding="utf-8"?>
<ds:datastoreItem xmlns:ds="http://schemas.openxmlformats.org/officeDocument/2006/customXml" ds:itemID="{40D5E4EA-C132-4810-B249-3A39CE5381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15038</TotalTime>
  <Words>2301</Words>
  <Application>Microsoft Office PowerPoint</Application>
  <PresentationFormat>Произвольный</PresentationFormat>
  <Paragraphs>278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HSE Sans Black</vt:lpstr>
      <vt:lpstr>Open Sans ExtraBold</vt:lpstr>
      <vt:lpstr>Calibri</vt:lpstr>
      <vt:lpstr>Montserrat</vt:lpstr>
      <vt:lpstr>Open Sans</vt:lpstr>
      <vt:lpstr>Arial</vt:lpstr>
      <vt:lpstr>Wingdings</vt:lpstr>
      <vt:lpstr>Times New Roman</vt:lpstr>
      <vt:lpstr>HSE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 ПРОХОЖДЕНИЯ ПРАКТИК СТУДЕНТАМИ БАКАЛАВРИАТА И МАГИСТРАТУРЫ ВШБ</dc:title>
  <dc:creator>Кулагина Анастасия Евгеньевна</dc:creator>
  <cp:lastModifiedBy>Егоров Станислав Сергеевич</cp:lastModifiedBy>
  <cp:revision>340</cp:revision>
  <dcterms:modified xsi:type="dcterms:W3CDTF">2024-11-05T09:31:22Z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0x010100EB7FC26E312BEA4BBA0194F1B19F355C</vt:lpwstr>
  </property>
</Properties>
</file>