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56" r:id="rId2"/>
    <p:sldId id="259" r:id="rId3"/>
    <p:sldId id="288" r:id="rId4"/>
    <p:sldId id="258" r:id="rId5"/>
    <p:sldId id="260" r:id="rId6"/>
    <p:sldId id="267" r:id="rId7"/>
    <p:sldId id="287" r:id="rId8"/>
    <p:sldId id="270" r:id="rId9"/>
    <p:sldId id="278" r:id="rId10"/>
    <p:sldId id="268" r:id="rId11"/>
    <p:sldId id="269" r:id="rId12"/>
    <p:sldId id="272" r:id="rId13"/>
    <p:sldId id="271" r:id="rId14"/>
    <p:sldId id="273" r:id="rId15"/>
    <p:sldId id="275" r:id="rId16"/>
    <p:sldId id="274" r:id="rId17"/>
    <p:sldId id="276" r:id="rId18"/>
    <p:sldId id="277" r:id="rId19"/>
    <p:sldId id="280" r:id="rId20"/>
    <p:sldId id="281" r:id="rId21"/>
    <p:sldId id="279" r:id="rId22"/>
    <p:sldId id="291" r:id="rId23"/>
    <p:sldId id="293" r:id="rId24"/>
    <p:sldId id="295" r:id="rId25"/>
    <p:sldId id="297" r:id="rId26"/>
    <p:sldId id="300" r:id="rId27"/>
    <p:sldId id="290" r:id="rId28"/>
    <p:sldId id="285" r:id="rId29"/>
    <p:sldId id="264" r:id="rId30"/>
  </p:sldIdLst>
  <p:sldSz cx="12192000" cy="6858000"/>
  <p:notesSz cx="6810375" cy="9942513"/>
  <p:custDataLst>
    <p:tags r:id="rId32"/>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01A"/>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2" autoAdjust="0"/>
    <p:restoredTop sz="94651" autoAdjust="0"/>
  </p:normalViewPr>
  <p:slideViewPr>
    <p:cSldViewPr snapToObjects="1" showGuides="1">
      <p:cViewPr varScale="1">
        <p:scale>
          <a:sx n="67" d="100"/>
          <a:sy n="67" d="100"/>
        </p:scale>
        <p:origin x="848" y="44"/>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17:33:47.871"/>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17:33:48.952"/>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17:33:50.206"/>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17:33:50.738"/>
    </inkml:context>
    <inkml:brush xml:id="br0">
      <inkml:brushProperty name="width" value="0.05" units="cm"/>
      <inkml:brushProperty name="height" value="0.05" units="cm"/>
      <inkml:brushProperty name="color" value="#E71224"/>
    </inkml:brush>
  </inkml:definitions>
  <inkml:trace contextRef="#ctx0" brushRef="#br0">32 1 24575,'-5'0'0,"-1"4"0,-4 2 0,0-1-8191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17:33:54.095"/>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17:34:41.373"/>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7T17:34:42.175"/>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5EA9CB8C-E4ED-4C6F-94B1-E680193BE34A}" type="datetimeFigureOut">
              <a:rPr lang="fr-FR" smtClean="0"/>
              <a:t>10/12/2021</a:t>
            </a:fld>
            <a:endParaRPr lang="fr-FR"/>
          </a:p>
        </p:txBody>
      </p:sp>
      <p:sp>
        <p:nvSpPr>
          <p:cNvPr id="4" name="Espace réservé de l'image des diapositives 3"/>
          <p:cNvSpPr>
            <a:spLocks noGrp="1" noRot="1" noChangeAspect="1"/>
          </p:cNvSpPr>
          <p:nvPr>
            <p:ph type="sldImg" idx="2"/>
          </p:nvPr>
        </p:nvSpPr>
        <p:spPr>
          <a:xfrm>
            <a:off x="422275" y="1243013"/>
            <a:ext cx="5965825" cy="3355975"/>
          </a:xfrm>
          <a:prstGeom prst="rect">
            <a:avLst/>
          </a:prstGeom>
          <a:noFill/>
          <a:ln w="12700">
            <a:solidFill>
              <a:prstClr val="black"/>
            </a:solidFill>
          </a:ln>
        </p:spPr>
      </p:sp>
      <p:sp>
        <p:nvSpPr>
          <p:cNvPr id="5" name="Espace réservé des commentaires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64B162E7-8402-442B-9B76-032B745A9247}" type="slidenum">
              <a:rPr lang="fr-FR" smtClean="0"/>
              <a:t>‹N°›</a:t>
            </a:fld>
            <a:endParaRPr lang="fr-FR"/>
          </a:p>
        </p:txBody>
      </p:sp>
    </p:spTree>
    <p:extLst>
      <p:ext uri="{BB962C8B-B14F-4D97-AF65-F5344CB8AC3E}">
        <p14:creationId xmlns:p14="http://schemas.microsoft.com/office/powerpoint/2010/main" val="3124866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uvertur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0" y="0"/>
            <a:ext cx="5364000" cy="51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623392" y="440668"/>
            <a:ext cx="4608512" cy="2387600"/>
          </a:xfrm>
        </p:spPr>
        <p:txBody>
          <a:bodyPr anchor="b"/>
          <a:lstStyle>
            <a:lvl1pPr algn="l">
              <a:spcAft>
                <a:spcPct val="0"/>
              </a:spcAft>
              <a:defRPr sz="3600">
                <a:solidFill>
                  <a:schemeClr val="bg1"/>
                </a:solidFill>
                <a:latin typeface="+mj-lt"/>
              </a:defRPr>
            </a:lvl1pPr>
          </a:lstStyle>
          <a:p>
            <a:r>
              <a:rPr lang="fr-FR"/>
              <a:t>Modifiez le style du titre</a:t>
            </a:r>
          </a:p>
        </p:txBody>
      </p:sp>
      <p:sp>
        <p:nvSpPr>
          <p:cNvPr id="3" name="Sous-titre 2"/>
          <p:cNvSpPr>
            <a:spLocks noGrp="1"/>
          </p:cNvSpPr>
          <p:nvPr>
            <p:ph type="subTitle" idx="1"/>
          </p:nvPr>
        </p:nvSpPr>
        <p:spPr>
          <a:xfrm>
            <a:off x="623392" y="3033378"/>
            <a:ext cx="4608512" cy="1223714"/>
          </a:xfrm>
        </p:spPr>
        <p:txBody>
          <a:bodyPr/>
          <a:lstStyle>
            <a:lvl1pPr marL="0" indent="0" algn="l">
              <a:spcAft>
                <a:spcPct val="0"/>
              </a:spcAft>
              <a:buNone/>
              <a:defRPr sz="2400">
                <a:solidFill>
                  <a:schemeClr val="bg1"/>
                </a:solidFill>
                <a:latin typeface="Noto Serif SC Light" panose="02020300000000000000" pitchFamily="18" charset="-128"/>
                <a:ea typeface="Noto Serif SC Light" panose="02020300000000000000" pitchFamily="18"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4491" y="5130000"/>
            <a:ext cx="1728000" cy="1728000"/>
          </a:xfrm>
          <a:prstGeom prst="rect">
            <a:avLst/>
          </a:prstGeom>
        </p:spPr>
      </p:pic>
      <p:grpSp>
        <p:nvGrpSpPr>
          <p:cNvPr id="12" name="Groupe 11"/>
          <p:cNvGrpSpPr/>
          <p:nvPr userDrawn="1"/>
        </p:nvGrpSpPr>
        <p:grpSpPr>
          <a:xfrm>
            <a:off x="10464000" y="0"/>
            <a:ext cx="1728000" cy="3443606"/>
            <a:chOff x="10464000" y="0"/>
            <a:chExt cx="1728000" cy="3443606"/>
          </a:xfrm>
        </p:grpSpPr>
        <p:pic>
          <p:nvPicPr>
            <p:cNvPr id="9" name="Imag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000" y="1715606"/>
              <a:ext cx="1728000" cy="1728000"/>
            </a:xfrm>
            <a:prstGeom prst="rect">
              <a:avLst/>
            </a:prstGeom>
          </p:spPr>
        </p:pic>
        <p:sp>
          <p:nvSpPr>
            <p:cNvPr id="11" name="Rectangle 10"/>
            <p:cNvSpPr>
              <a:spLocks noChangeAspect="1"/>
            </p:cNvSpPr>
            <p:nvPr userDrawn="1"/>
          </p:nvSpPr>
          <p:spPr>
            <a:xfrm>
              <a:off x="10464000" y="0"/>
              <a:ext cx="1728000" cy="172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Espace réservé du texte 13"/>
          <p:cNvSpPr>
            <a:spLocks noGrp="1"/>
          </p:cNvSpPr>
          <p:nvPr>
            <p:ph type="body" sz="quarter" idx="10" hasCustomPrompt="1"/>
          </p:nvPr>
        </p:nvSpPr>
        <p:spPr>
          <a:xfrm>
            <a:off x="623889" y="4653384"/>
            <a:ext cx="4608016" cy="431800"/>
          </a:xfrm>
        </p:spPr>
        <p:txBody>
          <a:bodyPr/>
          <a:lstStyle>
            <a:lvl1pPr>
              <a:defRPr>
                <a:solidFill>
                  <a:schemeClr val="bg1"/>
                </a:solidFill>
                <a:latin typeface="Poppins Medium" panose="00000600000000000000" pitchFamily="2" charset="0"/>
                <a:cs typeface="Poppins Medium" panose="000006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Date</a:t>
            </a:r>
          </a:p>
        </p:txBody>
      </p:sp>
    </p:spTree>
    <p:extLst>
      <p:ext uri="{BB962C8B-B14F-4D97-AF65-F5344CB8AC3E}">
        <p14:creationId xmlns:p14="http://schemas.microsoft.com/office/powerpoint/2010/main" val="64182112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16"/>
          <p:cNvSpPr>
            <a:spLocks noGrp="1"/>
          </p:cNvSpPr>
          <p:nvPr>
            <p:ph type="body" sz="quarter" idx="17"/>
          </p:nvPr>
        </p:nvSpPr>
        <p:spPr>
          <a:xfrm>
            <a:off x="6139880" y="309796"/>
            <a:ext cx="5536058" cy="261610"/>
          </a:xfrm>
        </p:spPr>
        <p:txBody>
          <a:bodyPr wrap="square" tIns="0" bIns="0" anchor="ctr">
            <a:spAutoFit/>
          </a:bodyPr>
          <a:lstStyle>
            <a:lvl1pPr algn="r">
              <a:defRPr sz="1700">
                <a:latin typeface="Noto Serif SC Light" panose="02020300000000000000" pitchFamily="18" charset="-128"/>
                <a:ea typeface="Noto Serif SC Light" panose="02020300000000000000" pitchFamily="18" charset="-128"/>
              </a:defRPr>
            </a:lvl1pPr>
          </a:lstStyle>
          <a:p>
            <a:pPr lvl="0"/>
            <a:r>
              <a:rPr lang="fr-FR"/>
              <a:t>Modifiez les styles du texte du masque</a:t>
            </a:r>
          </a:p>
        </p:txBody>
      </p:sp>
      <p:sp>
        <p:nvSpPr>
          <p:cNvPr id="4" name="Espace réservé du pied de page 3"/>
          <p:cNvSpPr>
            <a:spLocks noGrp="1"/>
          </p:cNvSpPr>
          <p:nvPr>
            <p:ph type="ftr" sz="quarter" idx="19"/>
          </p:nvPr>
        </p:nvSpPr>
        <p:spPr>
          <a:xfrm>
            <a:off x="515938" y="307497"/>
            <a:ext cx="5580062" cy="261610"/>
          </a:xfrm>
        </p:spPr>
        <p:txBody>
          <a:bodyPr/>
          <a:lstStyle/>
          <a:p>
            <a:r>
              <a:rPr lang="fr-FR"/>
              <a:t>Titre de la présentation</a:t>
            </a:r>
          </a:p>
        </p:txBody>
      </p:sp>
      <p:sp>
        <p:nvSpPr>
          <p:cNvPr id="5" name="Espace réservé du texte 16"/>
          <p:cNvSpPr>
            <a:spLocks noGrp="1"/>
          </p:cNvSpPr>
          <p:nvPr>
            <p:ph type="body" sz="quarter" idx="20" hasCustomPrompt="1"/>
          </p:nvPr>
        </p:nvSpPr>
        <p:spPr>
          <a:xfrm>
            <a:off x="515938" y="1664804"/>
            <a:ext cx="11164484" cy="553998"/>
          </a:xfrm>
        </p:spPr>
        <p:txBody>
          <a:bodyPr wrap="square" tIns="0" bIns="0" anchor="ctr">
            <a:spAutoFit/>
          </a:bodyPr>
          <a:lstStyle>
            <a:lvl1pPr algn="l">
              <a:defRPr sz="3600">
                <a:latin typeface="+mj-lt"/>
                <a:ea typeface="Noto Serif SC Light" panose="02020300000000000000" pitchFamily="18" charset="-128"/>
              </a:defRPr>
            </a:lvl1pPr>
          </a:lstStyle>
          <a:p>
            <a:pPr lvl="0"/>
            <a:r>
              <a:rPr lang="fr-FR"/>
              <a:t>Titre suite</a:t>
            </a:r>
          </a:p>
        </p:txBody>
      </p:sp>
    </p:spTree>
    <p:extLst>
      <p:ext uri="{BB962C8B-B14F-4D97-AF65-F5344CB8AC3E}">
        <p14:creationId xmlns:p14="http://schemas.microsoft.com/office/powerpoint/2010/main" val="375389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ôtur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4000" y="5130000"/>
            <a:ext cx="1728000" cy="1728000"/>
          </a:xfrm>
          <a:prstGeom prst="rect">
            <a:avLst/>
          </a:prstGeom>
        </p:spPr>
      </p:pic>
      <p:grpSp>
        <p:nvGrpSpPr>
          <p:cNvPr id="11" name="Groupe 10"/>
          <p:cNvGrpSpPr/>
          <p:nvPr userDrawn="1"/>
        </p:nvGrpSpPr>
        <p:grpSpPr>
          <a:xfrm>
            <a:off x="0" y="0"/>
            <a:ext cx="10476000" cy="5148000"/>
            <a:chOff x="0" y="0"/>
            <a:chExt cx="10476000" cy="5148000"/>
          </a:xfrm>
        </p:grpSpPr>
        <p:sp>
          <p:nvSpPr>
            <p:cNvPr id="4" name="Rectangle 3"/>
            <p:cNvSpPr/>
            <p:nvPr userDrawn="1"/>
          </p:nvSpPr>
          <p:spPr>
            <a:xfrm>
              <a:off x="0" y="0"/>
              <a:ext cx="10476000" cy="51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48000" y="3420000"/>
              <a:ext cx="1728000" cy="1728000"/>
            </a:xfrm>
            <a:prstGeom prst="rect">
              <a:avLst/>
            </a:prstGeom>
          </p:spPr>
        </p:pic>
      </p:grpSp>
      <p:sp>
        <p:nvSpPr>
          <p:cNvPr id="10" name="Espace réservé du texte 9"/>
          <p:cNvSpPr>
            <a:spLocks noGrp="1"/>
          </p:cNvSpPr>
          <p:nvPr>
            <p:ph type="body" sz="quarter" idx="10"/>
          </p:nvPr>
        </p:nvSpPr>
        <p:spPr>
          <a:xfrm>
            <a:off x="1451484" y="1412775"/>
            <a:ext cx="7308812" cy="3132237"/>
          </a:xfrm>
        </p:spPr>
        <p:txBody>
          <a:bodyPr/>
          <a:lstStyle>
            <a:lvl1pPr algn="ctr">
              <a:defRPr sz="3600">
                <a:solidFill>
                  <a:schemeClr val="bg1"/>
                </a:solidFill>
              </a:defRPr>
            </a:lvl1pPr>
            <a:lvl2pPr algn="ctr">
              <a:spcAft>
                <a:spcPts val="3000"/>
              </a:spcAft>
              <a:defRPr sz="3600">
                <a:solidFill>
                  <a:schemeClr val="bg1"/>
                </a:solidFill>
              </a:defRPr>
            </a:lvl2pPr>
            <a:lvl3pPr marL="0" indent="0" algn="ctr">
              <a:buFontTx/>
              <a:buNone/>
              <a:defRPr sz="1700">
                <a:solidFill>
                  <a:schemeClr val="bg1"/>
                </a:solidFill>
                <a:latin typeface="+mj-lt"/>
              </a:defRPr>
            </a:lvl3pPr>
            <a:lvl4pPr algn="ctr">
              <a:spcBef>
                <a:spcPts val="1200"/>
              </a:spcBef>
              <a:spcAft>
                <a:spcPct val="0"/>
              </a:spcAft>
              <a:defRPr sz="1700">
                <a:solidFill>
                  <a:schemeClr val="bg1"/>
                </a:solidFill>
                <a:latin typeface="Poppins" panose="00000500000000000000" pitchFamily="2" charset="0"/>
                <a:cs typeface="Poppins" panose="00000500000000000000" pitchFamily="2" charset="0"/>
              </a:defRPr>
            </a:lvl4pPr>
            <a:lvl5pPr algn="ctr">
              <a:defRPr>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p:txBody>
      </p:sp>
    </p:spTree>
    <p:extLst>
      <p:ext uri="{BB962C8B-B14F-4D97-AF65-F5344CB8AC3E}">
        <p14:creationId xmlns:p14="http://schemas.microsoft.com/office/powerpoint/2010/main" val="4075358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1919536" y="1858924"/>
            <a:ext cx="5508612" cy="609398"/>
          </a:xfrm>
        </p:spPr>
        <p:txBody>
          <a:bodyPr anchor="b"/>
          <a:lstStyle>
            <a:lvl1pPr>
              <a:defRPr>
                <a:latin typeface="+mj-lt"/>
              </a:defRPr>
            </a:lvl1pPr>
          </a:lstStyle>
          <a:p>
            <a:r>
              <a:rPr lang="fr-FR"/>
              <a:t>Modifiez le style du titre</a:t>
            </a:r>
          </a:p>
        </p:txBody>
      </p:sp>
      <p:sp>
        <p:nvSpPr>
          <p:cNvPr id="5" name="Espace réservé du texte 4"/>
          <p:cNvSpPr>
            <a:spLocks noGrp="1"/>
          </p:cNvSpPr>
          <p:nvPr>
            <p:ph type="body" sz="quarter" idx="10"/>
          </p:nvPr>
        </p:nvSpPr>
        <p:spPr>
          <a:xfrm>
            <a:off x="1919288" y="2780928"/>
            <a:ext cx="5508625" cy="3169022"/>
          </a:xfrm>
        </p:spPr>
        <p:txBody>
          <a:bodyPr/>
          <a:lstStyle>
            <a:lvl1pPr marL="354013" indent="-354013">
              <a:defRPr sz="2000"/>
            </a:lvl1pPr>
          </a:lstStyle>
          <a:p>
            <a:pPr lvl="0"/>
            <a:r>
              <a:rPr lang="fr-FR"/>
              <a:t>Modifiez les styles du texte du masque</a:t>
            </a:r>
          </a:p>
        </p:txBody>
      </p:sp>
      <p:sp>
        <p:nvSpPr>
          <p:cNvPr id="6" name="Rectangle 5"/>
          <p:cNvSpPr>
            <a:spLocks noChangeAspect="1"/>
          </p:cNvSpPr>
          <p:nvPr userDrawn="1"/>
        </p:nvSpPr>
        <p:spPr>
          <a:xfrm>
            <a:off x="0" y="0"/>
            <a:ext cx="1728000" cy="172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pour une image  10"/>
          <p:cNvSpPr>
            <a:spLocks noGrp="1"/>
          </p:cNvSpPr>
          <p:nvPr>
            <p:ph type="pic" sz="quarter" idx="12"/>
          </p:nvPr>
        </p:nvSpPr>
        <p:spPr>
          <a:xfrm>
            <a:off x="7584000" y="0"/>
            <a:ext cx="4608000" cy="6858000"/>
          </a:xfrm>
          <a:prstGeom prst="rect">
            <a:avLst/>
          </a:prstGeom>
          <a:pattFill prst="openDmnd">
            <a:fgClr>
              <a:schemeClr val="bg2"/>
            </a:fgClr>
            <a:bgClr>
              <a:schemeClr val="bg1"/>
            </a:bgClr>
          </a:pattFill>
        </p:spPr>
        <p:txBody>
          <a:bodyPr anchor="ctr"/>
          <a:lstStyle>
            <a:lvl1pPr algn="ctr">
              <a:defRPr sz="1000">
                <a:solidFill>
                  <a:schemeClr val="tx1"/>
                </a:solidFill>
                <a:latin typeface="+mn-lt"/>
              </a:defRPr>
            </a:lvl1pPr>
          </a:lstStyle>
          <a:p>
            <a:r>
              <a:rPr lang="fr-FR"/>
              <a:t>Cliquez sur l'icône pour ajouter une image</a:t>
            </a:r>
          </a:p>
        </p:txBody>
      </p:sp>
    </p:spTree>
    <p:extLst>
      <p:ext uri="{BB962C8B-B14F-4D97-AF65-F5344CB8AC3E}">
        <p14:creationId xmlns:p14="http://schemas.microsoft.com/office/powerpoint/2010/main" val="28770850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59796" y="1732599"/>
            <a:ext cx="7416000" cy="1971290"/>
          </a:xfrm>
        </p:spPr>
        <p:txBody>
          <a:bodyPr anchor="b"/>
          <a:lstStyle>
            <a:lvl1pPr>
              <a:spcAft>
                <a:spcPct val="0"/>
              </a:spcAft>
              <a:defRPr sz="3600">
                <a:solidFill>
                  <a:schemeClr val="bg1"/>
                </a:solidFill>
                <a:latin typeface="+mj-lt"/>
              </a:defRPr>
            </a:lvl1pPr>
          </a:lstStyle>
          <a:p>
            <a:r>
              <a:rPr lang="fr-FR"/>
              <a:t>Modifiez le style du titre</a:t>
            </a:r>
          </a:p>
        </p:txBody>
      </p:sp>
      <p:sp>
        <p:nvSpPr>
          <p:cNvPr id="3" name="Espace réservé du texte 2"/>
          <p:cNvSpPr>
            <a:spLocks noGrp="1"/>
          </p:cNvSpPr>
          <p:nvPr>
            <p:ph type="body" idx="1"/>
          </p:nvPr>
        </p:nvSpPr>
        <p:spPr>
          <a:xfrm>
            <a:off x="4259796" y="3921626"/>
            <a:ext cx="7416000" cy="1500187"/>
          </a:xfrm>
        </p:spPr>
        <p:txBody>
          <a:bodyPr/>
          <a:lstStyle>
            <a:lvl1pPr marL="0" indent="0">
              <a:spcAft>
                <a:spcPct val="0"/>
              </a:spcAft>
              <a:buNone/>
              <a:defRPr sz="2400">
                <a:solidFill>
                  <a:schemeClr val="bg1"/>
                </a:solidFill>
                <a:latin typeface="Noto Serif SC Light" panose="02020300000000000000" pitchFamily="18" charset="-128"/>
                <a:ea typeface="Noto Serif SC Light" panose="02020300000000000000" pitchFamily="18"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8" name="Espace réservé pour une image  10"/>
          <p:cNvSpPr>
            <a:spLocks noGrp="1"/>
          </p:cNvSpPr>
          <p:nvPr>
            <p:ph type="pic" sz="quarter" idx="12"/>
          </p:nvPr>
        </p:nvSpPr>
        <p:spPr>
          <a:xfrm>
            <a:off x="0" y="0"/>
            <a:ext cx="3384000" cy="6858000"/>
          </a:xfrm>
          <a:prstGeom prst="rect">
            <a:avLst/>
          </a:prstGeom>
          <a:pattFill prst="openDmnd">
            <a:fgClr>
              <a:schemeClr val="bg2"/>
            </a:fgClr>
            <a:bgClr>
              <a:schemeClr val="bg1"/>
            </a:bgClr>
          </a:pattFill>
        </p:spPr>
        <p:txBody>
          <a:bodyPr anchor="ctr"/>
          <a:lstStyle>
            <a:lvl1pPr algn="ctr">
              <a:defRPr sz="1000">
                <a:solidFill>
                  <a:schemeClr val="tx1"/>
                </a:solidFill>
                <a:latin typeface="+mn-lt"/>
              </a:defRPr>
            </a:lvl1pPr>
          </a:lstStyle>
          <a:p>
            <a:r>
              <a:rPr lang="fr-FR"/>
              <a:t>Cliquez sur l'icône pour ajouter une image</a:t>
            </a:r>
          </a:p>
        </p:txBody>
      </p:sp>
    </p:spTree>
    <p:extLst>
      <p:ext uri="{BB962C8B-B14F-4D97-AF65-F5344CB8AC3E}">
        <p14:creationId xmlns:p14="http://schemas.microsoft.com/office/powerpoint/2010/main" val="24063612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e 2 bloc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16"/>
          <p:cNvSpPr>
            <a:spLocks noGrp="1"/>
          </p:cNvSpPr>
          <p:nvPr>
            <p:ph type="body" sz="quarter" idx="17"/>
          </p:nvPr>
        </p:nvSpPr>
        <p:spPr>
          <a:xfrm>
            <a:off x="6139880" y="309796"/>
            <a:ext cx="5536058" cy="261610"/>
          </a:xfrm>
        </p:spPr>
        <p:txBody>
          <a:bodyPr wrap="square" tIns="0" bIns="0" anchor="ctr">
            <a:spAutoFit/>
          </a:bodyPr>
          <a:lstStyle>
            <a:lvl1pPr algn="r">
              <a:defRPr sz="1700">
                <a:latin typeface="Noto Serif SC Light" panose="02020300000000000000" pitchFamily="18" charset="-128"/>
                <a:ea typeface="Noto Serif SC Light" panose="02020300000000000000" pitchFamily="18" charset="-128"/>
              </a:defRPr>
            </a:lvl1pPr>
          </a:lstStyle>
          <a:p>
            <a:pPr lvl="0"/>
            <a:r>
              <a:rPr lang="fr-FR"/>
              <a:t>Modifiez les styles du texte du masque</a:t>
            </a:r>
          </a:p>
        </p:txBody>
      </p:sp>
      <p:sp>
        <p:nvSpPr>
          <p:cNvPr id="4" name="Espace réservé du pied de page 3"/>
          <p:cNvSpPr>
            <a:spLocks noGrp="1"/>
          </p:cNvSpPr>
          <p:nvPr>
            <p:ph type="ftr" sz="quarter" idx="19"/>
          </p:nvPr>
        </p:nvSpPr>
        <p:spPr>
          <a:xfrm>
            <a:off x="515938" y="307497"/>
            <a:ext cx="5580062" cy="261610"/>
          </a:xfrm>
        </p:spPr>
        <p:txBody>
          <a:bodyPr/>
          <a:lstStyle/>
          <a:p>
            <a:r>
              <a:rPr lang="fr-FR"/>
              <a:t>Titre de la présentation</a:t>
            </a:r>
          </a:p>
        </p:txBody>
      </p:sp>
      <p:sp>
        <p:nvSpPr>
          <p:cNvPr id="5" name="Espace réservé du texte 16"/>
          <p:cNvSpPr>
            <a:spLocks noGrp="1"/>
          </p:cNvSpPr>
          <p:nvPr>
            <p:ph type="body" sz="quarter" idx="20" hasCustomPrompt="1"/>
          </p:nvPr>
        </p:nvSpPr>
        <p:spPr>
          <a:xfrm>
            <a:off x="515938" y="1664804"/>
            <a:ext cx="11164484" cy="553998"/>
          </a:xfrm>
        </p:spPr>
        <p:txBody>
          <a:bodyPr wrap="square" tIns="0" bIns="0" anchor="ctr">
            <a:spAutoFit/>
          </a:bodyPr>
          <a:lstStyle>
            <a:lvl1pPr algn="l">
              <a:defRPr sz="3600">
                <a:latin typeface="+mj-lt"/>
                <a:ea typeface="Noto Serif SC Light" panose="02020300000000000000" pitchFamily="18" charset="-128"/>
              </a:defRPr>
            </a:lvl1pPr>
          </a:lstStyle>
          <a:p>
            <a:pPr lvl="0"/>
            <a:r>
              <a:rPr lang="fr-FR"/>
              <a:t>Titre suite</a:t>
            </a:r>
          </a:p>
        </p:txBody>
      </p:sp>
      <p:sp>
        <p:nvSpPr>
          <p:cNvPr id="7" name="Espace réservé du texte 6"/>
          <p:cNvSpPr>
            <a:spLocks noGrp="1"/>
          </p:cNvSpPr>
          <p:nvPr>
            <p:ph type="body" sz="quarter" idx="21"/>
          </p:nvPr>
        </p:nvSpPr>
        <p:spPr>
          <a:xfrm>
            <a:off x="515939" y="2349500"/>
            <a:ext cx="5220022" cy="3888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8" name="Espace réservé du texte 6"/>
          <p:cNvSpPr>
            <a:spLocks noGrp="1"/>
          </p:cNvSpPr>
          <p:nvPr>
            <p:ph type="body" sz="quarter" idx="22"/>
          </p:nvPr>
        </p:nvSpPr>
        <p:spPr>
          <a:xfrm>
            <a:off x="6455916" y="2359660"/>
            <a:ext cx="5220022" cy="3888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856907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suel + Texte">
    <p:spTree>
      <p:nvGrpSpPr>
        <p:cNvPr id="1" name=""/>
        <p:cNvGrpSpPr/>
        <p:nvPr/>
      </p:nvGrpSpPr>
      <p:grpSpPr>
        <a:xfrm>
          <a:off x="0" y="0"/>
          <a:ext cx="0" cy="0"/>
          <a:chOff x="0" y="0"/>
          <a:chExt cx="0" cy="0"/>
        </a:xfrm>
      </p:grpSpPr>
      <p:sp>
        <p:nvSpPr>
          <p:cNvPr id="2" name="Titre 1"/>
          <p:cNvSpPr>
            <a:spLocks noGrp="1"/>
          </p:cNvSpPr>
          <p:nvPr>
            <p:ph type="title"/>
          </p:nvPr>
        </p:nvSpPr>
        <p:spPr>
          <a:xfrm>
            <a:off x="6132004" y="908720"/>
            <a:ext cx="5544058" cy="553998"/>
          </a:xfrm>
        </p:spPr>
        <p:txBody>
          <a:bodyPr>
            <a:spAutoFit/>
          </a:bodyPr>
          <a:lstStyle/>
          <a:p>
            <a:r>
              <a:rPr lang="fr-FR"/>
              <a:t>Modifiez le style du titre</a:t>
            </a:r>
          </a:p>
        </p:txBody>
      </p:sp>
      <p:sp>
        <p:nvSpPr>
          <p:cNvPr id="8" name="Espace réservé du texte 7"/>
          <p:cNvSpPr>
            <a:spLocks noGrp="1"/>
          </p:cNvSpPr>
          <p:nvPr>
            <p:ph type="body" sz="quarter" idx="10"/>
          </p:nvPr>
        </p:nvSpPr>
        <p:spPr>
          <a:xfrm>
            <a:off x="6139880" y="2528901"/>
            <a:ext cx="2700000" cy="255628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7"/>
          <p:cNvSpPr>
            <a:spLocks noGrp="1"/>
          </p:cNvSpPr>
          <p:nvPr>
            <p:ph type="body" sz="quarter" idx="11"/>
          </p:nvPr>
        </p:nvSpPr>
        <p:spPr>
          <a:xfrm>
            <a:off x="6060304" y="5192521"/>
            <a:ext cx="2808000" cy="792000"/>
          </a:xfrm>
          <a:noFill/>
          <a:ln w="28575">
            <a:solidFill>
              <a:schemeClr val="accent1"/>
            </a:solidFill>
          </a:ln>
        </p:spPr>
        <p:txBody>
          <a:bodyPr lIns="108000" tIns="108000" rIns="108000" bIns="108000"/>
          <a:lstStyle>
            <a:lvl1pPr>
              <a:spcAft>
                <a:spcPct val="0"/>
              </a:spcAft>
              <a:defRPr sz="1300">
                <a:solidFill>
                  <a:schemeClr val="tx2"/>
                </a:solidFill>
              </a:defRPr>
            </a:lvl1pPr>
            <a:lvl2pPr marL="144000" indent="-144000">
              <a:buFont typeface="Symbol" panose="05050102010706020507" pitchFamily="18" charset="2"/>
              <a:buChar char="·"/>
              <a:defRPr>
                <a:solidFill>
                  <a:schemeClr val="tx2"/>
                </a:solidFill>
              </a:defRPr>
            </a:lvl2pPr>
            <a:lvl3pPr marL="0" indent="0">
              <a:buFontTx/>
              <a:buNone/>
              <a:defRPr>
                <a:solidFill>
                  <a:schemeClr val="bg1"/>
                </a:solidFill>
              </a:defRPr>
            </a:lvl3pPr>
            <a:lvl4pPr>
              <a:defRPr>
                <a:solidFill>
                  <a:schemeClr val="bg1"/>
                </a:solidFill>
              </a:defRPr>
            </a:lvl4pPr>
            <a:lvl5pPr>
              <a:defRPr>
                <a:solidFill>
                  <a:schemeClr val="bg1"/>
                </a:solidFill>
              </a:defRPr>
            </a:lvl5pPr>
          </a:lstStyle>
          <a:p>
            <a:pPr lvl="0"/>
            <a:r>
              <a:rPr lang="fr-FR"/>
              <a:t>Modifiez les styles du texte du masque</a:t>
            </a:r>
          </a:p>
        </p:txBody>
      </p:sp>
      <p:sp>
        <p:nvSpPr>
          <p:cNvPr id="17" name="Espace réservé du texte 16"/>
          <p:cNvSpPr>
            <a:spLocks noGrp="1"/>
          </p:cNvSpPr>
          <p:nvPr>
            <p:ph type="body" sz="quarter" idx="17"/>
          </p:nvPr>
        </p:nvSpPr>
        <p:spPr>
          <a:xfrm>
            <a:off x="6139880" y="309796"/>
            <a:ext cx="5536058" cy="261610"/>
          </a:xfrm>
        </p:spPr>
        <p:txBody>
          <a:bodyPr wrap="square" tIns="0" bIns="0" anchor="ctr">
            <a:spAutoFit/>
          </a:bodyPr>
          <a:lstStyle>
            <a:lvl1pPr algn="r">
              <a:defRPr sz="1700">
                <a:latin typeface="Noto Serif SC Light" panose="02020300000000000000" pitchFamily="18" charset="-128"/>
                <a:ea typeface="Noto Serif SC Light" panose="02020300000000000000" pitchFamily="18" charset="-128"/>
              </a:defRPr>
            </a:lvl1pPr>
          </a:lstStyle>
          <a:p>
            <a:pPr lvl="0"/>
            <a:r>
              <a:rPr lang="fr-FR"/>
              <a:t>Modifiez les styles du texte du masque</a:t>
            </a:r>
          </a:p>
        </p:txBody>
      </p:sp>
      <p:sp>
        <p:nvSpPr>
          <p:cNvPr id="16" name="Espace réservé du texte 7"/>
          <p:cNvSpPr>
            <a:spLocks noGrp="1"/>
          </p:cNvSpPr>
          <p:nvPr>
            <p:ph type="body" sz="quarter" idx="18"/>
          </p:nvPr>
        </p:nvSpPr>
        <p:spPr>
          <a:xfrm>
            <a:off x="8992280" y="2535582"/>
            <a:ext cx="2700000" cy="255628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8" name="Espace réservé pour une image  10"/>
          <p:cNvSpPr>
            <a:spLocks noGrp="1"/>
          </p:cNvSpPr>
          <p:nvPr>
            <p:ph type="pic" sz="quarter" idx="12"/>
          </p:nvPr>
        </p:nvSpPr>
        <p:spPr>
          <a:xfrm>
            <a:off x="538798" y="1003588"/>
            <a:ext cx="5220000" cy="5400000"/>
          </a:xfrm>
          <a:prstGeom prst="rect">
            <a:avLst/>
          </a:prstGeom>
          <a:pattFill prst="openDmnd">
            <a:fgClr>
              <a:schemeClr val="bg2"/>
            </a:fgClr>
            <a:bgClr>
              <a:schemeClr val="bg1"/>
            </a:bgClr>
          </a:pattFill>
        </p:spPr>
        <p:txBody>
          <a:bodyPr anchor="ctr"/>
          <a:lstStyle>
            <a:lvl1pPr algn="ctr">
              <a:defRPr sz="1000">
                <a:solidFill>
                  <a:schemeClr val="tx1"/>
                </a:solidFill>
                <a:latin typeface="+mn-lt"/>
              </a:defRPr>
            </a:lvl1pPr>
          </a:lstStyle>
          <a:p>
            <a:r>
              <a:rPr lang="fr-FR"/>
              <a:t>Cliquez sur l'icône pour ajouter une image</a:t>
            </a:r>
          </a:p>
        </p:txBody>
      </p:sp>
      <p:sp>
        <p:nvSpPr>
          <p:cNvPr id="4" name="Espace réservé du pied de page 3"/>
          <p:cNvSpPr>
            <a:spLocks noGrp="1"/>
          </p:cNvSpPr>
          <p:nvPr>
            <p:ph type="ftr" sz="quarter" idx="19"/>
          </p:nvPr>
        </p:nvSpPr>
        <p:spPr/>
        <p:txBody>
          <a:bodyPr/>
          <a:lstStyle/>
          <a:p>
            <a:r>
              <a:rPr lang="fr-FR"/>
              <a:t>Titre de la présentation</a:t>
            </a:r>
          </a:p>
        </p:txBody>
      </p:sp>
      <p:sp>
        <p:nvSpPr>
          <p:cNvPr id="10" name="Espace réservé du texte 16"/>
          <p:cNvSpPr>
            <a:spLocks noGrp="1"/>
          </p:cNvSpPr>
          <p:nvPr>
            <p:ph type="body" sz="quarter" idx="20" hasCustomPrompt="1"/>
          </p:nvPr>
        </p:nvSpPr>
        <p:spPr>
          <a:xfrm>
            <a:off x="6144364" y="1483990"/>
            <a:ext cx="5536058" cy="553998"/>
          </a:xfrm>
        </p:spPr>
        <p:txBody>
          <a:bodyPr wrap="square" tIns="0" bIns="0" anchor="ctr">
            <a:spAutoFit/>
          </a:bodyPr>
          <a:lstStyle>
            <a:lvl1pPr algn="l">
              <a:defRPr sz="3600">
                <a:latin typeface="+mj-lt"/>
                <a:ea typeface="Noto Serif SC Light" panose="02020300000000000000" pitchFamily="18" charset="-128"/>
              </a:defRPr>
            </a:lvl1pPr>
          </a:lstStyle>
          <a:p>
            <a:pPr lvl="0"/>
            <a:r>
              <a:rPr lang="fr-FR"/>
              <a:t>Titre suite</a:t>
            </a:r>
          </a:p>
        </p:txBody>
      </p:sp>
    </p:spTree>
    <p:extLst>
      <p:ext uri="{BB962C8B-B14F-4D97-AF65-F5344CB8AC3E}">
        <p14:creationId xmlns:p14="http://schemas.microsoft.com/office/powerpoint/2010/main" val="192252150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 3 encadré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515938" y="2710271"/>
            <a:ext cx="2700000" cy="3240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texte 7"/>
          <p:cNvSpPr>
            <a:spLocks noGrp="1"/>
          </p:cNvSpPr>
          <p:nvPr>
            <p:ph type="body" sz="quarter" idx="11"/>
          </p:nvPr>
        </p:nvSpPr>
        <p:spPr>
          <a:xfrm>
            <a:off x="3368338" y="2710271"/>
            <a:ext cx="2664000" cy="3240000"/>
          </a:xfrm>
          <a:solidFill>
            <a:schemeClr val="accent1"/>
          </a:solidFill>
        </p:spPr>
        <p:txBody>
          <a:bodyPr lIns="108000" tIns="108000" rIns="108000" bIns="108000"/>
          <a:lstStyle>
            <a:lvl1pPr>
              <a:defRPr>
                <a:solidFill>
                  <a:schemeClr val="bg1"/>
                </a:solidFill>
              </a:defRPr>
            </a:lvl1pPr>
            <a:lvl2pPr marL="144000" indent="-144000">
              <a:buFont typeface="Symbol" panose="05050102010706020507" pitchFamily="18" charset="2"/>
              <a:buChar char="·"/>
              <a:defRPr>
                <a:solidFill>
                  <a:schemeClr val="bg1"/>
                </a:solidFill>
              </a:defRPr>
            </a:lvl2pPr>
            <a:lvl3pPr marL="0" indent="0">
              <a:buFontTx/>
              <a:buNone/>
              <a:defRPr>
                <a:solidFill>
                  <a:schemeClr val="bg1"/>
                </a:solidFill>
              </a:defRPr>
            </a:lvl3pPr>
            <a:lvl4pPr>
              <a:defRPr>
                <a:solidFill>
                  <a:schemeClr val="bg1"/>
                </a:solidFill>
              </a:defRPr>
            </a:lvl4pPr>
            <a:lvl5pPr>
              <a:defRPr>
                <a:solidFill>
                  <a:schemeClr val="bg1"/>
                </a:solidFill>
              </a:defRPr>
            </a:lvl5pPr>
          </a:lstStyle>
          <a:p>
            <a:pPr lvl="0"/>
            <a:r>
              <a:rPr lang="fr-FR"/>
              <a:t>Modifiez les styles du texte du masque</a:t>
            </a:r>
          </a:p>
          <a:p>
            <a:pPr lvl="1"/>
            <a:r>
              <a:rPr lang="fr-FR"/>
              <a:t>Deuxième niveau</a:t>
            </a:r>
          </a:p>
        </p:txBody>
      </p:sp>
      <p:sp>
        <p:nvSpPr>
          <p:cNvPr id="11" name="Espace réservé pour une image  10"/>
          <p:cNvSpPr>
            <a:spLocks noGrp="1" noChangeAspect="1"/>
          </p:cNvSpPr>
          <p:nvPr>
            <p:ph type="pic" sz="quarter" idx="12" hasCustomPrompt="1"/>
          </p:nvPr>
        </p:nvSpPr>
        <p:spPr>
          <a:xfrm>
            <a:off x="4943972" y="4725975"/>
            <a:ext cx="900000" cy="900000"/>
          </a:xfrm>
          <a:prstGeom prst="ellipse">
            <a:avLst/>
          </a:prstGeom>
          <a:solidFill>
            <a:schemeClr val="bg1"/>
          </a:solidFill>
        </p:spPr>
        <p:txBody>
          <a:bodyPr anchor="ctr"/>
          <a:lstStyle>
            <a:lvl1pPr algn="ctr">
              <a:defRPr sz="1000">
                <a:solidFill>
                  <a:schemeClr val="tx1"/>
                </a:solidFill>
                <a:latin typeface="+mn-lt"/>
              </a:defRPr>
            </a:lvl1pPr>
          </a:lstStyle>
          <a:p>
            <a:r>
              <a:rPr lang="fr-FR"/>
              <a:t>Photo</a:t>
            </a:r>
          </a:p>
        </p:txBody>
      </p:sp>
      <p:sp>
        <p:nvSpPr>
          <p:cNvPr id="12" name="Espace réservé du texte 7"/>
          <p:cNvSpPr>
            <a:spLocks noGrp="1"/>
          </p:cNvSpPr>
          <p:nvPr>
            <p:ph type="body" sz="quarter" idx="13"/>
          </p:nvPr>
        </p:nvSpPr>
        <p:spPr>
          <a:xfrm>
            <a:off x="6184738" y="2710271"/>
            <a:ext cx="2664000" cy="3240000"/>
          </a:xfrm>
          <a:solidFill>
            <a:schemeClr val="accent1"/>
          </a:solidFill>
        </p:spPr>
        <p:txBody>
          <a:bodyPr lIns="108000" tIns="108000" rIns="108000" bIns="108000"/>
          <a:lstStyle>
            <a:lvl1pPr>
              <a:defRPr>
                <a:solidFill>
                  <a:schemeClr val="bg1"/>
                </a:solidFill>
              </a:defRPr>
            </a:lvl1pPr>
            <a:lvl2pPr marL="144000" indent="-144000">
              <a:buFont typeface="Symbol" panose="05050102010706020507" pitchFamily="18" charset="2"/>
              <a:buChar char="·"/>
              <a:defRPr>
                <a:solidFill>
                  <a:schemeClr val="bg1"/>
                </a:solidFill>
              </a:defRPr>
            </a:lvl2pPr>
            <a:lvl3pPr marL="0" indent="0">
              <a:buFontTx/>
              <a:buNone/>
              <a:defRPr>
                <a:solidFill>
                  <a:schemeClr val="bg1"/>
                </a:solidFill>
              </a:defRPr>
            </a:lvl3pPr>
            <a:lvl4pPr>
              <a:defRPr>
                <a:solidFill>
                  <a:schemeClr val="bg1"/>
                </a:solidFill>
              </a:defRPr>
            </a:lvl4pPr>
            <a:lvl5pPr>
              <a:defRPr>
                <a:solidFill>
                  <a:schemeClr val="bg1"/>
                </a:solidFill>
              </a:defRPr>
            </a:lvl5pPr>
          </a:lstStyle>
          <a:p>
            <a:pPr lvl="0"/>
            <a:r>
              <a:rPr lang="fr-FR"/>
              <a:t>Modifiez les styles du texte du masque</a:t>
            </a:r>
          </a:p>
          <a:p>
            <a:pPr lvl="1"/>
            <a:r>
              <a:rPr lang="fr-FR"/>
              <a:t>Deuxième niveau</a:t>
            </a:r>
          </a:p>
        </p:txBody>
      </p:sp>
      <p:sp>
        <p:nvSpPr>
          <p:cNvPr id="13" name="Espace réservé pour une image  10"/>
          <p:cNvSpPr>
            <a:spLocks noGrp="1" noChangeAspect="1"/>
          </p:cNvSpPr>
          <p:nvPr>
            <p:ph type="pic" sz="quarter" idx="14" hasCustomPrompt="1"/>
          </p:nvPr>
        </p:nvSpPr>
        <p:spPr>
          <a:xfrm>
            <a:off x="7760372" y="4725975"/>
            <a:ext cx="900000" cy="900000"/>
          </a:xfrm>
          <a:prstGeom prst="ellipse">
            <a:avLst/>
          </a:prstGeom>
          <a:solidFill>
            <a:schemeClr val="bg1"/>
          </a:solidFill>
        </p:spPr>
        <p:txBody>
          <a:bodyPr anchor="ctr"/>
          <a:lstStyle>
            <a:lvl1pPr algn="ctr">
              <a:defRPr sz="1000">
                <a:solidFill>
                  <a:schemeClr val="tx1"/>
                </a:solidFill>
                <a:latin typeface="+mn-lt"/>
              </a:defRPr>
            </a:lvl1pPr>
          </a:lstStyle>
          <a:p>
            <a:r>
              <a:rPr lang="fr-FR"/>
              <a:t>Photo</a:t>
            </a:r>
          </a:p>
        </p:txBody>
      </p:sp>
      <p:sp>
        <p:nvSpPr>
          <p:cNvPr id="14" name="Espace réservé du texte 7"/>
          <p:cNvSpPr>
            <a:spLocks noGrp="1"/>
          </p:cNvSpPr>
          <p:nvPr>
            <p:ph type="body" sz="quarter" idx="15"/>
          </p:nvPr>
        </p:nvSpPr>
        <p:spPr>
          <a:xfrm>
            <a:off x="9001138" y="2710271"/>
            <a:ext cx="2664000" cy="3240000"/>
          </a:xfrm>
          <a:solidFill>
            <a:schemeClr val="accent1"/>
          </a:solidFill>
        </p:spPr>
        <p:txBody>
          <a:bodyPr lIns="108000" tIns="108000" rIns="108000" bIns="108000"/>
          <a:lstStyle>
            <a:lvl1pPr>
              <a:defRPr>
                <a:solidFill>
                  <a:schemeClr val="bg1"/>
                </a:solidFill>
              </a:defRPr>
            </a:lvl1pPr>
            <a:lvl2pPr marL="144000" indent="-144000">
              <a:buFont typeface="Symbol" panose="05050102010706020507" pitchFamily="18" charset="2"/>
              <a:buChar char="·"/>
              <a:defRPr>
                <a:solidFill>
                  <a:schemeClr val="bg1"/>
                </a:solidFill>
              </a:defRPr>
            </a:lvl2pPr>
            <a:lvl3pPr marL="0" indent="0">
              <a:buFontTx/>
              <a:buNone/>
              <a:defRPr>
                <a:solidFill>
                  <a:schemeClr val="bg1"/>
                </a:solidFill>
              </a:defRPr>
            </a:lvl3pPr>
            <a:lvl4pPr>
              <a:defRPr>
                <a:solidFill>
                  <a:schemeClr val="bg1"/>
                </a:solidFill>
              </a:defRPr>
            </a:lvl4pPr>
            <a:lvl5pPr>
              <a:defRPr>
                <a:solidFill>
                  <a:schemeClr val="bg1"/>
                </a:solidFill>
              </a:defRPr>
            </a:lvl5pPr>
          </a:lstStyle>
          <a:p>
            <a:pPr lvl="0"/>
            <a:r>
              <a:rPr lang="fr-FR"/>
              <a:t>Modifiez les styles du texte du masque</a:t>
            </a:r>
          </a:p>
          <a:p>
            <a:pPr lvl="1"/>
            <a:r>
              <a:rPr lang="fr-FR"/>
              <a:t>Deuxième niveau</a:t>
            </a:r>
          </a:p>
        </p:txBody>
      </p:sp>
      <p:sp>
        <p:nvSpPr>
          <p:cNvPr id="15" name="Espace réservé pour une image  10"/>
          <p:cNvSpPr>
            <a:spLocks noGrp="1" noChangeAspect="1"/>
          </p:cNvSpPr>
          <p:nvPr>
            <p:ph type="pic" sz="quarter" idx="16" hasCustomPrompt="1"/>
          </p:nvPr>
        </p:nvSpPr>
        <p:spPr>
          <a:xfrm>
            <a:off x="10576772" y="4725975"/>
            <a:ext cx="900000" cy="900000"/>
          </a:xfrm>
          <a:prstGeom prst="ellipse">
            <a:avLst/>
          </a:prstGeom>
          <a:solidFill>
            <a:schemeClr val="bg1"/>
          </a:solidFill>
        </p:spPr>
        <p:txBody>
          <a:bodyPr anchor="ctr"/>
          <a:lstStyle>
            <a:lvl1pPr algn="ctr">
              <a:defRPr sz="1000">
                <a:solidFill>
                  <a:schemeClr val="tx1"/>
                </a:solidFill>
                <a:latin typeface="+mn-lt"/>
              </a:defRPr>
            </a:lvl1pPr>
          </a:lstStyle>
          <a:p>
            <a:r>
              <a:rPr lang="fr-FR"/>
              <a:t>Photo</a:t>
            </a:r>
          </a:p>
        </p:txBody>
      </p:sp>
      <p:sp>
        <p:nvSpPr>
          <p:cNvPr id="16" name="Espace réservé du texte 16"/>
          <p:cNvSpPr>
            <a:spLocks noGrp="1"/>
          </p:cNvSpPr>
          <p:nvPr>
            <p:ph type="body" sz="quarter" idx="17"/>
          </p:nvPr>
        </p:nvSpPr>
        <p:spPr>
          <a:xfrm>
            <a:off x="6139880" y="309796"/>
            <a:ext cx="5536058" cy="261610"/>
          </a:xfrm>
        </p:spPr>
        <p:txBody>
          <a:bodyPr wrap="square" tIns="0" bIns="0" anchor="ctr">
            <a:spAutoFit/>
          </a:bodyPr>
          <a:lstStyle>
            <a:lvl1pPr algn="r">
              <a:defRPr sz="1700">
                <a:latin typeface="Noto Serif SC Light" panose="02020300000000000000" pitchFamily="18" charset="-128"/>
                <a:ea typeface="Noto Serif SC Light" panose="02020300000000000000" pitchFamily="18" charset="-128"/>
              </a:defRPr>
            </a:lvl1pPr>
          </a:lstStyle>
          <a:p>
            <a:pPr lvl="0"/>
            <a:r>
              <a:rPr lang="fr-FR"/>
              <a:t>Modifiez les styles du texte du masque</a:t>
            </a:r>
          </a:p>
        </p:txBody>
      </p:sp>
      <p:sp>
        <p:nvSpPr>
          <p:cNvPr id="18" name="Espace réservé du pied de page 3"/>
          <p:cNvSpPr>
            <a:spLocks noGrp="1"/>
          </p:cNvSpPr>
          <p:nvPr>
            <p:ph type="ftr" sz="quarter" idx="19"/>
          </p:nvPr>
        </p:nvSpPr>
        <p:spPr>
          <a:xfrm>
            <a:off x="515938" y="307497"/>
            <a:ext cx="5580062" cy="261610"/>
          </a:xfrm>
        </p:spPr>
        <p:txBody>
          <a:bodyPr/>
          <a:lstStyle/>
          <a:p>
            <a:r>
              <a:rPr lang="fr-FR"/>
              <a:t>Titre de la présentation</a:t>
            </a:r>
          </a:p>
        </p:txBody>
      </p:sp>
      <p:sp>
        <p:nvSpPr>
          <p:cNvPr id="19" name="Espace réservé du texte 16"/>
          <p:cNvSpPr>
            <a:spLocks noGrp="1"/>
          </p:cNvSpPr>
          <p:nvPr>
            <p:ph type="body" sz="quarter" idx="20" hasCustomPrompt="1"/>
          </p:nvPr>
        </p:nvSpPr>
        <p:spPr>
          <a:xfrm>
            <a:off x="515938" y="1664804"/>
            <a:ext cx="11164484" cy="553998"/>
          </a:xfrm>
        </p:spPr>
        <p:txBody>
          <a:bodyPr wrap="square" tIns="0" bIns="0" anchor="ctr">
            <a:spAutoFit/>
          </a:bodyPr>
          <a:lstStyle>
            <a:lvl1pPr algn="l">
              <a:defRPr sz="3600">
                <a:latin typeface="+mj-lt"/>
                <a:ea typeface="Noto Serif SC Light" panose="02020300000000000000" pitchFamily="18" charset="-128"/>
              </a:defRPr>
            </a:lvl1pPr>
          </a:lstStyle>
          <a:p>
            <a:pPr lvl="0"/>
            <a:r>
              <a:rPr lang="fr-FR"/>
              <a:t>Titre suite</a:t>
            </a:r>
          </a:p>
        </p:txBody>
      </p:sp>
    </p:spTree>
    <p:extLst>
      <p:ext uri="{BB962C8B-B14F-4D97-AF65-F5344CB8AC3E}">
        <p14:creationId xmlns:p14="http://schemas.microsoft.com/office/powerpoint/2010/main" val="424469083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515938" y="2601529"/>
            <a:ext cx="4680000" cy="230832"/>
          </a:xfrm>
        </p:spPr>
        <p:txBody>
          <a:bodyPr>
            <a:spAutoFit/>
          </a:bodyPr>
          <a:lstStyle/>
          <a:p>
            <a:pPr lvl="0"/>
            <a:r>
              <a:rPr lang="fr-FR"/>
              <a:t>Modifiez les styles du texte du masque</a:t>
            </a:r>
          </a:p>
        </p:txBody>
      </p:sp>
      <p:sp>
        <p:nvSpPr>
          <p:cNvPr id="16" name="Espace réservé du texte 7"/>
          <p:cNvSpPr>
            <a:spLocks noGrp="1"/>
          </p:cNvSpPr>
          <p:nvPr>
            <p:ph type="body" sz="quarter" idx="18"/>
          </p:nvPr>
        </p:nvSpPr>
        <p:spPr>
          <a:xfrm>
            <a:off x="6557622" y="2601529"/>
            <a:ext cx="4680000" cy="230832"/>
          </a:xfrm>
        </p:spPr>
        <p:txBody>
          <a:bodyPr>
            <a:spAutoFit/>
          </a:bodyPr>
          <a:lstStyle/>
          <a:p>
            <a:pPr lvl="0"/>
            <a:r>
              <a:rPr lang="fr-FR"/>
              <a:t>Modifiez les styles du texte du masque</a:t>
            </a:r>
          </a:p>
        </p:txBody>
      </p:sp>
      <p:sp>
        <p:nvSpPr>
          <p:cNvPr id="5" name="Espace réservé du graphique 4"/>
          <p:cNvSpPr>
            <a:spLocks noGrp="1"/>
          </p:cNvSpPr>
          <p:nvPr>
            <p:ph type="chart" sz="quarter" idx="19"/>
          </p:nvPr>
        </p:nvSpPr>
        <p:spPr>
          <a:xfrm>
            <a:off x="515938" y="2977158"/>
            <a:ext cx="5111750" cy="3332162"/>
          </a:xfrm>
        </p:spPr>
        <p:txBody>
          <a:bodyPr anchor="ctr"/>
          <a:lstStyle>
            <a:lvl1pPr algn="ctr">
              <a:defRPr sz="1000">
                <a:solidFill>
                  <a:schemeClr val="tx1"/>
                </a:solidFill>
                <a:latin typeface="+mn-lt"/>
              </a:defRPr>
            </a:lvl1pPr>
          </a:lstStyle>
          <a:p>
            <a:r>
              <a:rPr lang="fr-FR"/>
              <a:t>Cliquez sur l'icône pour ajouter un graphique</a:t>
            </a:r>
          </a:p>
        </p:txBody>
      </p:sp>
      <p:sp>
        <p:nvSpPr>
          <p:cNvPr id="18" name="Espace réservé du graphique 4"/>
          <p:cNvSpPr>
            <a:spLocks noGrp="1"/>
          </p:cNvSpPr>
          <p:nvPr>
            <p:ph type="chart" sz="quarter" idx="20"/>
          </p:nvPr>
        </p:nvSpPr>
        <p:spPr>
          <a:xfrm>
            <a:off x="6564870" y="2977158"/>
            <a:ext cx="5111750" cy="3332162"/>
          </a:xfrm>
        </p:spPr>
        <p:txBody>
          <a:bodyPr anchor="ctr"/>
          <a:lstStyle>
            <a:lvl1pPr algn="ctr">
              <a:defRPr sz="1000">
                <a:solidFill>
                  <a:schemeClr val="tx1"/>
                </a:solidFill>
                <a:latin typeface="+mn-lt"/>
              </a:defRPr>
            </a:lvl1pPr>
          </a:lstStyle>
          <a:p>
            <a:r>
              <a:rPr lang="fr-FR"/>
              <a:t>Cliquez sur l'icône pour ajouter un graphique</a:t>
            </a:r>
          </a:p>
        </p:txBody>
      </p:sp>
      <p:sp>
        <p:nvSpPr>
          <p:cNvPr id="9" name="Espace réservé du texte 16"/>
          <p:cNvSpPr>
            <a:spLocks noGrp="1"/>
          </p:cNvSpPr>
          <p:nvPr>
            <p:ph type="body" sz="quarter" idx="17"/>
          </p:nvPr>
        </p:nvSpPr>
        <p:spPr>
          <a:xfrm>
            <a:off x="6139880" y="309796"/>
            <a:ext cx="5536058" cy="261610"/>
          </a:xfrm>
        </p:spPr>
        <p:txBody>
          <a:bodyPr wrap="square" tIns="0" bIns="0" anchor="ctr">
            <a:spAutoFit/>
          </a:bodyPr>
          <a:lstStyle>
            <a:lvl1pPr algn="r">
              <a:defRPr sz="1700">
                <a:latin typeface="Noto Serif SC Light" panose="02020300000000000000" pitchFamily="18" charset="-128"/>
                <a:ea typeface="Noto Serif SC Light" panose="02020300000000000000" pitchFamily="18" charset="-128"/>
              </a:defRPr>
            </a:lvl1pPr>
          </a:lstStyle>
          <a:p>
            <a:pPr lvl="0"/>
            <a:r>
              <a:rPr lang="fr-FR"/>
              <a:t>Modifiez les styles du texte du masque</a:t>
            </a:r>
          </a:p>
        </p:txBody>
      </p:sp>
      <p:sp>
        <p:nvSpPr>
          <p:cNvPr id="10" name="Espace réservé du pied de page 3"/>
          <p:cNvSpPr>
            <a:spLocks noGrp="1"/>
          </p:cNvSpPr>
          <p:nvPr>
            <p:ph type="ftr" sz="quarter" idx="21"/>
          </p:nvPr>
        </p:nvSpPr>
        <p:spPr>
          <a:xfrm>
            <a:off x="515938" y="307497"/>
            <a:ext cx="5580062" cy="261610"/>
          </a:xfrm>
        </p:spPr>
        <p:txBody>
          <a:bodyPr/>
          <a:lstStyle/>
          <a:p>
            <a:r>
              <a:rPr lang="fr-FR"/>
              <a:t>Titre de la présentation</a:t>
            </a:r>
          </a:p>
        </p:txBody>
      </p:sp>
      <p:sp>
        <p:nvSpPr>
          <p:cNvPr id="11" name="Espace réservé du texte 16"/>
          <p:cNvSpPr>
            <a:spLocks noGrp="1"/>
          </p:cNvSpPr>
          <p:nvPr>
            <p:ph type="body" sz="quarter" idx="22" hasCustomPrompt="1"/>
          </p:nvPr>
        </p:nvSpPr>
        <p:spPr>
          <a:xfrm>
            <a:off x="515938" y="1664804"/>
            <a:ext cx="11164484" cy="553998"/>
          </a:xfrm>
        </p:spPr>
        <p:txBody>
          <a:bodyPr wrap="square" tIns="0" bIns="0" anchor="ctr">
            <a:spAutoFit/>
          </a:bodyPr>
          <a:lstStyle>
            <a:lvl1pPr algn="l">
              <a:defRPr sz="3600">
                <a:latin typeface="+mj-lt"/>
                <a:ea typeface="Noto Serif SC Light" panose="02020300000000000000" pitchFamily="18" charset="-128"/>
              </a:defRPr>
            </a:lvl1pPr>
          </a:lstStyle>
          <a:p>
            <a:pPr lvl="0"/>
            <a:r>
              <a:rPr lang="fr-FR"/>
              <a:t>Titre suite</a:t>
            </a:r>
          </a:p>
        </p:txBody>
      </p:sp>
    </p:spTree>
    <p:extLst>
      <p:ext uri="{BB962C8B-B14F-4D97-AF65-F5344CB8AC3E}">
        <p14:creationId xmlns:p14="http://schemas.microsoft.com/office/powerpoint/2010/main" val="30658554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9" name="Espace réservé du texte 7"/>
          <p:cNvSpPr>
            <a:spLocks noGrp="1"/>
          </p:cNvSpPr>
          <p:nvPr>
            <p:ph type="body" sz="quarter" idx="10"/>
          </p:nvPr>
        </p:nvSpPr>
        <p:spPr>
          <a:xfrm>
            <a:off x="8976063" y="2618246"/>
            <a:ext cx="2700000" cy="32750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tableau 5"/>
          <p:cNvSpPr>
            <a:spLocks noGrp="1"/>
          </p:cNvSpPr>
          <p:nvPr>
            <p:ph type="tbl" sz="quarter" idx="18"/>
          </p:nvPr>
        </p:nvSpPr>
        <p:spPr>
          <a:xfrm>
            <a:off x="515938" y="2384884"/>
            <a:ext cx="8064500" cy="4229100"/>
          </a:xfrm>
        </p:spPr>
        <p:txBody>
          <a:bodyPr anchor="ctr"/>
          <a:lstStyle>
            <a:lvl1pPr algn="ctr">
              <a:defRPr sz="1000">
                <a:solidFill>
                  <a:schemeClr val="tx1"/>
                </a:solidFill>
                <a:latin typeface="+mn-lt"/>
              </a:defRPr>
            </a:lvl1pPr>
          </a:lstStyle>
          <a:p>
            <a:r>
              <a:rPr lang="fr-FR"/>
              <a:t>Cliquez sur l'icône pour ajouter un tableau</a:t>
            </a:r>
          </a:p>
        </p:txBody>
      </p:sp>
      <p:sp>
        <p:nvSpPr>
          <p:cNvPr id="7" name="Espace réservé du texte 16"/>
          <p:cNvSpPr>
            <a:spLocks noGrp="1"/>
          </p:cNvSpPr>
          <p:nvPr>
            <p:ph type="body" sz="quarter" idx="17"/>
          </p:nvPr>
        </p:nvSpPr>
        <p:spPr>
          <a:xfrm>
            <a:off x="6139880" y="309796"/>
            <a:ext cx="5536058" cy="261610"/>
          </a:xfrm>
        </p:spPr>
        <p:txBody>
          <a:bodyPr wrap="square" tIns="0" bIns="0" anchor="ctr">
            <a:spAutoFit/>
          </a:bodyPr>
          <a:lstStyle>
            <a:lvl1pPr algn="r">
              <a:defRPr sz="1700">
                <a:latin typeface="Noto Serif SC Light" panose="02020300000000000000" pitchFamily="18" charset="-128"/>
                <a:ea typeface="Noto Serif SC Light" panose="02020300000000000000" pitchFamily="18" charset="-128"/>
              </a:defRPr>
            </a:lvl1pPr>
          </a:lstStyle>
          <a:p>
            <a:pPr lvl="0"/>
            <a:r>
              <a:rPr lang="fr-FR"/>
              <a:t>Modifiez les styles du texte du masque</a:t>
            </a:r>
          </a:p>
        </p:txBody>
      </p:sp>
      <p:sp>
        <p:nvSpPr>
          <p:cNvPr id="8" name="Espace réservé du pied de page 3"/>
          <p:cNvSpPr>
            <a:spLocks noGrp="1"/>
          </p:cNvSpPr>
          <p:nvPr>
            <p:ph type="ftr" sz="quarter" idx="19"/>
          </p:nvPr>
        </p:nvSpPr>
        <p:spPr>
          <a:xfrm>
            <a:off x="515938" y="307497"/>
            <a:ext cx="5580062" cy="261610"/>
          </a:xfrm>
        </p:spPr>
        <p:txBody>
          <a:bodyPr/>
          <a:lstStyle/>
          <a:p>
            <a:r>
              <a:rPr lang="fr-FR"/>
              <a:t>Titre de la présentation</a:t>
            </a:r>
          </a:p>
        </p:txBody>
      </p:sp>
      <p:sp>
        <p:nvSpPr>
          <p:cNvPr id="10" name="Espace réservé du texte 16"/>
          <p:cNvSpPr>
            <a:spLocks noGrp="1"/>
          </p:cNvSpPr>
          <p:nvPr>
            <p:ph type="body" sz="quarter" idx="20" hasCustomPrompt="1"/>
          </p:nvPr>
        </p:nvSpPr>
        <p:spPr>
          <a:xfrm>
            <a:off x="515938" y="1664804"/>
            <a:ext cx="11164484" cy="553998"/>
          </a:xfrm>
        </p:spPr>
        <p:txBody>
          <a:bodyPr wrap="square" tIns="0" bIns="0" anchor="ctr">
            <a:spAutoFit/>
          </a:bodyPr>
          <a:lstStyle>
            <a:lvl1pPr algn="l">
              <a:defRPr sz="3600">
                <a:latin typeface="+mj-lt"/>
                <a:ea typeface="Noto Serif SC Light" panose="02020300000000000000" pitchFamily="18" charset="-128"/>
              </a:defRPr>
            </a:lvl1pPr>
          </a:lstStyle>
          <a:p>
            <a:pPr lvl="0"/>
            <a:r>
              <a:rPr lang="fr-FR"/>
              <a:t>Titre suite</a:t>
            </a:r>
          </a:p>
        </p:txBody>
      </p:sp>
    </p:spTree>
    <p:extLst>
      <p:ext uri="{BB962C8B-B14F-4D97-AF65-F5344CB8AC3E}">
        <p14:creationId xmlns:p14="http://schemas.microsoft.com/office/powerpoint/2010/main" val="32384401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iffres-clé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8" name="Espace réservé du texte 7"/>
          <p:cNvSpPr>
            <a:spLocks noGrp="1"/>
          </p:cNvSpPr>
          <p:nvPr>
            <p:ph type="body" sz="quarter" idx="10"/>
          </p:nvPr>
        </p:nvSpPr>
        <p:spPr>
          <a:xfrm>
            <a:off x="515938" y="2348880"/>
            <a:ext cx="6732190" cy="615106"/>
          </a:xfrm>
        </p:spPr>
        <p:txBody>
          <a:bodyPr>
            <a:noAutofit/>
          </a:bodyPr>
          <a:lstStyle>
            <a:lvl1pPr>
              <a:spcAft>
                <a:spcPct val="0"/>
              </a:spcAft>
              <a:defRPr/>
            </a:lvl1pPr>
          </a:lstStyle>
          <a:p>
            <a:pPr lvl="0"/>
            <a:r>
              <a:rPr lang="fr-FR"/>
              <a:t>Modifiez les styles du texte du masque</a:t>
            </a:r>
          </a:p>
          <a:p>
            <a:pPr lvl="1"/>
            <a:r>
              <a:rPr lang="fr-FR"/>
              <a:t>Deuxième niveau</a:t>
            </a:r>
          </a:p>
        </p:txBody>
      </p:sp>
      <p:sp>
        <p:nvSpPr>
          <p:cNvPr id="9" name="Espace réservé du texte 7"/>
          <p:cNvSpPr>
            <a:spLocks noGrp="1"/>
          </p:cNvSpPr>
          <p:nvPr>
            <p:ph type="body" sz="quarter" idx="11" hasCustomPrompt="1"/>
          </p:nvPr>
        </p:nvSpPr>
        <p:spPr>
          <a:xfrm>
            <a:off x="3368338" y="3176972"/>
            <a:ext cx="2664000" cy="3312000"/>
          </a:xfrm>
          <a:solidFill>
            <a:schemeClr val="bg2"/>
          </a:solidFill>
        </p:spPr>
        <p:txBody>
          <a:bodyPr lIns="108000" tIns="288000" rIns="108000" bIns="108000"/>
          <a:lstStyle>
            <a:lvl1pPr algn="ctr">
              <a:spcAft>
                <a:spcPts val="4200"/>
              </a:spcAft>
              <a:defRPr sz="3000">
                <a:solidFill>
                  <a:schemeClr val="bg1"/>
                </a:solidFill>
              </a:defRPr>
            </a:lvl1pPr>
            <a:lvl2pPr marL="0" indent="0" algn="ctr">
              <a:buFontTx/>
              <a:buNone/>
              <a:defRPr>
                <a:solidFill>
                  <a:schemeClr val="tx1"/>
                </a:solidFill>
              </a:defRPr>
            </a:lvl2pPr>
            <a:lvl3pPr marL="0" indent="0">
              <a:buFontTx/>
              <a:buNone/>
              <a:defRPr>
                <a:solidFill>
                  <a:schemeClr val="bg1"/>
                </a:solidFill>
              </a:defRPr>
            </a:lvl3pPr>
            <a:lvl4pPr>
              <a:defRPr>
                <a:solidFill>
                  <a:schemeClr val="bg1"/>
                </a:solidFill>
              </a:defRPr>
            </a:lvl4pPr>
            <a:lvl5pPr>
              <a:defRPr>
                <a:solidFill>
                  <a:schemeClr val="bg1"/>
                </a:solidFill>
              </a:defRPr>
            </a:lvl5pPr>
          </a:lstStyle>
          <a:p>
            <a:pPr lvl="0"/>
            <a:r>
              <a:rPr lang="fr-FR"/>
              <a:t>00</a:t>
            </a:r>
          </a:p>
          <a:p>
            <a:pPr lvl="1"/>
            <a:r>
              <a:rPr lang="fr-FR"/>
              <a:t>Deuxième niveau</a:t>
            </a:r>
          </a:p>
        </p:txBody>
      </p:sp>
      <p:sp>
        <p:nvSpPr>
          <p:cNvPr id="12" name="Espace réservé du texte 7"/>
          <p:cNvSpPr>
            <a:spLocks noGrp="1"/>
          </p:cNvSpPr>
          <p:nvPr>
            <p:ph type="body" sz="quarter" idx="13" hasCustomPrompt="1"/>
          </p:nvPr>
        </p:nvSpPr>
        <p:spPr>
          <a:xfrm>
            <a:off x="6184738" y="3176972"/>
            <a:ext cx="2664000" cy="3312000"/>
          </a:xfrm>
          <a:solidFill>
            <a:schemeClr val="bg2"/>
          </a:solidFill>
        </p:spPr>
        <p:txBody>
          <a:bodyPr lIns="108000" tIns="288000" rIns="108000" bIns="108000"/>
          <a:lstStyle>
            <a:lvl1pPr algn="ctr">
              <a:spcAft>
                <a:spcPts val="4200"/>
              </a:spcAft>
              <a:defRPr sz="3000">
                <a:solidFill>
                  <a:schemeClr val="bg1"/>
                </a:solidFill>
              </a:defRPr>
            </a:lvl1pPr>
            <a:lvl2pPr marL="0" indent="0" algn="ctr">
              <a:buFontTx/>
              <a:buNone/>
              <a:defRPr>
                <a:solidFill>
                  <a:schemeClr val="tx1"/>
                </a:solidFill>
              </a:defRPr>
            </a:lvl2pPr>
            <a:lvl3pPr marL="0" indent="0">
              <a:buFontTx/>
              <a:buNone/>
              <a:defRPr>
                <a:solidFill>
                  <a:schemeClr val="bg1"/>
                </a:solidFill>
              </a:defRPr>
            </a:lvl3pPr>
            <a:lvl4pPr>
              <a:defRPr>
                <a:solidFill>
                  <a:schemeClr val="bg1"/>
                </a:solidFill>
              </a:defRPr>
            </a:lvl4pPr>
            <a:lvl5pPr>
              <a:defRPr>
                <a:solidFill>
                  <a:schemeClr val="bg1"/>
                </a:solidFill>
              </a:defRPr>
            </a:lvl5pPr>
          </a:lstStyle>
          <a:p>
            <a:pPr lvl="0"/>
            <a:r>
              <a:rPr lang="fr-FR"/>
              <a:t>00</a:t>
            </a:r>
          </a:p>
          <a:p>
            <a:pPr lvl="1"/>
            <a:r>
              <a:rPr lang="fr-FR"/>
              <a:t>Deuxième niveau</a:t>
            </a:r>
          </a:p>
        </p:txBody>
      </p:sp>
      <p:sp>
        <p:nvSpPr>
          <p:cNvPr id="14" name="Espace réservé du texte 7"/>
          <p:cNvSpPr>
            <a:spLocks noGrp="1"/>
          </p:cNvSpPr>
          <p:nvPr>
            <p:ph type="body" sz="quarter" idx="15" hasCustomPrompt="1"/>
          </p:nvPr>
        </p:nvSpPr>
        <p:spPr>
          <a:xfrm>
            <a:off x="9001138" y="3176972"/>
            <a:ext cx="2664000" cy="3312000"/>
          </a:xfrm>
          <a:solidFill>
            <a:schemeClr val="accent1"/>
          </a:solidFill>
        </p:spPr>
        <p:txBody>
          <a:bodyPr lIns="108000" tIns="288000" rIns="108000" bIns="108000"/>
          <a:lstStyle>
            <a:lvl1pPr algn="ctr">
              <a:spcAft>
                <a:spcPts val="4200"/>
              </a:spcAft>
              <a:defRPr sz="3000">
                <a:solidFill>
                  <a:schemeClr val="bg1"/>
                </a:solidFill>
              </a:defRPr>
            </a:lvl1pPr>
            <a:lvl2pPr marL="0" indent="0" algn="ctr">
              <a:buFontTx/>
              <a:buNone/>
              <a:defRPr sz="1700">
                <a:solidFill>
                  <a:schemeClr val="bg1"/>
                </a:solidFill>
                <a:latin typeface="+mj-lt"/>
              </a:defRPr>
            </a:lvl2pPr>
            <a:lvl3pPr marL="0" indent="0">
              <a:buFontTx/>
              <a:buNone/>
              <a:defRPr>
                <a:solidFill>
                  <a:schemeClr val="bg1"/>
                </a:solidFill>
              </a:defRPr>
            </a:lvl3pPr>
            <a:lvl4pPr>
              <a:defRPr>
                <a:solidFill>
                  <a:schemeClr val="bg1"/>
                </a:solidFill>
              </a:defRPr>
            </a:lvl4pPr>
            <a:lvl5pPr>
              <a:defRPr>
                <a:solidFill>
                  <a:schemeClr val="bg1"/>
                </a:solidFill>
              </a:defRPr>
            </a:lvl5pPr>
          </a:lstStyle>
          <a:p>
            <a:pPr lvl="0"/>
            <a:r>
              <a:rPr lang="fr-FR"/>
              <a:t>00</a:t>
            </a:r>
          </a:p>
          <a:p>
            <a:pPr lvl="1"/>
            <a:r>
              <a:rPr lang="fr-FR"/>
              <a:t>Deuxième niveau</a:t>
            </a:r>
          </a:p>
        </p:txBody>
      </p:sp>
      <p:sp>
        <p:nvSpPr>
          <p:cNvPr id="16" name="Espace réservé du texte 7"/>
          <p:cNvSpPr>
            <a:spLocks noGrp="1"/>
          </p:cNvSpPr>
          <p:nvPr>
            <p:ph type="body" sz="quarter" idx="18" hasCustomPrompt="1"/>
          </p:nvPr>
        </p:nvSpPr>
        <p:spPr>
          <a:xfrm>
            <a:off x="551938" y="3176972"/>
            <a:ext cx="2664000" cy="3312000"/>
          </a:xfrm>
          <a:solidFill>
            <a:schemeClr val="bg2"/>
          </a:solidFill>
        </p:spPr>
        <p:txBody>
          <a:bodyPr lIns="108000" tIns="288000" rIns="108000" bIns="108000"/>
          <a:lstStyle>
            <a:lvl1pPr algn="ctr">
              <a:spcAft>
                <a:spcPts val="4200"/>
              </a:spcAft>
              <a:defRPr sz="3000">
                <a:solidFill>
                  <a:schemeClr val="bg1"/>
                </a:solidFill>
              </a:defRPr>
            </a:lvl1pPr>
            <a:lvl2pPr marL="0" indent="0" algn="ctr">
              <a:buFontTx/>
              <a:buNone/>
              <a:defRPr>
                <a:solidFill>
                  <a:schemeClr val="tx1"/>
                </a:solidFill>
              </a:defRPr>
            </a:lvl2pPr>
            <a:lvl3pPr marL="0" indent="0">
              <a:buFontTx/>
              <a:buNone/>
              <a:defRPr>
                <a:solidFill>
                  <a:schemeClr val="bg1"/>
                </a:solidFill>
              </a:defRPr>
            </a:lvl3pPr>
            <a:lvl4pPr>
              <a:defRPr>
                <a:solidFill>
                  <a:schemeClr val="bg1"/>
                </a:solidFill>
              </a:defRPr>
            </a:lvl4pPr>
            <a:lvl5pPr>
              <a:defRPr>
                <a:solidFill>
                  <a:schemeClr val="bg1"/>
                </a:solidFill>
              </a:defRPr>
            </a:lvl5pPr>
          </a:lstStyle>
          <a:p>
            <a:pPr lvl="0"/>
            <a:r>
              <a:rPr lang="fr-FR"/>
              <a:t>00</a:t>
            </a:r>
          </a:p>
          <a:p>
            <a:pPr lvl="1"/>
            <a:r>
              <a:rPr lang="fr-FR"/>
              <a:t>Deuxième niveau</a:t>
            </a:r>
          </a:p>
        </p:txBody>
      </p:sp>
      <p:sp>
        <p:nvSpPr>
          <p:cNvPr id="10" name="Espace réservé du texte 16"/>
          <p:cNvSpPr>
            <a:spLocks noGrp="1"/>
          </p:cNvSpPr>
          <p:nvPr>
            <p:ph type="body" sz="quarter" idx="17"/>
          </p:nvPr>
        </p:nvSpPr>
        <p:spPr>
          <a:xfrm>
            <a:off x="6139880" y="309796"/>
            <a:ext cx="5536058" cy="261610"/>
          </a:xfrm>
        </p:spPr>
        <p:txBody>
          <a:bodyPr wrap="square" tIns="0" bIns="0" anchor="ctr">
            <a:spAutoFit/>
          </a:bodyPr>
          <a:lstStyle>
            <a:lvl1pPr algn="r">
              <a:defRPr sz="1700">
                <a:latin typeface="Noto Serif SC Light" panose="02020300000000000000" pitchFamily="18" charset="-128"/>
                <a:ea typeface="Noto Serif SC Light" panose="02020300000000000000" pitchFamily="18" charset="-128"/>
              </a:defRPr>
            </a:lvl1pPr>
          </a:lstStyle>
          <a:p>
            <a:pPr lvl="0"/>
            <a:r>
              <a:rPr lang="fr-FR"/>
              <a:t>Modifiez les styles du texte du masque</a:t>
            </a:r>
          </a:p>
        </p:txBody>
      </p:sp>
      <p:sp>
        <p:nvSpPr>
          <p:cNvPr id="11" name="Espace réservé du pied de page 3"/>
          <p:cNvSpPr>
            <a:spLocks noGrp="1"/>
          </p:cNvSpPr>
          <p:nvPr>
            <p:ph type="ftr" sz="quarter" idx="19"/>
          </p:nvPr>
        </p:nvSpPr>
        <p:spPr>
          <a:xfrm>
            <a:off x="515938" y="307497"/>
            <a:ext cx="5580062" cy="261610"/>
          </a:xfrm>
        </p:spPr>
        <p:txBody>
          <a:bodyPr/>
          <a:lstStyle/>
          <a:p>
            <a:r>
              <a:rPr lang="fr-FR"/>
              <a:t>Titre de la présentation</a:t>
            </a:r>
          </a:p>
        </p:txBody>
      </p:sp>
      <p:sp>
        <p:nvSpPr>
          <p:cNvPr id="13" name="Espace réservé du texte 16"/>
          <p:cNvSpPr>
            <a:spLocks noGrp="1"/>
          </p:cNvSpPr>
          <p:nvPr>
            <p:ph type="body" sz="quarter" idx="20" hasCustomPrompt="1"/>
          </p:nvPr>
        </p:nvSpPr>
        <p:spPr>
          <a:xfrm>
            <a:off x="515938" y="1664804"/>
            <a:ext cx="11164484" cy="553998"/>
          </a:xfrm>
        </p:spPr>
        <p:txBody>
          <a:bodyPr wrap="square" tIns="0" bIns="0" anchor="ctr">
            <a:spAutoFit/>
          </a:bodyPr>
          <a:lstStyle>
            <a:lvl1pPr algn="l">
              <a:defRPr sz="3600">
                <a:latin typeface="+mj-lt"/>
                <a:ea typeface="Noto Serif SC Light" panose="02020300000000000000" pitchFamily="18" charset="-128"/>
              </a:defRPr>
            </a:lvl1pPr>
          </a:lstStyle>
          <a:p>
            <a:pPr lvl="0"/>
            <a:r>
              <a:rPr lang="fr-FR"/>
              <a:t>Titre suite</a:t>
            </a:r>
          </a:p>
        </p:txBody>
      </p:sp>
    </p:spTree>
    <p:extLst>
      <p:ext uri="{BB962C8B-B14F-4D97-AF65-F5344CB8AC3E}">
        <p14:creationId xmlns:p14="http://schemas.microsoft.com/office/powerpoint/2010/main" val="11561577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15937" y="1091410"/>
            <a:ext cx="11160125" cy="553998"/>
          </a:xfrm>
          <a:prstGeom prst="rect">
            <a:avLst/>
          </a:prstGeom>
        </p:spPr>
        <p:txBody>
          <a:bodyPr vert="horz" lIns="36000" tIns="0" rIns="36000" bIns="0" rtlCol="0" anchor="t">
            <a:spAutoFit/>
          </a:bodyPr>
          <a:lstStyle/>
          <a:p>
            <a:r>
              <a:rPr lang="fr-FR"/>
              <a:t>Modifiez le style du titre</a:t>
            </a:r>
          </a:p>
        </p:txBody>
      </p:sp>
      <p:sp>
        <p:nvSpPr>
          <p:cNvPr id="3" name="Espace réservé du texte 2"/>
          <p:cNvSpPr>
            <a:spLocks noGrp="1"/>
          </p:cNvSpPr>
          <p:nvPr>
            <p:ph type="body" idx="1"/>
          </p:nvPr>
        </p:nvSpPr>
        <p:spPr>
          <a:xfrm>
            <a:off x="515938" y="2349500"/>
            <a:ext cx="5580062" cy="3600450"/>
          </a:xfrm>
          <a:prstGeom prst="rect">
            <a:avLst/>
          </a:prstGeom>
        </p:spPr>
        <p:txBody>
          <a:bodyPr vert="horz" lIns="36000" tIns="0" rIns="36000" bIns="0" rtlCol="0">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pied de page 3"/>
          <p:cNvSpPr>
            <a:spLocks noGrp="1"/>
          </p:cNvSpPr>
          <p:nvPr>
            <p:ph type="ftr" sz="quarter" idx="3"/>
          </p:nvPr>
        </p:nvSpPr>
        <p:spPr>
          <a:xfrm>
            <a:off x="515938" y="307497"/>
            <a:ext cx="5580062" cy="261610"/>
          </a:xfrm>
          <a:prstGeom prst="rect">
            <a:avLst/>
          </a:prstGeom>
        </p:spPr>
        <p:txBody>
          <a:bodyPr vert="horz" lIns="36000" tIns="0" rIns="36000" bIns="0" rtlCol="0" anchor="ctr">
            <a:spAutoFit/>
          </a:bodyPr>
          <a:lstStyle>
            <a:lvl1pPr algn="l">
              <a:defRPr sz="1700">
                <a:solidFill>
                  <a:schemeClr val="tx2"/>
                </a:solidFill>
                <a:latin typeface="+mj-lt"/>
              </a:defRPr>
            </a:lvl1pPr>
          </a:lstStyle>
          <a:p>
            <a:r>
              <a:rPr lang="fr-FR"/>
              <a:t>Titre de la présentation</a:t>
            </a:r>
          </a:p>
        </p:txBody>
      </p:sp>
    </p:spTree>
    <p:extLst>
      <p:ext uri="{BB962C8B-B14F-4D97-AF65-F5344CB8AC3E}">
        <p14:creationId xmlns:p14="http://schemas.microsoft.com/office/powerpoint/2010/main" val="1667469153"/>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1" r:id="rId3"/>
    <p:sldLayoutId id="2147483659" r:id="rId4"/>
    <p:sldLayoutId id="2147483654" r:id="rId5"/>
    <p:sldLayoutId id="2147483650" r:id="rId6"/>
    <p:sldLayoutId id="2147483655" r:id="rId7"/>
    <p:sldLayoutId id="2147483656" r:id="rId8"/>
    <p:sldLayoutId id="2147483657" r:id="rId9"/>
    <p:sldLayoutId id="2147483653" r:id="rId10"/>
    <p:sldLayoutId id="2147483658" r:id="rId11"/>
  </p:sldLayoutIdLst>
  <p:transition/>
  <p:hf sldNum="0" hdr="0" dt="0"/>
  <p:txStyles>
    <p:titleStyle>
      <a:lvl1pPr marL="0" algn="l" defTabSz="914400" rtl="0" eaLnBrk="1" latinLnBrk="0" hangingPunct="1">
        <a:lnSpc>
          <a:spcPct val="100000"/>
        </a:lnSpc>
        <a:spcBef>
          <a:spcPct val="0"/>
        </a:spcBef>
        <a:buFontTx/>
        <a:buNone/>
        <a:defRPr sz="3600" kern="1200">
          <a:solidFill>
            <a:schemeClr val="tx2"/>
          </a:solidFill>
          <a:latin typeface="+mn-lt"/>
          <a:ea typeface="+mj-ea"/>
          <a:cs typeface="+mj-cs"/>
        </a:defRPr>
      </a:lvl1pPr>
    </p:titleStyle>
    <p:body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orient="horz" pos="187" userDrawn="1">
          <p15:clr>
            <a:srgbClr val="F26B43"/>
          </p15:clr>
        </p15:guide>
        <p15:guide id="3" pos="7355" userDrawn="1">
          <p15:clr>
            <a:srgbClr val="F26B43"/>
          </p15:clr>
        </p15:guide>
        <p15:guide id="4" orient="horz" pos="686" userDrawn="1">
          <p15:clr>
            <a:srgbClr val="F26B43"/>
          </p15:clr>
        </p15:guide>
        <p15:guide id="5" orient="horz" pos="1480" userDrawn="1">
          <p15:clr>
            <a:srgbClr val="F26B43"/>
          </p15:clr>
        </p15:guide>
        <p15:guide id="6" orient="horz" pos="374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customXml" Target="../ink/ink1.xml"/><Relationship Id="rId1" Type="http://schemas.openxmlformats.org/officeDocument/2006/relationships/slideLayout" Target="../slideLayouts/slideLayout5.xml"/><Relationship Id="rId6" Type="http://schemas.openxmlformats.org/officeDocument/2006/relationships/customXml" Target="../ink/ink4.xml"/><Relationship Id="rId5" Type="http://schemas.openxmlformats.org/officeDocument/2006/relationships/customXml" Target="../ink/ink3.xml"/><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23392" y="2042591"/>
            <a:ext cx="4613121" cy="1098377"/>
          </a:xfrm>
        </p:spPr>
        <p:txBody>
          <a:bodyPr/>
          <a:lstStyle/>
          <a:p>
            <a:pPr>
              <a:defRPr b="0" i="0"/>
            </a:pPr>
            <a:r>
              <a:rPr lang="x-none"/>
              <a:t>emlyon </a:t>
            </a:r>
            <a:br>
              <a:rPr lang="x-none"/>
            </a:br>
            <a:r>
              <a:rPr lang="x-none"/>
              <a:t>business school</a:t>
            </a:r>
            <a:endParaRPr lang="fr-FR" dirty="0"/>
          </a:p>
        </p:txBody>
      </p:sp>
      <p:sp>
        <p:nvSpPr>
          <p:cNvPr id="6" name="Espace réservé du texte 5"/>
          <p:cNvSpPr>
            <a:spLocks noGrp="1"/>
          </p:cNvSpPr>
          <p:nvPr>
            <p:ph type="body" sz="quarter" idx="10"/>
          </p:nvPr>
        </p:nvSpPr>
        <p:spPr/>
        <p:txBody>
          <a:bodyPr/>
          <a:lstStyle/>
          <a:p>
            <a:pPr>
              <a:defRPr b="0" i="0"/>
            </a:pPr>
            <a:r>
              <a:rPr lang="x-none" dirty="0"/>
              <a:t>2021</a:t>
            </a:r>
            <a:r>
              <a:rPr lang="fr-FR" dirty="0"/>
              <a:t>-2022</a:t>
            </a:r>
            <a:endParaRPr lang="x-none" dirty="0"/>
          </a:p>
        </p:txBody>
      </p:sp>
    </p:spTree>
    <p:extLst>
      <p:ext uri="{BB962C8B-B14F-4D97-AF65-F5344CB8AC3E}">
        <p14:creationId xmlns:p14="http://schemas.microsoft.com/office/powerpoint/2010/main" val="37397126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9796" y="3032659"/>
            <a:ext cx="7423416" cy="671231"/>
          </a:xfrm>
        </p:spPr>
        <p:txBody>
          <a:bodyPr/>
          <a:lstStyle/>
          <a:p>
            <a:pPr>
              <a:defRPr b="0" i="0"/>
            </a:pPr>
            <a:r>
              <a:rPr lang="x-none" sz="4400"/>
              <a:t>Academic excellence</a:t>
            </a:r>
          </a:p>
        </p:txBody>
      </p:sp>
      <p:pic>
        <p:nvPicPr>
          <p:cNvPr id="7" name="Espace réservé pour une image  6" descr="Une image contenant personne, extérieur, homme, foule&#10;&#10;Description générée automatiquement">
            <a:extLst>
              <a:ext uri="{FF2B5EF4-FFF2-40B4-BE49-F238E27FC236}">
                <a16:creationId xmlns:a16="http://schemas.microsoft.com/office/drawing/2014/main" id="{A25A61B3-0305-4079-9BAF-381CAF6D6AD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980" r="24980"/>
          <a:stretch>
            <a:fillRect/>
          </a:stretch>
        </p:blipFill>
        <p:spPr>
          <a:xfrm>
            <a:off x="0" y="27384"/>
            <a:ext cx="3384000" cy="6858000"/>
          </a:xfrm>
        </p:spPr>
      </p:pic>
    </p:spTree>
    <p:extLst>
      <p:ext uri="{BB962C8B-B14F-4D97-AF65-F5344CB8AC3E}">
        <p14:creationId xmlns:p14="http://schemas.microsoft.com/office/powerpoint/2010/main" val="226567111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texte 7"/>
          <p:cNvSpPr>
            <a:spLocks noGrp="1"/>
          </p:cNvSpPr>
          <p:nvPr>
            <p:ph type="body" sz="quarter" idx="18"/>
          </p:nvPr>
        </p:nvSpPr>
        <p:spPr>
          <a:xfrm>
            <a:off x="4288039" y="2774072"/>
            <a:ext cx="3392137" cy="3679262"/>
          </a:xfrm>
        </p:spPr>
        <p:txBody>
          <a:bodyPr/>
          <a:lstStyle/>
          <a:p>
            <a:pPr>
              <a:defRPr b="0" i="0"/>
            </a:pPr>
            <a:r>
              <a:rPr lang="en-GB" sz="2000" dirty="0">
                <a:solidFill>
                  <a:schemeClr val="tx1"/>
                </a:solidFill>
              </a:rPr>
              <a:t>Doctoral programmes</a:t>
            </a:r>
          </a:p>
        </p:txBody>
      </p:sp>
      <p:sp>
        <p:nvSpPr>
          <p:cNvPr id="23" name="Espace réservé du texte 7"/>
          <p:cNvSpPr>
            <a:spLocks noGrp="1"/>
          </p:cNvSpPr>
          <p:nvPr>
            <p:ph type="body" sz="quarter" idx="18"/>
          </p:nvPr>
        </p:nvSpPr>
        <p:spPr>
          <a:xfrm>
            <a:off x="7896200" y="2774072"/>
            <a:ext cx="3392137" cy="3679264"/>
          </a:xfrm>
        </p:spPr>
        <p:txBody>
          <a:bodyPr/>
          <a:lstStyle/>
          <a:p>
            <a:pPr>
              <a:defRPr b="0" i="0"/>
            </a:pPr>
            <a:r>
              <a:rPr lang="en-GB" sz="2000" dirty="0">
                <a:solidFill>
                  <a:schemeClr val="tx1"/>
                </a:solidFill>
              </a:rPr>
              <a:t>Executive Education</a:t>
            </a:r>
          </a:p>
        </p:txBody>
      </p:sp>
      <p:sp>
        <p:nvSpPr>
          <p:cNvPr id="2" name="Titre 1"/>
          <p:cNvSpPr>
            <a:spLocks noGrp="1"/>
          </p:cNvSpPr>
          <p:nvPr>
            <p:ph type="title"/>
          </p:nvPr>
        </p:nvSpPr>
        <p:spPr/>
        <p:txBody>
          <a:bodyPr/>
          <a:lstStyle/>
          <a:p>
            <a:pPr>
              <a:defRPr b="0" i="0"/>
            </a:pPr>
            <a:r>
              <a:rPr lang="x-none" dirty="0">
                <a:latin typeface="+mj-lt"/>
              </a:rPr>
              <a:t>Our program</a:t>
            </a:r>
            <a:r>
              <a:rPr lang="fr-FR" dirty="0">
                <a:latin typeface="+mj-lt"/>
              </a:rPr>
              <a:t>me</a:t>
            </a:r>
            <a:r>
              <a:rPr lang="x-none" dirty="0">
                <a:latin typeface="+mj-lt"/>
              </a:rPr>
              <a:t>s</a:t>
            </a:r>
          </a:p>
        </p:txBody>
      </p:sp>
      <p:sp>
        <p:nvSpPr>
          <p:cNvPr id="8" name="Espace réservé du texte 7"/>
          <p:cNvSpPr>
            <a:spLocks noGrp="1"/>
          </p:cNvSpPr>
          <p:nvPr>
            <p:ph type="body" sz="quarter" idx="18"/>
          </p:nvPr>
        </p:nvSpPr>
        <p:spPr>
          <a:xfrm>
            <a:off x="506635" y="2793341"/>
            <a:ext cx="3501133" cy="3659993"/>
          </a:xfrm>
        </p:spPr>
        <p:txBody>
          <a:bodyPr/>
          <a:lstStyle/>
          <a:p>
            <a:pPr>
              <a:defRPr b="0" i="0"/>
            </a:pPr>
            <a:r>
              <a:rPr lang="en-GB" sz="2000" dirty="0">
                <a:solidFill>
                  <a:schemeClr val="tx1"/>
                </a:solidFill>
              </a:rPr>
              <a:t>Undergraduate &amp;</a:t>
            </a:r>
            <a:br>
              <a:rPr lang="en-GB" sz="2000" dirty="0">
                <a:solidFill>
                  <a:schemeClr val="tx1"/>
                </a:solidFill>
              </a:rPr>
            </a:br>
            <a:r>
              <a:rPr lang="en-GB" sz="2000" dirty="0">
                <a:solidFill>
                  <a:schemeClr val="tx1"/>
                </a:solidFill>
              </a:rPr>
              <a:t>Postgraduate</a:t>
            </a:r>
          </a:p>
        </p:txBody>
      </p:sp>
      <p:sp>
        <p:nvSpPr>
          <p:cNvPr id="7" name="Espace réservé du texte 6"/>
          <p:cNvSpPr>
            <a:spLocks noGrp="1"/>
          </p:cNvSpPr>
          <p:nvPr>
            <p:ph type="body" sz="quarter" idx="17"/>
          </p:nvPr>
        </p:nvSpPr>
        <p:spPr/>
        <p:txBody>
          <a:bodyPr/>
          <a:lstStyle/>
          <a:p>
            <a:pPr>
              <a:defRPr b="0" i="0"/>
            </a:pPr>
            <a:r>
              <a:rPr lang="x-none" dirty="0"/>
              <a:t>Academic excellence</a:t>
            </a:r>
          </a:p>
        </p:txBody>
      </p:sp>
      <p:sp>
        <p:nvSpPr>
          <p:cNvPr id="11" name="Espace réservé du pied de page 10"/>
          <p:cNvSpPr>
            <a:spLocks noGrp="1"/>
          </p:cNvSpPr>
          <p:nvPr>
            <p:ph type="ftr" sz="quarter" idx="19"/>
          </p:nvPr>
        </p:nvSpPr>
        <p:spPr/>
        <p:txBody>
          <a:bodyPr/>
          <a:lstStyle/>
          <a:p>
            <a:pPr>
              <a:defRPr b="0" i="0"/>
            </a:pPr>
            <a:r>
              <a:rPr lang="x-none" dirty="0"/>
              <a:t>emlyon business school</a:t>
            </a:r>
            <a:endParaRPr lang="fr-FR" dirty="0"/>
          </a:p>
        </p:txBody>
      </p:sp>
      <p:sp>
        <p:nvSpPr>
          <p:cNvPr id="21" name="Espace réservé du texte 20"/>
          <p:cNvSpPr>
            <a:spLocks noGrp="1"/>
          </p:cNvSpPr>
          <p:nvPr>
            <p:ph type="body" sz="quarter" idx="20"/>
          </p:nvPr>
        </p:nvSpPr>
        <p:spPr/>
        <p:txBody>
          <a:bodyPr/>
          <a:lstStyle/>
          <a:p>
            <a:pPr>
              <a:defRPr b="0" i="0"/>
            </a:pPr>
            <a:r>
              <a:rPr lang="x-none" dirty="0"/>
              <a:t>Lifelong learning</a:t>
            </a:r>
          </a:p>
        </p:txBody>
      </p:sp>
      <p:cxnSp>
        <p:nvCxnSpPr>
          <p:cNvPr id="12" name="Connecteur droit 11"/>
          <p:cNvCxnSpPr/>
          <p:nvPr/>
        </p:nvCxnSpPr>
        <p:spPr>
          <a:xfrm>
            <a:off x="-500923" y="4142224"/>
            <a:ext cx="121813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662159" y="4321080"/>
            <a:ext cx="2985570" cy="1384995"/>
          </a:xfrm>
          <a:prstGeom prst="rect">
            <a:avLst/>
          </a:prstGeom>
          <a:noFill/>
        </p:spPr>
        <p:txBody>
          <a:bodyPr wrap="square" rtlCol="0">
            <a:spAutoFit/>
          </a:bodyPr>
          <a:lstStyle/>
          <a:p>
            <a:pPr marL="285750" indent="-285750">
              <a:buFont typeface="Arial" panose="020B0604020202020204" pitchFamily="34" charset="0"/>
              <a:buChar char="•"/>
              <a:defRPr b="0" i="0"/>
            </a:pPr>
            <a:r>
              <a:rPr lang="en-GB" sz="1400" b="1" dirty="0"/>
              <a:t>Global BBA</a:t>
            </a:r>
          </a:p>
          <a:p>
            <a:pPr marL="285750" indent="-285750">
              <a:buFont typeface="Arial" panose="020B0604020202020204" pitchFamily="34" charset="0"/>
              <a:buChar char="•"/>
              <a:defRPr b="0" i="0"/>
            </a:pPr>
            <a:r>
              <a:rPr lang="en-GB" sz="1400" b="1" dirty="0"/>
              <a:t>MSc in Management – </a:t>
            </a:r>
            <a:r>
              <a:rPr lang="en-GB" sz="1400" b="1" i="1" dirty="0"/>
              <a:t>Grande </a:t>
            </a:r>
            <a:r>
              <a:rPr lang="en-GB" sz="1400" b="1" i="1" dirty="0" err="1"/>
              <a:t>Ecole</a:t>
            </a:r>
            <a:endParaRPr lang="en-GB" sz="1400" b="1" i="1" dirty="0"/>
          </a:p>
          <a:p>
            <a:pPr marL="285750" indent="-285750">
              <a:buFont typeface="Arial" panose="020B0604020202020204" pitchFamily="34" charset="0"/>
              <a:buChar char="•"/>
              <a:defRPr b="0" i="0"/>
            </a:pPr>
            <a:r>
              <a:rPr lang="en-GB" sz="1400" b="1" dirty="0"/>
              <a:t>Specialised MSc Programmes</a:t>
            </a:r>
            <a:endParaRPr lang="en-GB" sz="14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b="0" i="0"/>
            </a:pPr>
            <a:r>
              <a:rPr lang="en-GB" sz="1400" b="1" dirty="0"/>
              <a:t>International MBA</a:t>
            </a:r>
          </a:p>
          <a:p>
            <a:pPr marL="285750" indent="-285750">
              <a:buFont typeface="Arial" panose="020B0604020202020204" pitchFamily="34" charset="0"/>
              <a:buChar char="•"/>
              <a:defRPr b="0" i="0"/>
            </a:pPr>
            <a:endParaRPr lang="en-GB" sz="1400" b="1" dirty="0">
              <a:solidFill>
                <a:schemeClr val="bg1"/>
              </a:solidFill>
            </a:endParaRPr>
          </a:p>
        </p:txBody>
      </p:sp>
      <p:sp>
        <p:nvSpPr>
          <p:cNvPr id="25" name="ZoneTexte 24"/>
          <p:cNvSpPr txBox="1"/>
          <p:nvPr/>
        </p:nvSpPr>
        <p:spPr>
          <a:xfrm>
            <a:off x="8112224" y="4246620"/>
            <a:ext cx="2980014" cy="1815882"/>
          </a:xfrm>
          <a:prstGeom prst="rect">
            <a:avLst/>
          </a:prstGeom>
          <a:noFill/>
        </p:spPr>
        <p:txBody>
          <a:bodyPr wrap="square" rtlCol="0">
            <a:spAutoFit/>
          </a:bodyPr>
          <a:lstStyle/>
          <a:p>
            <a:pPr marL="285750" indent="-285750">
              <a:buFont typeface="Arial" panose="020B0604020202020204" pitchFamily="34" charset="0"/>
              <a:buChar char="•"/>
              <a:defRPr b="0" i="0"/>
            </a:pPr>
            <a:r>
              <a:rPr lang="en-GB" sz="1400" b="1" dirty="0"/>
              <a:t>Degree and certificate courses for executives (Executive MBA)</a:t>
            </a:r>
          </a:p>
          <a:p>
            <a:pPr marL="285750" indent="-285750">
              <a:buFont typeface="Arial" panose="020B0604020202020204" pitchFamily="34" charset="0"/>
              <a:buChar char="•"/>
              <a:defRPr b="0" i="0"/>
            </a:pPr>
            <a:r>
              <a:rPr lang="en-GB" sz="1400" b="1" dirty="0"/>
              <a:t>Degree and certificate courses for managers (EMMG)</a:t>
            </a:r>
          </a:p>
          <a:p>
            <a:pPr marL="285750" indent="-285750">
              <a:buFont typeface="Arial" panose="020B0604020202020204" pitchFamily="34" charset="0"/>
              <a:buChar char="•"/>
              <a:defRPr b="0" i="0"/>
            </a:pPr>
            <a:r>
              <a:rPr lang="en-GB" sz="1400" b="1" dirty="0"/>
              <a:t>Certificates</a:t>
            </a:r>
          </a:p>
          <a:p>
            <a:pPr marL="285750" indent="-285750">
              <a:buFont typeface="Arial" panose="020B0604020202020204" pitchFamily="34" charset="0"/>
              <a:buChar char="•"/>
              <a:defRPr b="0" i="0"/>
            </a:pPr>
            <a:r>
              <a:rPr lang="en-GB" sz="1400" b="1" dirty="0"/>
              <a:t>Online courses</a:t>
            </a:r>
          </a:p>
          <a:p>
            <a:pPr marL="285750" indent="-285750">
              <a:buFont typeface="Arial" panose="020B0604020202020204" pitchFamily="34" charset="0"/>
              <a:buChar char="•"/>
              <a:defRPr b="0" i="0"/>
            </a:pPr>
            <a:r>
              <a:rPr lang="en-GB" sz="1400" b="1" dirty="0"/>
              <a:t>In-company and tailored courses</a:t>
            </a:r>
          </a:p>
          <a:p>
            <a:pPr marL="285750" indent="-285750">
              <a:buFont typeface="Arial" panose="020B0604020202020204" pitchFamily="34" charset="0"/>
              <a:buChar char="•"/>
            </a:pPr>
            <a:endParaRPr lang="en-GB" sz="1400" b="1" dirty="0">
              <a:solidFill>
                <a:schemeClr val="bg1"/>
              </a:solidFill>
            </a:endParaRPr>
          </a:p>
        </p:txBody>
      </p:sp>
      <p:sp>
        <p:nvSpPr>
          <p:cNvPr id="29" name="ZoneTexte 28"/>
          <p:cNvSpPr txBox="1"/>
          <p:nvPr/>
        </p:nvSpPr>
        <p:spPr>
          <a:xfrm>
            <a:off x="4360604" y="4246619"/>
            <a:ext cx="2743508" cy="518678"/>
          </a:xfrm>
          <a:prstGeom prst="rect">
            <a:avLst/>
          </a:prstGeom>
          <a:noFill/>
        </p:spPr>
        <p:txBody>
          <a:bodyPr wrap="square" rtlCol="0">
            <a:spAutoFit/>
          </a:bodyPr>
          <a:lstStyle/>
          <a:p>
            <a:pPr marL="285750" indent="-285750">
              <a:buFont typeface="Arial" panose="020B0604020202020204" pitchFamily="34" charset="0"/>
              <a:buChar char="•"/>
              <a:defRPr b="0" i="0"/>
            </a:pPr>
            <a:r>
              <a:rPr lang="x-none" sz="1400" b="1" dirty="0"/>
              <a:t>PhD program</a:t>
            </a:r>
            <a:r>
              <a:rPr lang="fr-FR" sz="1400" b="1" dirty="0"/>
              <a:t>me</a:t>
            </a:r>
          </a:p>
          <a:p>
            <a:pPr marL="285750" indent="-285750">
              <a:buFont typeface="Arial" panose="020B0604020202020204" pitchFamily="34" charset="0"/>
              <a:buChar char="•"/>
              <a:defRPr b="0" i="0"/>
            </a:pPr>
            <a:r>
              <a:rPr lang="x-none" sz="1400" b="1" dirty="0"/>
              <a:t>Global DBA</a:t>
            </a:r>
          </a:p>
        </p:txBody>
      </p:sp>
    </p:spTree>
    <p:extLst>
      <p:ext uri="{BB962C8B-B14F-4D97-AF65-F5344CB8AC3E}">
        <p14:creationId xmlns:p14="http://schemas.microsoft.com/office/powerpoint/2010/main" val="32619576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rcRect l="10504" t="423" r="25386" b="-423"/>
          <a:stretch>
            <a:fillRect/>
          </a:stretch>
        </p:blipFill>
        <p:spPr>
          <a:xfrm>
            <a:off x="538798" y="1003588"/>
            <a:ext cx="5197162" cy="5400000"/>
          </a:xfrm>
          <a:prstGeom prst="rect">
            <a:avLst/>
          </a:prstGeom>
        </p:spPr>
      </p:pic>
      <p:sp>
        <p:nvSpPr>
          <p:cNvPr id="12" name="Espace réservé du texte 11"/>
          <p:cNvSpPr>
            <a:spLocks noGrp="1"/>
          </p:cNvSpPr>
          <p:nvPr>
            <p:ph type="body" sz="quarter" idx="10"/>
          </p:nvPr>
        </p:nvSpPr>
        <p:spPr>
          <a:xfrm>
            <a:off x="9305966" y="3861048"/>
            <a:ext cx="2369972" cy="2556284"/>
          </a:xfrm>
        </p:spPr>
        <p:txBody>
          <a:bodyPr/>
          <a:lstStyle/>
          <a:p>
            <a:pPr>
              <a:defRPr b="0" i="0"/>
            </a:pPr>
            <a:r>
              <a:rPr lang="x-none" dirty="0"/>
              <a:t>Digital hybridization</a:t>
            </a:r>
          </a:p>
          <a:p>
            <a:pPr lvl="2">
              <a:defRPr b="0" i="0"/>
            </a:pPr>
            <a:r>
              <a:rPr lang="x-none" sz="1400" dirty="0"/>
              <a:t>Opening knowledge with online learning platforms</a:t>
            </a:r>
          </a:p>
          <a:p>
            <a:pPr lvl="2">
              <a:defRPr b="0" i="0"/>
            </a:pPr>
            <a:r>
              <a:rPr lang="x-none" sz="1400" dirty="0"/>
              <a:t>20% of training course modules will be online by 2021</a:t>
            </a:r>
          </a:p>
        </p:txBody>
      </p:sp>
      <p:sp>
        <p:nvSpPr>
          <p:cNvPr id="18" name="Espace réservé du texte 17"/>
          <p:cNvSpPr>
            <a:spLocks noGrp="1"/>
          </p:cNvSpPr>
          <p:nvPr>
            <p:ph type="body" sz="quarter" idx="11"/>
          </p:nvPr>
        </p:nvSpPr>
        <p:spPr>
          <a:xfrm>
            <a:off x="6060303" y="5611588"/>
            <a:ext cx="5866086" cy="792000"/>
          </a:xfrm>
        </p:spPr>
        <p:txBody>
          <a:bodyPr/>
          <a:lstStyle/>
          <a:p>
            <a:pPr marL="0" lvl="1" indent="0">
              <a:buNone/>
              <a:defRPr b="0" i="0"/>
            </a:pPr>
            <a:r>
              <a:rPr lang="x-none" sz="1400" b="1" dirty="0">
                <a:latin typeface="+mj-lt"/>
              </a:rPr>
              <a:t>The priority: employable students and lifelong learning for makers, equipped to create a sustainable society</a:t>
            </a:r>
          </a:p>
          <a:p>
            <a:endParaRPr lang="fr-FR" dirty="0"/>
          </a:p>
        </p:txBody>
      </p:sp>
      <p:sp>
        <p:nvSpPr>
          <p:cNvPr id="21" name="Espace réservé du texte 20"/>
          <p:cNvSpPr>
            <a:spLocks noGrp="1"/>
          </p:cNvSpPr>
          <p:nvPr>
            <p:ph type="body" sz="quarter" idx="18"/>
          </p:nvPr>
        </p:nvSpPr>
        <p:spPr>
          <a:xfrm>
            <a:off x="6152019" y="3861048"/>
            <a:ext cx="3074370" cy="1872208"/>
          </a:xfrm>
        </p:spPr>
        <p:txBody>
          <a:bodyPr/>
          <a:lstStyle/>
          <a:p>
            <a:pPr>
              <a:defRPr b="0" i="0"/>
            </a:pPr>
            <a:r>
              <a:rPr lang="en-GB" dirty="0"/>
              <a:t>Academic hybridization</a:t>
            </a:r>
          </a:p>
          <a:p>
            <a:pPr lvl="2">
              <a:defRPr b="0" i="0"/>
            </a:pPr>
            <a:r>
              <a:rPr lang="en-GB" sz="1400" dirty="0"/>
              <a:t>Academic partnerships with renowned establishments in other disciplines (art, engineering, politics, etc.)</a:t>
            </a:r>
          </a:p>
          <a:p>
            <a:pPr lvl="2">
              <a:defRPr b="0" i="0"/>
            </a:pPr>
            <a:r>
              <a:rPr lang="en-GB" sz="1400" dirty="0" err="1"/>
              <a:t>Makers'labs</a:t>
            </a:r>
            <a:r>
              <a:rPr lang="en-GB" sz="1400" dirty="0"/>
              <a:t> and special programmes for experimenting...</a:t>
            </a:r>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6096000" y="769019"/>
            <a:ext cx="6246256" cy="2215991"/>
          </a:xfrm>
        </p:spPr>
        <p:txBody>
          <a:bodyPr/>
          <a:lstStyle/>
          <a:p>
            <a:pPr>
              <a:defRPr b="0" i="0"/>
            </a:pPr>
            <a:r>
              <a:rPr lang="x-none" dirty="0"/>
              <a:t>Creation and hybridization: core components of the program</a:t>
            </a:r>
            <a:r>
              <a:rPr lang="fr-FR" dirty="0"/>
              <a:t>me</a:t>
            </a:r>
            <a:r>
              <a:rPr lang="x-none" dirty="0"/>
              <a:t>s</a:t>
            </a:r>
          </a:p>
        </p:txBody>
      </p:sp>
      <p:sp>
        <p:nvSpPr>
          <p:cNvPr id="11" name="Espace réservé du texte 11"/>
          <p:cNvSpPr txBox="1"/>
          <p:nvPr/>
        </p:nvSpPr>
        <p:spPr>
          <a:xfrm>
            <a:off x="6038460" y="2996952"/>
            <a:ext cx="5974595"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x-none" b="1" dirty="0"/>
              <a:t>emlyon sees learning as a series of "learning experiences" that eliminate the barriers between disciplines, between academic and entrepreneurial</a:t>
            </a:r>
            <a:r>
              <a:rPr lang="fr-FR" b="1" dirty="0"/>
              <a:t> </a:t>
            </a:r>
            <a:r>
              <a:rPr lang="fr-FR" b="1" dirty="0" err="1"/>
              <a:t>activities</a:t>
            </a:r>
            <a:r>
              <a:rPr lang="x-none" b="1" dirty="0"/>
              <a:t>, between formats, etc.</a:t>
            </a:r>
          </a:p>
        </p:txBody>
      </p:sp>
      <p:sp>
        <p:nvSpPr>
          <p:cNvPr id="13" name="Espace réservé du texte 6"/>
          <p:cNvSpPr>
            <a:spLocks noGrp="1"/>
          </p:cNvSpPr>
          <p:nvPr>
            <p:ph type="body" sz="quarter" idx="17"/>
          </p:nvPr>
        </p:nvSpPr>
        <p:spPr>
          <a:xfrm>
            <a:off x="6134344" y="310931"/>
            <a:ext cx="5541595" cy="259339"/>
          </a:xfrm>
        </p:spPr>
        <p:txBody>
          <a:bodyPr/>
          <a:lstStyle/>
          <a:p>
            <a:pPr>
              <a:defRPr b="0" i="0"/>
            </a:pPr>
            <a:r>
              <a:rPr lang="x-none"/>
              <a:t>Academic excellence</a:t>
            </a:r>
          </a:p>
        </p:txBody>
      </p:sp>
    </p:spTree>
    <p:extLst>
      <p:ext uri="{BB962C8B-B14F-4D97-AF65-F5344CB8AC3E}">
        <p14:creationId xmlns:p14="http://schemas.microsoft.com/office/powerpoint/2010/main" val="31733804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rcRect l="39723" t="672" r="35" b="-194"/>
          <a:stretch>
            <a:fillRect/>
          </a:stretch>
        </p:blipFill>
        <p:spPr>
          <a:xfrm>
            <a:off x="551384" y="1003588"/>
            <a:ext cx="5207414" cy="5423338"/>
          </a:xfrm>
          <a:prstGeom prst="rect">
            <a:avLst/>
          </a:prstGeom>
        </p:spPr>
      </p:pic>
      <p:sp>
        <p:nvSpPr>
          <p:cNvPr id="18" name="Espace réservé du texte 17"/>
          <p:cNvSpPr>
            <a:spLocks noGrp="1"/>
          </p:cNvSpPr>
          <p:nvPr>
            <p:ph type="body" sz="quarter" idx="11"/>
          </p:nvPr>
        </p:nvSpPr>
        <p:spPr>
          <a:xfrm>
            <a:off x="6096000" y="4986766"/>
            <a:ext cx="3276056" cy="1440160"/>
          </a:xfrm>
        </p:spPr>
        <p:txBody>
          <a:bodyPr/>
          <a:lstStyle/>
          <a:p>
            <a:pPr>
              <a:defRPr b="0" i="0"/>
            </a:pPr>
            <a:r>
              <a:rPr lang="x-none" dirty="0"/>
              <a:t>6 research centers and 1 institute</a:t>
            </a:r>
          </a:p>
          <a:p>
            <a:endParaRPr lang="fr-FR" dirty="0"/>
          </a:p>
          <a:p>
            <a:pPr>
              <a:defRPr b="0" i="0"/>
            </a:pPr>
            <a:r>
              <a:rPr lang="x-none" dirty="0"/>
              <a:t>Horizon 2025: 3 new institutes</a:t>
            </a:r>
          </a:p>
          <a:p>
            <a:pPr>
              <a:defRPr b="0" i="0"/>
            </a:pPr>
            <a:r>
              <a:rPr lang="x-none" dirty="0"/>
              <a:t>- AI &amp; Management Institute </a:t>
            </a:r>
          </a:p>
          <a:p>
            <a:pPr>
              <a:defRPr b="0" i="0"/>
            </a:pPr>
            <a:r>
              <a:rPr lang="x-none" dirty="0"/>
              <a:t>- Social Innovation Institute</a:t>
            </a:r>
          </a:p>
          <a:p>
            <a:pPr>
              <a:defRPr b="0" i="0"/>
            </a:pPr>
            <a:r>
              <a:rPr lang="x-none" dirty="0"/>
              <a:t>- Ethno-Institute</a:t>
            </a:r>
          </a:p>
        </p:txBody>
      </p:sp>
      <p:sp>
        <p:nvSpPr>
          <p:cNvPr id="20" name="Espace réservé du texte 19"/>
          <p:cNvSpPr>
            <a:spLocks noGrp="1"/>
          </p:cNvSpPr>
          <p:nvPr>
            <p:ph type="body" sz="quarter" idx="17"/>
          </p:nvPr>
        </p:nvSpPr>
        <p:spPr/>
        <p:txBody>
          <a:bodyPr/>
          <a:lstStyle/>
          <a:p>
            <a:pPr>
              <a:defRPr b="0" i="0"/>
            </a:pPr>
            <a:r>
              <a:rPr lang="x-none"/>
              <a:t>Academic excellence</a:t>
            </a:r>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6060304" y="1003588"/>
            <a:ext cx="5946292" cy="549189"/>
          </a:xfrm>
        </p:spPr>
        <p:txBody>
          <a:bodyPr/>
          <a:lstStyle/>
          <a:p>
            <a:pPr>
              <a:defRPr b="0" i="0"/>
            </a:pPr>
            <a:r>
              <a:rPr lang="x-none"/>
              <a:t>Faculty and Research</a:t>
            </a:r>
          </a:p>
        </p:txBody>
      </p:sp>
      <p:sp>
        <p:nvSpPr>
          <p:cNvPr id="11" name="Espace réservé du texte 11"/>
          <p:cNvSpPr txBox="1"/>
          <p:nvPr/>
        </p:nvSpPr>
        <p:spPr>
          <a:xfrm>
            <a:off x="6071497" y="1726517"/>
            <a:ext cx="5974595"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x-none" b="1" dirty="0"/>
              <a:t>emlyon's faculty is responsible for maintaining the School's academic excellence.</a:t>
            </a:r>
            <a:r>
              <a:rPr lang="x-none" b="0" dirty="0"/>
              <a:t> </a:t>
            </a:r>
            <a:r>
              <a:rPr lang="x-none" b="1" dirty="0"/>
              <a:t>Its rich research output permeates and stimulates the scientific conversation worldwide.</a:t>
            </a:r>
            <a:r>
              <a:rPr lang="x-none" b="0" dirty="0"/>
              <a:t> </a:t>
            </a:r>
            <a:endParaRPr lang="x-none" b="1" dirty="0"/>
          </a:p>
        </p:txBody>
      </p:sp>
      <p:sp>
        <p:nvSpPr>
          <p:cNvPr id="14" name="Espace réservé du texte 11"/>
          <p:cNvSpPr txBox="1"/>
          <p:nvPr/>
        </p:nvSpPr>
        <p:spPr>
          <a:xfrm>
            <a:off x="9129055" y="2600908"/>
            <a:ext cx="2654376"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x-none" dirty="0"/>
              <a:t>Research</a:t>
            </a:r>
          </a:p>
          <a:p>
            <a:pPr lvl="2">
              <a:defRPr b="0" i="0"/>
            </a:pPr>
            <a:r>
              <a:rPr lang="x-none" dirty="0"/>
              <a:t>Hybridization and impact are its watchwords and method</a:t>
            </a:r>
          </a:p>
          <a:p>
            <a:pPr lvl="2">
              <a:defRPr b="0" i="0"/>
            </a:pPr>
            <a:r>
              <a:rPr lang="x-none" dirty="0"/>
              <a:t>A standard-setting global scientific stakeholder, with over 230 published papers classified A or B over the past five years</a:t>
            </a:r>
          </a:p>
        </p:txBody>
      </p:sp>
      <p:sp>
        <p:nvSpPr>
          <p:cNvPr id="15" name="Espace réservé du texte 11"/>
          <p:cNvSpPr txBox="1"/>
          <p:nvPr/>
        </p:nvSpPr>
        <p:spPr>
          <a:xfrm>
            <a:off x="6167060" y="2600908"/>
            <a:ext cx="2843282"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x-none" dirty="0"/>
              <a:t>Faculty</a:t>
            </a:r>
          </a:p>
          <a:p>
            <a:pPr lvl="2">
              <a:defRPr b="0" i="0"/>
            </a:pPr>
            <a:r>
              <a:rPr lang="x-none" dirty="0"/>
              <a:t>Faculty members representing a variety of disciplines, from data science to the humanities and social sciences</a:t>
            </a:r>
          </a:p>
          <a:p>
            <a:pPr lvl="2">
              <a:defRPr b="0" i="0"/>
            </a:pPr>
            <a:r>
              <a:rPr lang="x-none" dirty="0"/>
              <a:t>160 full professors (soon 200), 48% of whom are international, aiming for 4</a:t>
            </a:r>
            <a:r>
              <a:rPr lang="fr-FR" dirty="0"/>
              <a:t>0</a:t>
            </a:r>
            <a:r>
              <a:rPr lang="x-none" dirty="0"/>
              <a:t>% of women professors by 2025 </a:t>
            </a:r>
          </a:p>
        </p:txBody>
      </p:sp>
    </p:spTree>
    <p:extLst>
      <p:ext uri="{BB962C8B-B14F-4D97-AF65-F5344CB8AC3E}">
        <p14:creationId xmlns:p14="http://schemas.microsoft.com/office/powerpoint/2010/main" val="20164075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9796" y="2734611"/>
            <a:ext cx="7423416" cy="1342461"/>
          </a:xfrm>
        </p:spPr>
        <p:txBody>
          <a:bodyPr/>
          <a:lstStyle/>
          <a:p>
            <a:pPr>
              <a:defRPr b="0" i="0"/>
            </a:pPr>
            <a:r>
              <a:rPr lang="x-none" sz="4400"/>
              <a:t>Social and environmental responsibility</a:t>
            </a:r>
          </a:p>
        </p:txBody>
      </p:sp>
      <p:pic>
        <p:nvPicPr>
          <p:cNvPr id="7" name="Espace réservé pour une image  6" descr="Une image contenant texte, table, groupe, gens&#10;&#10;Description générée automatiquement">
            <a:extLst>
              <a:ext uri="{FF2B5EF4-FFF2-40B4-BE49-F238E27FC236}">
                <a16:creationId xmlns:a16="http://schemas.microsoft.com/office/drawing/2014/main" id="{9C8F2D60-7725-46AC-A231-7EFAFF43BEC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33549" r="33549"/>
          <a:stretch>
            <a:fillRect/>
          </a:stretch>
        </p:blipFill>
        <p:spPr/>
      </p:pic>
    </p:spTree>
    <p:extLst>
      <p:ext uri="{BB962C8B-B14F-4D97-AF65-F5344CB8AC3E}">
        <p14:creationId xmlns:p14="http://schemas.microsoft.com/office/powerpoint/2010/main" val="18059219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rcRect r="35890"/>
          <a:stretch>
            <a:fillRect/>
          </a:stretch>
        </p:blipFill>
        <p:spPr>
          <a:xfrm>
            <a:off x="538799" y="1003588"/>
            <a:ext cx="5197162" cy="5400000"/>
          </a:xfrm>
          <a:prstGeom prst="rect">
            <a:avLst/>
          </a:prstGeom>
        </p:spPr>
      </p:pic>
      <p:sp>
        <p:nvSpPr>
          <p:cNvPr id="20" name="Espace réservé du texte 19"/>
          <p:cNvSpPr>
            <a:spLocks noGrp="1"/>
          </p:cNvSpPr>
          <p:nvPr>
            <p:ph type="body" sz="quarter" idx="17"/>
          </p:nvPr>
        </p:nvSpPr>
        <p:spPr/>
        <p:txBody>
          <a:bodyPr/>
          <a:lstStyle/>
          <a:p>
            <a:pPr>
              <a:defRPr b="0" i="0"/>
            </a:pPr>
            <a:r>
              <a:rPr lang="x-none"/>
              <a:t>Social and environmental responsibility</a:t>
            </a:r>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6127855" y="1018560"/>
            <a:ext cx="5541595" cy="1098377"/>
          </a:xfrm>
        </p:spPr>
        <p:txBody>
          <a:bodyPr/>
          <a:lstStyle/>
          <a:p>
            <a:pPr>
              <a:defRPr b="0" i="0"/>
            </a:pPr>
            <a:r>
              <a:rPr lang="x-none" dirty="0"/>
              <a:t>Training responsible leaders</a:t>
            </a:r>
          </a:p>
        </p:txBody>
      </p:sp>
      <p:sp>
        <p:nvSpPr>
          <p:cNvPr id="11" name="Espace réservé du texte 11"/>
          <p:cNvSpPr txBox="1"/>
          <p:nvPr/>
        </p:nvSpPr>
        <p:spPr>
          <a:xfrm>
            <a:off x="6093111" y="2321212"/>
            <a:ext cx="5974595"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x-none" b="1"/>
              <a:t>emlyon has built the notion of social and environmental commitment into all of its programs to give students a more thorough grounding in the stakes involved in "greening", social sustainability and ethics.</a:t>
            </a:r>
            <a:r>
              <a:rPr lang="x-none" b="0"/>
              <a:t> </a:t>
            </a:r>
            <a:endParaRPr lang="x-none" b="1"/>
          </a:p>
        </p:txBody>
      </p:sp>
      <p:sp>
        <p:nvSpPr>
          <p:cNvPr id="9" name="Espace réservé du texte 11"/>
          <p:cNvSpPr txBox="1"/>
          <p:nvPr/>
        </p:nvSpPr>
        <p:spPr>
          <a:xfrm>
            <a:off x="9220099" y="3614501"/>
            <a:ext cx="2455839" cy="1576727"/>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x-none"/>
              <a:t>Dedicated programs</a:t>
            </a:r>
          </a:p>
          <a:p>
            <a:pPr lvl="2">
              <a:defRPr b="0" i="0"/>
            </a:pPr>
            <a:r>
              <a:rPr lang="x-none"/>
              <a:t>"Climate Action" course now mandatory for the MSc in Management – Grande Ecole program and shortly for the Global BBA</a:t>
            </a:r>
          </a:p>
          <a:p>
            <a:pPr lvl="2">
              <a:defRPr b="0" i="0"/>
            </a:pPr>
            <a:r>
              <a:rPr lang="x-none"/>
              <a:t>Specific MS and MSc in... programs created in the field, on a partnership basis</a:t>
            </a:r>
          </a:p>
        </p:txBody>
      </p:sp>
      <p:sp>
        <p:nvSpPr>
          <p:cNvPr id="13" name="Espace réservé du texte 11"/>
          <p:cNvSpPr txBox="1"/>
          <p:nvPr/>
        </p:nvSpPr>
        <p:spPr>
          <a:xfrm>
            <a:off x="6180441" y="3614500"/>
            <a:ext cx="2795879" cy="1576727"/>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x-none"/>
              <a:t>Sustainable Development Goals Inside</a:t>
            </a:r>
          </a:p>
          <a:p>
            <a:pPr lvl="2">
              <a:defRPr b="0" i="0"/>
            </a:pPr>
            <a:r>
              <a:rPr lang="x-none"/>
              <a:t>Skills repository of all training programs revised to factor in the UN's 17 Sustainable Development Goals, and creation of the "SDGs Inside" label</a:t>
            </a:r>
          </a:p>
        </p:txBody>
      </p:sp>
    </p:spTree>
    <p:extLst>
      <p:ext uri="{BB962C8B-B14F-4D97-AF65-F5344CB8AC3E}">
        <p14:creationId xmlns:p14="http://schemas.microsoft.com/office/powerpoint/2010/main" val="22808616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rcRect l="16735" t="423" r="19102" b="-423"/>
          <a:stretch>
            <a:fillRect/>
          </a:stretch>
        </p:blipFill>
        <p:spPr>
          <a:xfrm>
            <a:off x="538799" y="1003588"/>
            <a:ext cx="5197162" cy="5400000"/>
          </a:xfrm>
          <a:prstGeom prst="rect">
            <a:avLst/>
          </a:prstGeom>
        </p:spPr>
      </p:pic>
      <p:sp>
        <p:nvSpPr>
          <p:cNvPr id="12" name="Espace réservé du texte 11"/>
          <p:cNvSpPr>
            <a:spLocks noGrp="1"/>
          </p:cNvSpPr>
          <p:nvPr>
            <p:ph type="body" sz="quarter" idx="10"/>
          </p:nvPr>
        </p:nvSpPr>
        <p:spPr>
          <a:xfrm>
            <a:off x="6139880" y="3212976"/>
            <a:ext cx="2700000" cy="2556284"/>
          </a:xfrm>
        </p:spPr>
        <p:txBody>
          <a:bodyPr/>
          <a:lstStyle/>
          <a:p>
            <a:pPr>
              <a:defRPr b="0" i="0"/>
            </a:pPr>
            <a:r>
              <a:rPr lang="x-none" dirty="0"/>
              <a:t> A comprehensive commitment</a:t>
            </a:r>
          </a:p>
          <a:p>
            <a:pPr lvl="1">
              <a:defRPr b="0" i="0"/>
            </a:pPr>
            <a:r>
              <a:rPr lang="x-none" dirty="0"/>
              <a:t>Under the French "Pacte" Act (Action plan for the growth and transformation of businesses), </a:t>
            </a:r>
            <a:r>
              <a:rPr lang="x-none" b="1" dirty="0"/>
              <a:t>emlyon</a:t>
            </a:r>
            <a:r>
              <a:rPr lang="x-none" dirty="0"/>
              <a:t> will write its business purpose and its </a:t>
            </a:r>
            <a:r>
              <a:rPr lang="fr-FR" dirty="0"/>
              <a:t>CSR </a:t>
            </a:r>
            <a:r>
              <a:rPr lang="x-none" dirty="0"/>
              <a:t>objectives into its articles of association, to serve as an everyday decision guide and long-term goal.</a:t>
            </a:r>
          </a:p>
        </p:txBody>
      </p:sp>
      <p:sp>
        <p:nvSpPr>
          <p:cNvPr id="18" name="Espace réservé du texte 17"/>
          <p:cNvSpPr>
            <a:spLocks noGrp="1"/>
          </p:cNvSpPr>
          <p:nvPr>
            <p:ph type="body" sz="quarter" idx="11"/>
          </p:nvPr>
        </p:nvSpPr>
        <p:spPr>
          <a:xfrm>
            <a:off x="6139880" y="5769260"/>
            <a:ext cx="3340496" cy="611260"/>
          </a:xfrm>
        </p:spPr>
        <p:txBody>
          <a:bodyPr/>
          <a:lstStyle/>
          <a:p>
            <a:pPr>
              <a:defRPr b="0" i="0"/>
            </a:pPr>
            <a:r>
              <a:rPr lang="x-none"/>
              <a:t>July 2021:  Officialization of the school's "benefit corporation" status</a:t>
            </a:r>
          </a:p>
        </p:txBody>
      </p:sp>
      <p:sp>
        <p:nvSpPr>
          <p:cNvPr id="20" name="Espace réservé du texte 19"/>
          <p:cNvSpPr>
            <a:spLocks noGrp="1"/>
          </p:cNvSpPr>
          <p:nvPr>
            <p:ph type="body" sz="quarter" idx="17"/>
          </p:nvPr>
        </p:nvSpPr>
        <p:spPr/>
        <p:txBody>
          <a:bodyPr/>
          <a:lstStyle/>
          <a:p>
            <a:pPr>
              <a:defRPr b="0" i="0"/>
            </a:pPr>
            <a:r>
              <a:rPr lang="x-none"/>
              <a:t>Social and environmental responsibility</a:t>
            </a:r>
          </a:p>
        </p:txBody>
      </p:sp>
      <p:sp>
        <p:nvSpPr>
          <p:cNvPr id="21" name="Espace réservé du texte 20"/>
          <p:cNvSpPr>
            <a:spLocks noGrp="1"/>
          </p:cNvSpPr>
          <p:nvPr>
            <p:ph type="body" sz="quarter" idx="18"/>
          </p:nvPr>
        </p:nvSpPr>
        <p:spPr>
          <a:xfrm>
            <a:off x="8992280" y="3212976"/>
            <a:ext cx="2700000" cy="2556284"/>
          </a:xfrm>
        </p:spPr>
        <p:txBody>
          <a:bodyPr/>
          <a:lstStyle/>
          <a:p>
            <a:pPr>
              <a:defRPr b="0" i="0"/>
            </a:pPr>
            <a:r>
              <a:rPr lang="x-none"/>
              <a:t>A collective project</a:t>
            </a:r>
          </a:p>
          <a:p>
            <a:pPr lvl="1">
              <a:defRPr b="0" i="0"/>
            </a:pPr>
            <a:r>
              <a:rPr lang="x-none"/>
              <a:t>The project, which involves all of the school's stakeholders, promotes co-construction with a mixed Steering Committee, set up to provide food for thought and prompt fresh initiatives. </a:t>
            </a:r>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6099290" y="998187"/>
            <a:ext cx="5541595" cy="549189"/>
          </a:xfrm>
        </p:spPr>
        <p:txBody>
          <a:bodyPr/>
          <a:lstStyle/>
          <a:p>
            <a:pPr>
              <a:defRPr b="0" i="0"/>
            </a:pPr>
            <a:r>
              <a:rPr lang="x-none"/>
              <a:t>Benefit corporation</a:t>
            </a:r>
          </a:p>
        </p:txBody>
      </p:sp>
      <p:sp>
        <p:nvSpPr>
          <p:cNvPr id="13" name="Espace réservé du texte 11"/>
          <p:cNvSpPr txBox="1"/>
          <p:nvPr/>
        </p:nvSpPr>
        <p:spPr>
          <a:xfrm>
            <a:off x="6098069" y="1792246"/>
            <a:ext cx="5758572"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x-none" b="1" dirty="0"/>
              <a:t>emlyon's primary purpose, as a higher-education establishment, is to act in the general interest by training the stakeholders the world needs today and in the future.</a:t>
            </a:r>
            <a:r>
              <a:rPr lang="x-none" b="0" dirty="0"/>
              <a:t> </a:t>
            </a:r>
            <a:r>
              <a:rPr lang="x-none" b="1" dirty="0"/>
              <a:t>We are fully committed to this calling and have accordingly adopted the status of a benefit corporation from July 2021.</a:t>
            </a:r>
            <a:r>
              <a:rPr lang="x-none" b="0" dirty="0"/>
              <a:t> </a:t>
            </a:r>
            <a:endParaRPr lang="x-none" b="1" dirty="0"/>
          </a:p>
        </p:txBody>
      </p:sp>
    </p:spTree>
    <p:extLst>
      <p:ext uri="{BB962C8B-B14F-4D97-AF65-F5344CB8AC3E}">
        <p14:creationId xmlns:p14="http://schemas.microsoft.com/office/powerpoint/2010/main" val="266213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rcRect l="14073" t="288" r="22474" b="-288"/>
          <a:stretch>
            <a:fillRect/>
          </a:stretch>
        </p:blipFill>
        <p:spPr>
          <a:xfrm>
            <a:off x="549507" y="996389"/>
            <a:ext cx="5186453" cy="5435713"/>
          </a:xfrm>
          <a:prstGeom prst="rect">
            <a:avLst/>
          </a:prstGeom>
        </p:spPr>
      </p:pic>
      <p:sp>
        <p:nvSpPr>
          <p:cNvPr id="12" name="Espace réservé du texte 11"/>
          <p:cNvSpPr>
            <a:spLocks noGrp="1"/>
          </p:cNvSpPr>
          <p:nvPr>
            <p:ph type="body" sz="quarter" idx="10"/>
          </p:nvPr>
        </p:nvSpPr>
        <p:spPr>
          <a:xfrm>
            <a:off x="6132004" y="2960948"/>
            <a:ext cx="2700000" cy="1872971"/>
          </a:xfrm>
        </p:spPr>
        <p:txBody>
          <a:bodyPr/>
          <a:lstStyle/>
          <a:p>
            <a:pPr>
              <a:defRPr b="0" i="0"/>
            </a:pPr>
            <a:r>
              <a:rPr lang="x-none"/>
              <a:t>Grants and apprenticeships</a:t>
            </a:r>
          </a:p>
          <a:p>
            <a:pPr lvl="1">
              <a:defRPr b="0" i="0"/>
            </a:pPr>
            <a:r>
              <a:rPr lang="x-none"/>
              <a:t>To be able to open its doors to all student profiles, the school relies on two initiatives:</a:t>
            </a:r>
          </a:p>
          <a:p>
            <a:pPr lvl="2">
              <a:defRPr b="0" i="0"/>
            </a:pPr>
            <a:r>
              <a:rPr lang="x-none"/>
              <a:t>Its apprenticeship training center, to encourage cooperative education</a:t>
            </a:r>
          </a:p>
          <a:p>
            <a:pPr lvl="2">
              <a:defRPr b="0" i="0"/>
            </a:pPr>
            <a:r>
              <a:rPr lang="x-none"/>
              <a:t>Its Foundation and various grants</a:t>
            </a:r>
          </a:p>
        </p:txBody>
      </p:sp>
      <p:sp>
        <p:nvSpPr>
          <p:cNvPr id="18" name="Espace réservé du texte 17"/>
          <p:cNvSpPr>
            <a:spLocks noGrp="1"/>
          </p:cNvSpPr>
          <p:nvPr>
            <p:ph type="body" sz="quarter" idx="11"/>
          </p:nvPr>
        </p:nvSpPr>
        <p:spPr>
          <a:xfrm>
            <a:off x="6093111" y="5588521"/>
            <a:ext cx="2808000" cy="792000"/>
          </a:xfrm>
        </p:spPr>
        <p:txBody>
          <a:bodyPr/>
          <a:lstStyle/>
          <a:p>
            <a:pPr>
              <a:defRPr b="0" i="0"/>
            </a:pPr>
            <a:r>
              <a:rPr lang="x-none" dirty="0"/>
              <a:t>Our goal for 2025:</a:t>
            </a:r>
          </a:p>
          <a:p>
            <a:pPr>
              <a:defRPr b="0" i="0"/>
            </a:pPr>
            <a:r>
              <a:rPr lang="x-none" dirty="0"/>
              <a:t>30% students receiving grants</a:t>
            </a:r>
          </a:p>
          <a:p>
            <a:pPr>
              <a:defRPr b="0" i="0"/>
            </a:pPr>
            <a:r>
              <a:rPr lang="x-none" dirty="0"/>
              <a:t>500 apprentices</a:t>
            </a:r>
          </a:p>
        </p:txBody>
      </p:sp>
      <p:sp>
        <p:nvSpPr>
          <p:cNvPr id="20" name="Espace réservé du texte 19"/>
          <p:cNvSpPr>
            <a:spLocks noGrp="1"/>
          </p:cNvSpPr>
          <p:nvPr>
            <p:ph type="body" sz="quarter" idx="17"/>
          </p:nvPr>
        </p:nvSpPr>
        <p:spPr/>
        <p:txBody>
          <a:bodyPr/>
          <a:lstStyle/>
          <a:p>
            <a:pPr>
              <a:defRPr b="0" i="0"/>
            </a:pPr>
            <a:r>
              <a:rPr lang="x-none"/>
              <a:t>Social and environmental responsibility</a:t>
            </a:r>
          </a:p>
        </p:txBody>
      </p:sp>
      <p:sp>
        <p:nvSpPr>
          <p:cNvPr id="21" name="Espace réservé du texte 20"/>
          <p:cNvSpPr>
            <a:spLocks noGrp="1"/>
          </p:cNvSpPr>
          <p:nvPr>
            <p:ph type="body" sz="quarter" idx="18"/>
          </p:nvPr>
        </p:nvSpPr>
        <p:spPr>
          <a:xfrm>
            <a:off x="8996322" y="2960948"/>
            <a:ext cx="2700000" cy="2556284"/>
          </a:xfrm>
        </p:spPr>
        <p:txBody>
          <a:bodyPr/>
          <a:lstStyle/>
          <a:p>
            <a:pPr>
              <a:defRPr b="0" i="0"/>
            </a:pPr>
            <a:r>
              <a:rPr lang="x-none" dirty="0"/>
              <a:t>Special programs</a:t>
            </a:r>
          </a:p>
          <a:p>
            <a:pPr lvl="1">
              <a:defRPr b="0" i="0"/>
            </a:pPr>
            <a:r>
              <a:rPr lang="x-none" dirty="0"/>
              <a:t>To extend beyond its potential student populations and reach as many profiles as possible, </a:t>
            </a:r>
            <a:r>
              <a:rPr lang="x-none" b="1" dirty="0"/>
              <a:t>emlyon</a:t>
            </a:r>
            <a:r>
              <a:rPr lang="x-none" dirty="0"/>
              <a:t> has set up other study pathways: </a:t>
            </a:r>
          </a:p>
          <a:p>
            <a:pPr lvl="2">
              <a:defRPr b="0" i="0"/>
            </a:pPr>
            <a:r>
              <a:rPr lang="x-none" dirty="0"/>
              <a:t>The "TUMM"</a:t>
            </a:r>
            <a:r>
              <a:rPr lang="fr-FR" dirty="0"/>
              <a:t>, </a:t>
            </a:r>
            <a:r>
              <a:rPr lang="x-none" dirty="0"/>
              <a:t>multi-campus multi-district</a:t>
            </a:r>
            <a:r>
              <a:rPr lang="fr-FR" dirty="0"/>
              <a:t> social </a:t>
            </a:r>
            <a:r>
              <a:rPr lang="x-none" dirty="0"/>
              <a:t>program</a:t>
            </a:r>
          </a:p>
          <a:p>
            <a:pPr lvl="2">
              <a:defRPr b="0" i="0"/>
            </a:pPr>
            <a:r>
              <a:rPr lang="x-none" dirty="0"/>
              <a:t>It</a:t>
            </a:r>
            <a:r>
              <a:rPr lang="fr-FR" dirty="0"/>
              <a:t>s</a:t>
            </a:r>
            <a:r>
              <a:rPr lang="x-none" dirty="0"/>
              <a:t> Digital Qualification School, "</a:t>
            </a:r>
            <a:r>
              <a:rPr lang="fr-FR" b="1" dirty="0"/>
              <a:t>la toile</a:t>
            </a:r>
            <a:r>
              <a:rPr lang="x-none" dirty="0"/>
              <a:t>".</a:t>
            </a:r>
            <a:endParaRPr lang="x-none" b="0" dirty="0">
              <a:solidFill>
                <a:srgbClr val="FF0000"/>
              </a:solidFill>
            </a:endParaRPr>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6096000" y="996626"/>
            <a:ext cx="5726357" cy="549189"/>
          </a:xfrm>
        </p:spPr>
        <p:txBody>
          <a:bodyPr/>
          <a:lstStyle/>
          <a:p>
            <a:pPr>
              <a:defRPr b="0" i="0"/>
            </a:pPr>
            <a:r>
              <a:rPr lang="x-none"/>
              <a:t>Inclusion and diversity</a:t>
            </a:r>
          </a:p>
        </p:txBody>
      </p:sp>
      <p:sp>
        <p:nvSpPr>
          <p:cNvPr id="13" name="Espace réservé du texte 11"/>
          <p:cNvSpPr txBox="1"/>
          <p:nvPr/>
        </p:nvSpPr>
        <p:spPr>
          <a:xfrm>
            <a:off x="6093111" y="1867119"/>
            <a:ext cx="5974595"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x-none" b="1"/>
              <a:t>Our primary responsibility is to open our school to all forms of diversity as a means of guaranteeing the richness of the courses and experiences we hope to see at emlyon.</a:t>
            </a:r>
          </a:p>
        </p:txBody>
      </p:sp>
    </p:spTree>
    <p:extLst>
      <p:ext uri="{BB962C8B-B14F-4D97-AF65-F5344CB8AC3E}">
        <p14:creationId xmlns:p14="http://schemas.microsoft.com/office/powerpoint/2010/main" val="8684104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63752" y="2072604"/>
            <a:ext cx="7964016" cy="1342461"/>
          </a:xfrm>
        </p:spPr>
        <p:txBody>
          <a:bodyPr/>
          <a:lstStyle/>
          <a:p>
            <a:pPr>
              <a:defRPr b="0" i="0"/>
            </a:pPr>
            <a:r>
              <a:rPr lang="x-none" sz="4400"/>
              <a:t>International influence and renown</a:t>
            </a:r>
          </a:p>
        </p:txBody>
      </p:sp>
      <p:pic>
        <p:nvPicPr>
          <p:cNvPr id="7" name="Espace réservé pour une image  6" descr="Une image contenant intérieur, plancher, plafond, table de salle à manger&#10;&#10;Description générée automatiquement">
            <a:extLst>
              <a:ext uri="{FF2B5EF4-FFF2-40B4-BE49-F238E27FC236}">
                <a16:creationId xmlns:a16="http://schemas.microsoft.com/office/drawing/2014/main" id="{78841C23-AF5B-4335-BB56-0DFD583201D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33541" r="33541"/>
          <a:stretch>
            <a:fillRect/>
          </a:stretch>
        </p:blipFill>
        <p:spPr/>
      </p:pic>
    </p:spTree>
    <p:extLst>
      <p:ext uri="{BB962C8B-B14F-4D97-AF65-F5344CB8AC3E}">
        <p14:creationId xmlns:p14="http://schemas.microsoft.com/office/powerpoint/2010/main" val="50867448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Une image contenant texte&#10;&#10;Description générée automatiquement">
            <a:extLst>
              <a:ext uri="{FF2B5EF4-FFF2-40B4-BE49-F238E27FC236}">
                <a16:creationId xmlns:a16="http://schemas.microsoft.com/office/drawing/2014/main" id="{805E4D03-3AF2-4F7E-8A73-616AC60E05C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091" t="315" r="3091"/>
          <a:stretch>
            <a:fillRect/>
          </a:stretch>
        </p:blipFill>
        <p:spPr>
          <a:xfrm>
            <a:off x="538798" y="980728"/>
            <a:ext cx="5220000" cy="5422860"/>
          </a:xfrm>
        </p:spPr>
      </p:pic>
      <p:sp>
        <p:nvSpPr>
          <p:cNvPr id="18" name="Espace réservé du texte 17"/>
          <p:cNvSpPr>
            <a:spLocks noGrp="1"/>
          </p:cNvSpPr>
          <p:nvPr>
            <p:ph type="body" sz="quarter" idx="11"/>
          </p:nvPr>
        </p:nvSpPr>
        <p:spPr>
          <a:xfrm>
            <a:off x="6139880" y="5589240"/>
            <a:ext cx="5068688" cy="791281"/>
          </a:xfrm>
        </p:spPr>
        <p:txBody>
          <a:bodyPr/>
          <a:lstStyle/>
          <a:p>
            <a:pPr>
              <a:defRPr b="0" i="0"/>
            </a:pPr>
            <a:r>
              <a:rPr lang="x-none"/>
              <a:t>50% of international, mobile faculty members on the campuses</a:t>
            </a:r>
          </a:p>
          <a:p>
            <a:pPr>
              <a:defRPr b="0" i="0"/>
            </a:pPr>
            <a:r>
              <a:rPr lang="x-none"/>
              <a:t>10 new international double degrees by 2025</a:t>
            </a:r>
          </a:p>
        </p:txBody>
      </p:sp>
      <p:sp>
        <p:nvSpPr>
          <p:cNvPr id="20" name="Espace réservé du texte 19"/>
          <p:cNvSpPr>
            <a:spLocks noGrp="1"/>
          </p:cNvSpPr>
          <p:nvPr>
            <p:ph type="body" sz="quarter" idx="17"/>
          </p:nvPr>
        </p:nvSpPr>
        <p:spPr/>
        <p:txBody>
          <a:bodyPr/>
          <a:lstStyle/>
          <a:p>
            <a:pPr>
              <a:defRPr b="0" i="0"/>
            </a:pPr>
            <a:r>
              <a:rPr lang="x-none"/>
              <a:t>International influence and renown</a:t>
            </a:r>
          </a:p>
        </p:txBody>
      </p:sp>
      <p:sp>
        <p:nvSpPr>
          <p:cNvPr id="21" name="Espace réservé du texte 20"/>
          <p:cNvSpPr>
            <a:spLocks noGrp="1"/>
          </p:cNvSpPr>
          <p:nvPr>
            <p:ph type="body" sz="quarter" idx="18"/>
          </p:nvPr>
        </p:nvSpPr>
        <p:spPr>
          <a:xfrm>
            <a:off x="8992280" y="3140968"/>
            <a:ext cx="2700000" cy="2556284"/>
          </a:xfrm>
        </p:spPr>
        <p:txBody>
          <a:bodyPr/>
          <a:lstStyle/>
          <a:p>
            <a:pPr>
              <a:defRPr b="0" i="0"/>
            </a:pPr>
            <a:r>
              <a:rPr lang="x-none" dirty="0"/>
              <a:t>Partnerships </a:t>
            </a:r>
          </a:p>
          <a:p>
            <a:pPr lvl="1">
              <a:defRPr b="0" i="0"/>
            </a:pPr>
            <a:r>
              <a:rPr lang="x-none" dirty="0"/>
              <a:t>190 – soon 200 – international academic partnerships distributed over 50 countries will enable nearly 2,000 </a:t>
            </a:r>
            <a:r>
              <a:rPr lang="x-none" b="1" dirty="0"/>
              <a:t>emlyon</a:t>
            </a:r>
            <a:r>
              <a:rPr lang="x-none" dirty="0"/>
              <a:t> students to study in prestigious, top-ranking establishments abroad, such as UCLA or Berkeley.</a:t>
            </a:r>
          </a:p>
          <a:p>
            <a:pPr lvl="1"/>
            <a:endParaRPr lang="fr-FR" dirty="0"/>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6149581" y="1297790"/>
            <a:ext cx="5541595" cy="549189"/>
          </a:xfrm>
        </p:spPr>
        <p:txBody>
          <a:bodyPr/>
          <a:lstStyle/>
          <a:p>
            <a:pPr>
              <a:defRPr b="0" i="0"/>
            </a:pPr>
            <a:r>
              <a:rPr lang="x-none"/>
              <a:t>An international ecosystem</a:t>
            </a:r>
          </a:p>
        </p:txBody>
      </p:sp>
      <p:sp>
        <p:nvSpPr>
          <p:cNvPr id="13" name="Espace réservé du texte 11"/>
          <p:cNvSpPr txBox="1"/>
          <p:nvPr/>
        </p:nvSpPr>
        <p:spPr>
          <a:xfrm>
            <a:off x="6098068" y="2207719"/>
            <a:ext cx="5974595"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x-none" b="1"/>
              <a:t>emlyon</a:t>
            </a:r>
            <a:r>
              <a:rPr lang="x-none"/>
              <a:t> is firmly establishing its international footprint through campuses designed to operate as hubs anchored in their local ecosystems, and through prestigious partnerships.</a:t>
            </a:r>
            <a:endParaRPr lang="fr-FR" b="1"/>
          </a:p>
        </p:txBody>
      </p:sp>
      <p:sp>
        <p:nvSpPr>
          <p:cNvPr id="14" name="Espace réservé du texte 11"/>
          <p:cNvSpPr txBox="1"/>
          <p:nvPr/>
        </p:nvSpPr>
        <p:spPr>
          <a:xfrm>
            <a:off x="6149581" y="3156115"/>
            <a:ext cx="2610715"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x-none" dirty="0"/>
              <a:t>Present </a:t>
            </a:r>
            <a:r>
              <a:rPr lang="fr-FR" dirty="0" err="1"/>
              <a:t>across</a:t>
            </a:r>
            <a:r>
              <a:rPr lang="fr-FR" dirty="0"/>
              <a:t> the world</a:t>
            </a:r>
            <a:endParaRPr lang="x-none" dirty="0"/>
          </a:p>
          <a:p>
            <a:pPr lvl="2">
              <a:defRPr b="0" i="0"/>
            </a:pPr>
            <a:r>
              <a:rPr lang="x-none" dirty="0"/>
              <a:t>After Lyon, Saint-Etienne, Paris, Casablanca, Shanghai and Bhubaneswar, a 7th campus has opened in </a:t>
            </a:r>
            <a:r>
              <a:rPr lang="fr-FR" dirty="0" err="1"/>
              <a:t>Mumbai</a:t>
            </a:r>
            <a:endParaRPr lang="x-none" dirty="0"/>
          </a:p>
          <a:p>
            <a:pPr lvl="2">
              <a:defRPr b="0" i="0"/>
            </a:pPr>
            <a:r>
              <a:rPr lang="x-none" dirty="0"/>
              <a:t>An establishment in Latin America is planned in the near future</a:t>
            </a:r>
          </a:p>
        </p:txBody>
      </p:sp>
    </p:spTree>
    <p:extLst>
      <p:ext uri="{BB962C8B-B14F-4D97-AF65-F5344CB8AC3E}">
        <p14:creationId xmlns:p14="http://schemas.microsoft.com/office/powerpoint/2010/main" val="357598662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1415480" y="2780928"/>
            <a:ext cx="9505304" cy="3169022"/>
          </a:xfrm>
        </p:spPr>
        <p:txBody>
          <a:bodyPr/>
          <a:lstStyle/>
          <a:p>
            <a:pPr algn="ctr">
              <a:defRPr b="0" i="0"/>
            </a:pPr>
            <a:r>
              <a:rPr lang="x-none" dirty="0">
                <a:solidFill>
                  <a:srgbClr val="FF0000"/>
                </a:solidFill>
              </a:rPr>
              <a:t>"Anticipate, guide, support and give meaning to the far-reaching changes in the world. This is the mission emlyon has set out to achieve through its Confluence 2025 strategic plan, in a bid to be one of the top 15 Global Business Universities in Europe."</a:t>
            </a:r>
          </a:p>
          <a:p>
            <a:pPr algn="ctr"/>
            <a:endParaRPr lang="fr-FR" dirty="0">
              <a:solidFill>
                <a:schemeClr val="tx1"/>
              </a:solidFill>
              <a:latin typeface="+mn-lt"/>
            </a:endParaRPr>
          </a:p>
          <a:p>
            <a:pPr algn="ctr">
              <a:defRPr b="0" i="0"/>
            </a:pPr>
            <a:r>
              <a:rPr lang="x-none" sz="1600" dirty="0">
                <a:solidFill>
                  <a:schemeClr val="tx1"/>
                </a:solidFill>
                <a:latin typeface="+mn-lt"/>
              </a:rPr>
              <a:t>Isabelle Huault, Executive President and Dean, </a:t>
            </a:r>
            <a:r>
              <a:rPr lang="x-none" sz="1600" b="1" dirty="0">
                <a:solidFill>
                  <a:schemeClr val="tx1"/>
                </a:solidFill>
                <a:latin typeface="+mn-lt"/>
              </a:rPr>
              <a:t>emlyon </a:t>
            </a:r>
            <a:r>
              <a:rPr lang="x-none" sz="1600" dirty="0">
                <a:solidFill>
                  <a:schemeClr val="tx1"/>
                </a:solidFill>
                <a:latin typeface="+mn-lt"/>
              </a:rPr>
              <a:t>business school.</a:t>
            </a:r>
            <a:endParaRPr lang="fr-FR" sz="1600" dirty="0">
              <a:latin typeface="+mn-lt"/>
            </a:endParaRPr>
          </a:p>
        </p:txBody>
      </p:sp>
    </p:spTree>
    <p:extLst>
      <p:ext uri="{BB962C8B-B14F-4D97-AF65-F5344CB8AC3E}">
        <p14:creationId xmlns:p14="http://schemas.microsoft.com/office/powerpoint/2010/main" val="223732703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p:cNvSpPr>
            <a:spLocks noGrp="1"/>
          </p:cNvSpPr>
          <p:nvPr>
            <p:ph type="body" sz="quarter" idx="10"/>
          </p:nvPr>
        </p:nvSpPr>
        <p:spPr>
          <a:xfrm>
            <a:off x="6139880" y="3068960"/>
            <a:ext cx="2700000" cy="2556284"/>
          </a:xfrm>
        </p:spPr>
        <p:txBody>
          <a:bodyPr/>
          <a:lstStyle/>
          <a:p>
            <a:pPr>
              <a:defRPr b="0" i="0"/>
            </a:pPr>
            <a:r>
              <a:rPr lang="x-none"/>
              <a:t>The ambassadors</a:t>
            </a:r>
          </a:p>
          <a:p>
            <a:pPr lvl="1">
              <a:defRPr b="0" i="0"/>
            </a:pPr>
            <a:r>
              <a:rPr lang="x-none"/>
              <a:t>250 volunteer "ambassador" alumni coordinate the network around over 80 geographic and thematic communities: clubs, circles or groups for a particular sector, profession or field of interest...</a:t>
            </a:r>
          </a:p>
        </p:txBody>
      </p:sp>
      <p:sp>
        <p:nvSpPr>
          <p:cNvPr id="18" name="Espace réservé du texte 17"/>
          <p:cNvSpPr>
            <a:spLocks noGrp="1"/>
          </p:cNvSpPr>
          <p:nvPr>
            <p:ph type="body" sz="quarter" idx="11"/>
          </p:nvPr>
        </p:nvSpPr>
        <p:spPr>
          <a:xfrm>
            <a:off x="6139880" y="5625245"/>
            <a:ext cx="2808000" cy="755276"/>
          </a:xfrm>
        </p:spPr>
        <p:txBody>
          <a:bodyPr/>
          <a:lstStyle/>
          <a:p>
            <a:pPr>
              <a:defRPr b="0" i="0"/>
            </a:pPr>
            <a:r>
              <a:rPr lang="x-none" dirty="0"/>
              <a:t>3</a:t>
            </a:r>
            <a:r>
              <a:rPr lang="fr-FR" dirty="0"/>
              <a:t>5</a:t>
            </a:r>
            <a:r>
              <a:rPr lang="x-none" dirty="0"/>
              <a:t>,</a:t>
            </a:r>
            <a:r>
              <a:rPr lang="fr-FR" dirty="0"/>
              <a:t>7</a:t>
            </a:r>
            <a:r>
              <a:rPr lang="x-none" dirty="0"/>
              <a:t>00 alumni</a:t>
            </a:r>
            <a:endParaRPr lang="fr-FR" dirty="0"/>
          </a:p>
          <a:p>
            <a:pPr>
              <a:defRPr b="0" i="0"/>
            </a:pPr>
            <a:r>
              <a:rPr lang="x-none" dirty="0"/>
              <a:t>130 countries</a:t>
            </a:r>
          </a:p>
          <a:p>
            <a:pPr>
              <a:defRPr b="0" i="0"/>
            </a:pPr>
            <a:r>
              <a:rPr lang="x-none" dirty="0"/>
              <a:t>350 events </a:t>
            </a:r>
          </a:p>
        </p:txBody>
      </p:sp>
      <p:sp>
        <p:nvSpPr>
          <p:cNvPr id="20" name="Espace réservé du texte 19"/>
          <p:cNvSpPr>
            <a:spLocks noGrp="1"/>
          </p:cNvSpPr>
          <p:nvPr>
            <p:ph type="body" sz="quarter" idx="17"/>
          </p:nvPr>
        </p:nvSpPr>
        <p:spPr/>
        <p:txBody>
          <a:bodyPr/>
          <a:lstStyle/>
          <a:p>
            <a:pPr>
              <a:defRPr b="0" i="0"/>
            </a:pPr>
            <a:r>
              <a:rPr lang="x-none"/>
              <a:t>International influence and renown</a:t>
            </a:r>
          </a:p>
        </p:txBody>
      </p:sp>
      <p:sp>
        <p:nvSpPr>
          <p:cNvPr id="21" name="Espace réservé du texte 20"/>
          <p:cNvSpPr>
            <a:spLocks noGrp="1"/>
          </p:cNvSpPr>
          <p:nvPr>
            <p:ph type="body" sz="quarter" idx="18"/>
          </p:nvPr>
        </p:nvSpPr>
        <p:spPr>
          <a:xfrm>
            <a:off x="8992280" y="3068960"/>
            <a:ext cx="2700000" cy="2556284"/>
          </a:xfrm>
        </p:spPr>
        <p:txBody>
          <a:bodyPr/>
          <a:lstStyle/>
          <a:p>
            <a:pPr>
              <a:defRPr b="0" i="0"/>
            </a:pPr>
            <a:r>
              <a:rPr lang="x-none"/>
              <a:t>"Advancement &amp; Alumni Relations" department</a:t>
            </a:r>
          </a:p>
          <a:p>
            <a:pPr lvl="1">
              <a:defRPr b="0" i="0"/>
            </a:pPr>
            <a:r>
              <a:rPr lang="x-none"/>
              <a:t>This department is dedicated to raising funds and coordinating the network to generate fresh synergies between businesses and within the alumni community. </a:t>
            </a:r>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6136005" y="993491"/>
            <a:ext cx="5541595" cy="549189"/>
          </a:xfrm>
        </p:spPr>
        <p:txBody>
          <a:bodyPr/>
          <a:lstStyle/>
          <a:p>
            <a:pPr>
              <a:defRPr b="0" i="0"/>
            </a:pPr>
            <a:r>
              <a:rPr lang="x-none"/>
              <a:t>The alumni network</a:t>
            </a:r>
            <a:endParaRPr lang="fr-FR"/>
          </a:p>
        </p:txBody>
      </p:sp>
      <p:sp>
        <p:nvSpPr>
          <p:cNvPr id="13" name="Espace réservé du texte 11"/>
          <p:cNvSpPr txBox="1"/>
          <p:nvPr/>
        </p:nvSpPr>
        <p:spPr>
          <a:xfrm>
            <a:off x="6101651" y="1743515"/>
            <a:ext cx="5466957"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x-none" dirty="0"/>
              <a:t>The school's 3</a:t>
            </a:r>
            <a:r>
              <a:rPr lang="fr-FR" dirty="0"/>
              <a:t>5</a:t>
            </a:r>
            <a:r>
              <a:rPr lang="x-none" dirty="0"/>
              <a:t>,</a:t>
            </a:r>
            <a:r>
              <a:rPr lang="fr-FR" dirty="0"/>
              <a:t>7</a:t>
            </a:r>
            <a:r>
              <a:rPr lang="x-none" dirty="0"/>
              <a:t>00 alumni form a tight-knit network that extends to the four corners of the world. They are the school's foremost ambassadors abroad. Over 350 events and digital or in-person meetings each year cater for a vibrant community.</a:t>
            </a:r>
            <a:endParaRPr lang="fr-FR" b="1" dirty="0"/>
          </a:p>
        </p:txBody>
      </p:sp>
      <p:pic>
        <p:nvPicPr>
          <p:cNvPr id="4" name="Image 3" descr="Une image contenant texte, personne&#10;&#10;Description générée automatiquement">
            <a:extLst>
              <a:ext uri="{FF2B5EF4-FFF2-40B4-BE49-F238E27FC236}">
                <a16:creationId xmlns:a16="http://schemas.microsoft.com/office/drawing/2014/main" id="{779F40D3-3FD5-4660-92D8-D1F02DBE22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35" r="37610"/>
          <a:stretch/>
        </p:blipFill>
        <p:spPr>
          <a:xfrm>
            <a:off x="518269" y="993491"/>
            <a:ext cx="5317299" cy="5387030"/>
          </a:xfrm>
          <a:prstGeom prst="rect">
            <a:avLst/>
          </a:prstGeom>
        </p:spPr>
      </p:pic>
    </p:spTree>
    <p:extLst>
      <p:ext uri="{BB962C8B-B14F-4D97-AF65-F5344CB8AC3E}">
        <p14:creationId xmlns:p14="http://schemas.microsoft.com/office/powerpoint/2010/main" val="14701753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9796" y="2362815"/>
            <a:ext cx="7423416" cy="1354217"/>
          </a:xfrm>
        </p:spPr>
        <p:txBody>
          <a:bodyPr/>
          <a:lstStyle/>
          <a:p>
            <a:pPr>
              <a:defRPr b="0" i="0"/>
            </a:pPr>
            <a:r>
              <a:rPr lang="fr-FR" sz="4400" dirty="0"/>
              <a:t>Programmes for exchange</a:t>
            </a:r>
            <a:endParaRPr lang="x-none" sz="4400" dirty="0"/>
          </a:p>
        </p:txBody>
      </p:sp>
      <p:pic>
        <p:nvPicPr>
          <p:cNvPr id="7" name="Espace réservé pour une image  6" descr="Une image contenant texte, intérieur&#10;&#10;Description générée automatiquement">
            <a:extLst>
              <a:ext uri="{FF2B5EF4-FFF2-40B4-BE49-F238E27FC236}">
                <a16:creationId xmlns:a16="http://schemas.microsoft.com/office/drawing/2014/main" id="{18AC3597-8B95-46D4-80EE-95F8765FA31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5194" r="35194"/>
          <a:stretch>
            <a:fillRect/>
          </a:stretch>
        </p:blipFill>
        <p:spPr/>
      </p:pic>
    </p:spTree>
    <p:extLst>
      <p:ext uri="{BB962C8B-B14F-4D97-AF65-F5344CB8AC3E}">
        <p14:creationId xmlns:p14="http://schemas.microsoft.com/office/powerpoint/2010/main" val="413098089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texte 19"/>
          <p:cNvSpPr>
            <a:spLocks noGrp="1"/>
          </p:cNvSpPr>
          <p:nvPr>
            <p:ph type="body" sz="quarter" idx="17"/>
          </p:nvPr>
        </p:nvSpPr>
        <p:spPr/>
        <p:txBody>
          <a:bodyPr/>
          <a:lstStyle/>
          <a:p>
            <a:pPr>
              <a:defRPr b="0" i="0"/>
            </a:pPr>
            <a:r>
              <a:rPr lang="fr-FR" dirty="0"/>
              <a:t>Programmes</a:t>
            </a:r>
            <a:endParaRPr lang="x-none" dirty="0"/>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4943872" y="1003588"/>
            <a:ext cx="7062724" cy="549189"/>
          </a:xfrm>
        </p:spPr>
        <p:txBody>
          <a:bodyPr/>
          <a:lstStyle/>
          <a:p>
            <a:pPr>
              <a:defRPr b="0" i="0"/>
            </a:pPr>
            <a:r>
              <a:rPr lang="fr-FR" dirty="0"/>
              <a:t>Global BBA</a:t>
            </a:r>
            <a:endParaRPr lang="x-none" dirty="0"/>
          </a:p>
        </p:txBody>
      </p:sp>
      <p:sp>
        <p:nvSpPr>
          <p:cNvPr id="11" name="Espace réservé du texte 11"/>
          <p:cNvSpPr txBox="1"/>
          <p:nvPr/>
        </p:nvSpPr>
        <p:spPr>
          <a:xfrm>
            <a:off x="4943873" y="1726517"/>
            <a:ext cx="6732065"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en-GB" dirty="0">
                <a:effectLst/>
                <a:ea typeface="Times New Roman" panose="02020603050405020304" pitchFamily="18" charset="0"/>
                <a:cs typeface="Calibri" panose="020F0502020204030204" pitchFamily="34" charset="0"/>
              </a:rPr>
              <a:t>The Global BBA, a Bachelor’s programme, is designed to prepare and arm young students to become </a:t>
            </a:r>
            <a:r>
              <a:rPr lang="en-GB" b="1" dirty="0">
                <a:effectLst/>
                <a:ea typeface="Times New Roman" panose="02020603050405020304" pitchFamily="18" charset="0"/>
                <a:cs typeface="Calibri" panose="020F0502020204030204" pitchFamily="34" charset="0"/>
              </a:rPr>
              <a:t>true actors in the transformation of firms</a:t>
            </a:r>
            <a:r>
              <a:rPr lang="en-GB" dirty="0">
                <a:effectLst/>
                <a:ea typeface="Times New Roman" panose="02020603050405020304" pitchFamily="18" charset="0"/>
                <a:cs typeface="Calibri" panose="020F0502020204030204" pitchFamily="34" charset="0"/>
              </a:rPr>
              <a:t> and the world of business. It will develop both personal and professional skills that will allow you to support organizations and society throughout these mutations (mental agility, international openness …) and become an early maker.  </a:t>
            </a:r>
            <a:endParaRPr lang="fr-FR" dirty="0">
              <a:effectLst/>
              <a:ea typeface="Calibri" panose="020F0502020204030204" pitchFamily="34" charset="0"/>
              <a:cs typeface="Times New Roman" panose="02020603050405020304" pitchFamily="18" charset="0"/>
            </a:endParaRPr>
          </a:p>
          <a:p>
            <a:pPr lvl="1">
              <a:defRPr b="0" i="0"/>
            </a:pPr>
            <a:r>
              <a:rPr lang="x-none" b="0" dirty="0"/>
              <a:t> </a:t>
            </a:r>
            <a:endParaRPr lang="x-none" b="1" dirty="0"/>
          </a:p>
        </p:txBody>
      </p:sp>
      <p:sp>
        <p:nvSpPr>
          <p:cNvPr id="14" name="Espace réservé du texte 11"/>
          <p:cNvSpPr txBox="1"/>
          <p:nvPr/>
        </p:nvSpPr>
        <p:spPr>
          <a:xfrm>
            <a:off x="8616280" y="2888940"/>
            <a:ext cx="2654376"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Facts &amp; Figures</a:t>
            </a:r>
          </a:p>
          <a:p>
            <a:pPr lvl="2">
              <a:defRPr b="0" i="0"/>
            </a:pPr>
            <a:r>
              <a:rPr lang="en-GB" dirty="0"/>
              <a:t>Saint-Etienne campus</a:t>
            </a:r>
          </a:p>
          <a:p>
            <a:pPr lvl="2">
              <a:defRPr b="0" i="0"/>
            </a:pPr>
            <a:r>
              <a:rPr lang="en-GB" dirty="0"/>
              <a:t>Programme taught in French &amp; English. All Year 3 &amp; 4 courses in </a:t>
            </a:r>
            <a:r>
              <a:rPr lang="en-GB" u="sng" dirty="0"/>
              <a:t>English</a:t>
            </a:r>
          </a:p>
          <a:p>
            <a:pPr lvl="2">
              <a:defRPr b="0" i="0"/>
            </a:pPr>
            <a:r>
              <a:rPr lang="en-GB" dirty="0"/>
              <a:t>960 students across 4 years</a:t>
            </a:r>
          </a:p>
          <a:p>
            <a:pPr lvl="2">
              <a:defRPr b="0" i="0"/>
            </a:pPr>
            <a:r>
              <a:rPr lang="en-GB" dirty="0"/>
              <a:t>67 nationalities</a:t>
            </a:r>
          </a:p>
        </p:txBody>
      </p:sp>
      <p:sp>
        <p:nvSpPr>
          <p:cNvPr id="15" name="Espace réservé du texte 11"/>
          <p:cNvSpPr txBox="1"/>
          <p:nvPr/>
        </p:nvSpPr>
        <p:spPr>
          <a:xfrm>
            <a:off x="5052918" y="2888940"/>
            <a:ext cx="2843282" cy="327636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Key characteristics</a:t>
            </a:r>
          </a:p>
          <a:p>
            <a:pPr lvl="2">
              <a:defRPr b="0" i="0"/>
            </a:pPr>
            <a:r>
              <a:rPr lang="en-GB" dirty="0"/>
              <a:t>Skills development in all fields &amp; 360° perspective on business issues</a:t>
            </a:r>
          </a:p>
          <a:p>
            <a:pPr lvl="2">
              <a:defRPr b="0" i="0"/>
            </a:pPr>
            <a:r>
              <a:rPr lang="en-GB" dirty="0"/>
              <a:t>Action-based learning programme: experimentation &amp; strong project-based skills</a:t>
            </a:r>
          </a:p>
          <a:p>
            <a:pPr lvl="2">
              <a:defRPr b="0" i="0"/>
            </a:pPr>
            <a:r>
              <a:rPr lang="en-GB" dirty="0"/>
              <a:t>An understanding of digital technology from a technical &amp; business perspective</a:t>
            </a:r>
          </a:p>
          <a:p>
            <a:pPr lvl="2">
              <a:defRPr b="0" i="0"/>
            </a:pPr>
            <a:r>
              <a:rPr lang="en-GB" dirty="0"/>
              <a:t>International dimension</a:t>
            </a:r>
          </a:p>
          <a:p>
            <a:pPr lvl="2">
              <a:defRPr b="0" i="0"/>
            </a:pPr>
            <a:endParaRPr lang="en-GB" dirty="0"/>
          </a:p>
        </p:txBody>
      </p:sp>
      <p:pic>
        <p:nvPicPr>
          <p:cNvPr id="4" name="Image 3" descr="Une image contenant texte&#10;&#10;Description générée automatiquement">
            <a:extLst>
              <a:ext uri="{FF2B5EF4-FFF2-40B4-BE49-F238E27FC236}">
                <a16:creationId xmlns:a16="http://schemas.microsoft.com/office/drawing/2014/main" id="{439AF781-EDBB-4AFD-9E42-6BC7684BB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4" y="1029998"/>
            <a:ext cx="3901440" cy="5423338"/>
          </a:xfrm>
          <a:prstGeom prst="rect">
            <a:avLst/>
          </a:prstGeom>
        </p:spPr>
      </p:pic>
    </p:spTree>
    <p:extLst>
      <p:ext uri="{BB962C8B-B14F-4D97-AF65-F5344CB8AC3E}">
        <p14:creationId xmlns:p14="http://schemas.microsoft.com/office/powerpoint/2010/main" val="21578931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texte 19"/>
          <p:cNvSpPr>
            <a:spLocks noGrp="1"/>
          </p:cNvSpPr>
          <p:nvPr>
            <p:ph type="body" sz="quarter" idx="17"/>
          </p:nvPr>
        </p:nvSpPr>
        <p:spPr/>
        <p:txBody>
          <a:bodyPr/>
          <a:lstStyle/>
          <a:p>
            <a:pPr>
              <a:defRPr b="0" i="0"/>
            </a:pPr>
            <a:r>
              <a:rPr lang="fr-FR" dirty="0"/>
              <a:t>Programmes</a:t>
            </a:r>
            <a:endParaRPr lang="x-none" dirty="0"/>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515938" y="1003588"/>
            <a:ext cx="11490658" cy="549189"/>
          </a:xfrm>
        </p:spPr>
        <p:txBody>
          <a:bodyPr/>
          <a:lstStyle/>
          <a:p>
            <a:pPr>
              <a:defRPr b="0" i="0"/>
            </a:pPr>
            <a:r>
              <a:rPr lang="en-GB" dirty="0"/>
              <a:t>Global BBA – Course outline</a:t>
            </a:r>
          </a:p>
        </p:txBody>
      </p:sp>
      <p:sp>
        <p:nvSpPr>
          <p:cNvPr id="11" name="Espace réservé du texte 11"/>
          <p:cNvSpPr txBox="1"/>
          <p:nvPr/>
        </p:nvSpPr>
        <p:spPr>
          <a:xfrm>
            <a:off x="623393" y="1726517"/>
            <a:ext cx="11052546"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en-GB" dirty="0">
                <a:effectLst/>
                <a:ea typeface="Times New Roman" panose="02020603050405020304" pitchFamily="18" charset="0"/>
                <a:cs typeface="Calibri" panose="020F0502020204030204" pitchFamily="34" charset="0"/>
              </a:rPr>
              <a:t>All 4 years of the Global BBA programme are made up of core courses, elective courses, major fields of study, together with a variety of learning experiences including group projects, business games, on-the-job learning modules and internships. In order to give exchange students a flexible offering, the timetable allows you to mix blocks of courses from both the 3</a:t>
            </a:r>
            <a:r>
              <a:rPr lang="en-GB" baseline="30000" dirty="0">
                <a:effectLst/>
                <a:ea typeface="Times New Roman" panose="02020603050405020304" pitchFamily="18" charset="0"/>
                <a:cs typeface="Calibri" panose="020F0502020204030204" pitchFamily="34" charset="0"/>
              </a:rPr>
              <a:t>rd</a:t>
            </a:r>
            <a:r>
              <a:rPr lang="en-GB" dirty="0">
                <a:effectLst/>
                <a:ea typeface="Times New Roman" panose="02020603050405020304" pitchFamily="18" charset="0"/>
                <a:cs typeface="Calibri" panose="020F0502020204030204" pitchFamily="34" charset="0"/>
              </a:rPr>
              <a:t> and 4</a:t>
            </a:r>
            <a:r>
              <a:rPr lang="en-GB" baseline="30000" dirty="0">
                <a:effectLst/>
                <a:ea typeface="Times New Roman" panose="02020603050405020304" pitchFamily="18" charset="0"/>
                <a:cs typeface="Calibri" panose="020F0502020204030204" pitchFamily="34" charset="0"/>
              </a:rPr>
              <a:t>th</a:t>
            </a:r>
            <a:r>
              <a:rPr lang="en-GB" dirty="0">
                <a:effectLst/>
                <a:ea typeface="Times New Roman" panose="02020603050405020304" pitchFamily="18" charset="0"/>
                <a:cs typeface="Calibri" panose="020F0502020204030204" pitchFamily="34" charset="0"/>
              </a:rPr>
              <a:t> years. </a:t>
            </a:r>
            <a:endParaRPr lang="fr-FR" dirty="0">
              <a:effectLst/>
              <a:ea typeface="Calibri" panose="020F0502020204030204" pitchFamily="34" charset="0"/>
              <a:cs typeface="Times New Roman" panose="02020603050405020304" pitchFamily="18" charset="0"/>
            </a:endParaRPr>
          </a:p>
          <a:p>
            <a:pPr lvl="1">
              <a:defRPr b="0" i="0"/>
            </a:pPr>
            <a:r>
              <a:rPr lang="x-none" b="0" dirty="0"/>
              <a:t> </a:t>
            </a:r>
            <a:endParaRPr lang="x-none" b="1" dirty="0"/>
          </a:p>
        </p:txBody>
      </p:sp>
      <p:sp>
        <p:nvSpPr>
          <p:cNvPr id="14" name="Espace réservé du texte 11"/>
          <p:cNvSpPr txBox="1"/>
          <p:nvPr/>
        </p:nvSpPr>
        <p:spPr>
          <a:xfrm>
            <a:off x="4593752" y="2816932"/>
            <a:ext cx="2654376"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Year 4: Developing Strategic Insight / Business Specialisation</a:t>
            </a:r>
          </a:p>
          <a:p>
            <a:pPr lvl="2">
              <a:defRPr b="0" i="0"/>
            </a:pPr>
            <a:r>
              <a:rPr lang="en-GB" dirty="0"/>
              <a:t>Core courses &amp; Group Project (15 ECTS) developing a strategic business perspective focussing on industry analysis and competitive advantage</a:t>
            </a:r>
          </a:p>
          <a:p>
            <a:pPr lvl="2">
              <a:defRPr b="0" i="0"/>
            </a:pPr>
            <a:r>
              <a:rPr lang="en-GB" dirty="0"/>
              <a:t>Major (20 ECTS) enabling students to acquire a deeper knowledge of a specialised area of business</a:t>
            </a:r>
            <a:br>
              <a:rPr lang="en-GB" dirty="0"/>
            </a:br>
            <a:r>
              <a:rPr lang="en-GB" dirty="0">
                <a:sym typeface="Wingdings" panose="05000000000000000000" pitchFamily="2" charset="2"/>
              </a:rPr>
              <a:t></a:t>
            </a:r>
            <a:endParaRPr lang="en-GB" u="sng" dirty="0"/>
          </a:p>
          <a:p>
            <a:pPr lvl="2">
              <a:defRPr b="0" i="0"/>
            </a:pPr>
            <a:endParaRPr lang="en-GB" dirty="0"/>
          </a:p>
        </p:txBody>
      </p:sp>
      <p:sp>
        <p:nvSpPr>
          <p:cNvPr id="15" name="Espace réservé du texte 11"/>
          <p:cNvSpPr txBox="1"/>
          <p:nvPr/>
        </p:nvSpPr>
        <p:spPr>
          <a:xfrm>
            <a:off x="732438" y="2816932"/>
            <a:ext cx="2843282" cy="327636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Year 3: Exploring complexity, different environments, multicultural contexts</a:t>
            </a:r>
          </a:p>
          <a:p>
            <a:pPr lvl="2">
              <a:defRPr b="0" i="0"/>
            </a:pPr>
            <a:r>
              <a:rPr lang="en-GB" dirty="0"/>
              <a:t>Core courses (15 ECTS): AI for business / Int’l Business / Data Management Development, </a:t>
            </a:r>
          </a:p>
          <a:p>
            <a:pPr lvl="2">
              <a:defRPr b="0" i="0"/>
            </a:pPr>
            <a:r>
              <a:rPr lang="en-GB" dirty="0"/>
              <a:t>Business Game (2.5 ECTS)</a:t>
            </a:r>
          </a:p>
          <a:p>
            <a:pPr lvl="2">
              <a:defRPr b="0" i="0"/>
            </a:pPr>
            <a:r>
              <a:rPr lang="en-GB" dirty="0"/>
              <a:t>Business Challenge (2.5 ECTS)</a:t>
            </a:r>
          </a:p>
          <a:p>
            <a:pPr lvl="2">
              <a:defRPr b="0" i="0"/>
            </a:pPr>
            <a:r>
              <a:rPr lang="en-GB" dirty="0"/>
              <a:t>Electives (10 ECTS): Advanced IB, Digital Platforms, etc.</a:t>
            </a:r>
          </a:p>
          <a:p>
            <a:pPr lvl="2">
              <a:defRPr b="0" i="0"/>
            </a:pPr>
            <a:endParaRPr lang="en-GB" dirty="0"/>
          </a:p>
        </p:txBody>
      </p:sp>
      <p:sp>
        <p:nvSpPr>
          <p:cNvPr id="9" name="Espace réservé du texte 11">
            <a:extLst>
              <a:ext uri="{FF2B5EF4-FFF2-40B4-BE49-F238E27FC236}">
                <a16:creationId xmlns:a16="http://schemas.microsoft.com/office/drawing/2014/main" id="{4045D5A7-3E77-42C1-AD14-8A524DBDD92C}"/>
              </a:ext>
            </a:extLst>
          </p:cNvPr>
          <p:cNvSpPr txBox="1"/>
          <p:nvPr/>
        </p:nvSpPr>
        <p:spPr>
          <a:xfrm>
            <a:off x="8338168" y="2816932"/>
            <a:ext cx="2654376"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Major concentrations:</a:t>
            </a:r>
          </a:p>
          <a:p>
            <a:pPr lvl="2">
              <a:defRPr b="0" i="0"/>
            </a:pPr>
            <a:r>
              <a:rPr lang="en-GB" dirty="0"/>
              <a:t>Digital Marketing (F)</a:t>
            </a:r>
          </a:p>
          <a:p>
            <a:pPr lvl="2">
              <a:defRPr b="0" i="0"/>
            </a:pPr>
            <a:r>
              <a:rPr lang="en-GB" dirty="0"/>
              <a:t>Finance &amp; Control (F/S)</a:t>
            </a:r>
          </a:p>
          <a:p>
            <a:pPr lvl="2">
              <a:defRPr b="0" i="0"/>
            </a:pPr>
            <a:r>
              <a:rPr lang="en-GB" dirty="0"/>
              <a:t>International Business (F/S)</a:t>
            </a:r>
          </a:p>
          <a:p>
            <a:pPr lvl="2">
              <a:defRPr b="0" i="0"/>
            </a:pPr>
            <a:r>
              <a:rPr lang="en-GB" dirty="0"/>
              <a:t>Branding &amp; Communication (F)</a:t>
            </a:r>
          </a:p>
          <a:p>
            <a:pPr lvl="2">
              <a:defRPr b="0" i="0"/>
            </a:pPr>
            <a:r>
              <a:rPr lang="en-GB" dirty="0"/>
              <a:t>Corporate Entrepreneurship &amp; Innovation (F)</a:t>
            </a:r>
          </a:p>
          <a:p>
            <a:pPr lvl="2">
              <a:defRPr b="0" i="0"/>
            </a:pPr>
            <a:r>
              <a:rPr lang="en-GB" dirty="0"/>
              <a:t>Creative Technologists (F)</a:t>
            </a:r>
          </a:p>
          <a:p>
            <a:pPr lvl="2">
              <a:defRPr b="0" i="0"/>
            </a:pPr>
            <a:r>
              <a:rPr lang="en-GB" dirty="0"/>
              <a:t>Supply Chain Management (F)</a:t>
            </a:r>
          </a:p>
          <a:p>
            <a:pPr lvl="2">
              <a:defRPr b="0" i="0"/>
            </a:pPr>
            <a:endParaRPr lang="en-GB" dirty="0"/>
          </a:p>
          <a:p>
            <a:pPr marL="0" lvl="2" indent="0">
              <a:buNone/>
              <a:defRPr b="0" i="0"/>
            </a:pPr>
            <a:r>
              <a:rPr lang="en-GB" dirty="0"/>
              <a:t>(F = Fall / S = Spring)</a:t>
            </a:r>
          </a:p>
        </p:txBody>
      </p:sp>
      <p:sp>
        <p:nvSpPr>
          <p:cNvPr id="12" name="Espace réservé du texte 11">
            <a:extLst>
              <a:ext uri="{FF2B5EF4-FFF2-40B4-BE49-F238E27FC236}">
                <a16:creationId xmlns:a16="http://schemas.microsoft.com/office/drawing/2014/main" id="{5C4E27AA-788B-419A-B008-95431FA1031A}"/>
              </a:ext>
            </a:extLst>
          </p:cNvPr>
          <p:cNvSpPr txBox="1"/>
          <p:nvPr/>
        </p:nvSpPr>
        <p:spPr>
          <a:xfrm>
            <a:off x="3143672" y="5949280"/>
            <a:ext cx="6120680" cy="549189"/>
          </a:xfrm>
          <a:prstGeom prst="rect">
            <a:avLst/>
          </a:prstGeom>
          <a:ln w="28575">
            <a:solidFill>
              <a:srgbClr val="E2001A"/>
            </a:solidFill>
          </a:ln>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defRPr b="0" i="0"/>
            </a:pPr>
            <a:r>
              <a:rPr lang="en-GB" sz="1500" b="1" dirty="0">
                <a:effectLst/>
                <a:ea typeface="Times New Roman" panose="02020603050405020304" pitchFamily="18" charset="0"/>
                <a:cs typeface="Calibri" panose="020F0502020204030204" pitchFamily="34" charset="0"/>
              </a:rPr>
              <a:t>Semesters</a:t>
            </a:r>
            <a:r>
              <a:rPr lang="en-GB" sz="1500" dirty="0">
                <a:effectLst/>
                <a:ea typeface="Times New Roman" panose="02020603050405020304" pitchFamily="18" charset="0"/>
                <a:cs typeface="Calibri" panose="020F0502020204030204" pitchFamily="34" charset="0"/>
              </a:rPr>
              <a:t>: </a:t>
            </a:r>
            <a:r>
              <a:rPr lang="en-GB" sz="1500" b="1" dirty="0">
                <a:solidFill>
                  <a:srgbClr val="FF0000"/>
                </a:solidFill>
                <a:effectLst/>
                <a:ea typeface="Times New Roman" panose="02020603050405020304" pitchFamily="18" charset="0"/>
                <a:cs typeface="Calibri" panose="020F0502020204030204" pitchFamily="34" charset="0"/>
              </a:rPr>
              <a:t>Fall</a:t>
            </a:r>
            <a:r>
              <a:rPr lang="en-GB" sz="1500" dirty="0">
                <a:effectLst/>
                <a:ea typeface="Times New Roman" panose="02020603050405020304" pitchFamily="18" charset="0"/>
                <a:cs typeface="Calibri" panose="020F0502020204030204" pitchFamily="34" charset="0"/>
              </a:rPr>
              <a:t> (September – December) / </a:t>
            </a:r>
            <a:r>
              <a:rPr lang="en-GB" sz="1500" b="1" dirty="0">
                <a:solidFill>
                  <a:srgbClr val="FF0000"/>
                </a:solidFill>
                <a:effectLst/>
                <a:ea typeface="Times New Roman" panose="02020603050405020304" pitchFamily="18" charset="0"/>
                <a:cs typeface="Calibri" panose="020F0502020204030204" pitchFamily="34" charset="0"/>
              </a:rPr>
              <a:t>Spring</a:t>
            </a:r>
            <a:r>
              <a:rPr lang="en-GB" sz="1500" dirty="0">
                <a:effectLst/>
                <a:ea typeface="Times New Roman" panose="02020603050405020304" pitchFamily="18" charset="0"/>
                <a:cs typeface="Calibri" panose="020F0502020204030204" pitchFamily="34" charset="0"/>
              </a:rPr>
              <a:t> (February – May) </a:t>
            </a:r>
            <a:r>
              <a:rPr lang="fr-FR" sz="1500" b="1" dirty="0">
                <a:effectLst/>
                <a:ea typeface="Times New Roman" panose="02020603050405020304" pitchFamily="18" charset="0"/>
                <a:cs typeface="Calibri" panose="020F0502020204030204" pitchFamily="34" charset="0"/>
              </a:rPr>
              <a:t>     </a:t>
            </a:r>
            <a:br>
              <a:rPr lang="fr-FR" sz="1500" b="1" dirty="0">
                <a:effectLst/>
                <a:ea typeface="Times New Roman" panose="02020603050405020304" pitchFamily="18" charset="0"/>
                <a:cs typeface="Calibri" panose="020F0502020204030204" pitchFamily="34" charset="0"/>
              </a:rPr>
            </a:br>
            <a:r>
              <a:rPr lang="fr-FR" sz="1500" b="1" dirty="0" err="1">
                <a:effectLst/>
                <a:ea typeface="Times New Roman" panose="02020603050405020304" pitchFamily="18" charset="0"/>
                <a:cs typeface="Calibri" panose="020F0502020204030204" pitchFamily="34" charset="0"/>
              </a:rPr>
              <a:t>Wor</a:t>
            </a:r>
            <a:r>
              <a:rPr lang="fr-FR" sz="1500" b="1" dirty="0" err="1">
                <a:ea typeface="Times New Roman" panose="02020603050405020304" pitchFamily="18" charset="0"/>
                <a:cs typeface="Calibri" panose="020F0502020204030204" pitchFamily="34" charset="0"/>
              </a:rPr>
              <a:t>kload</a:t>
            </a:r>
            <a:r>
              <a:rPr lang="fr-FR" sz="1500" b="1" dirty="0">
                <a:ea typeface="Times New Roman" panose="02020603050405020304" pitchFamily="18" charset="0"/>
                <a:cs typeface="Calibri" panose="020F0502020204030204" pitchFamily="34" charset="0"/>
              </a:rPr>
              <a:t>:</a:t>
            </a:r>
            <a:r>
              <a:rPr lang="fr-FR" sz="1500" dirty="0">
                <a:ea typeface="Times New Roman" panose="02020603050405020304" pitchFamily="18" charset="0"/>
                <a:cs typeface="Calibri" panose="020F0502020204030204" pitchFamily="34" charset="0"/>
              </a:rPr>
              <a:t> 25 – 35 ECTS / </a:t>
            </a:r>
            <a:r>
              <a:rPr lang="fr-FR" sz="1500" dirty="0" err="1">
                <a:ea typeface="Times New Roman" panose="02020603050405020304" pitchFamily="18" charset="0"/>
                <a:cs typeface="Calibri" panose="020F0502020204030204" pitchFamily="34" charset="0"/>
              </a:rPr>
              <a:t>semester</a:t>
            </a:r>
            <a:endParaRPr lang="fr-FR" sz="15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649833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texte 19"/>
          <p:cNvSpPr>
            <a:spLocks noGrp="1"/>
          </p:cNvSpPr>
          <p:nvPr>
            <p:ph type="body" sz="quarter" idx="17"/>
          </p:nvPr>
        </p:nvSpPr>
        <p:spPr/>
        <p:txBody>
          <a:bodyPr/>
          <a:lstStyle/>
          <a:p>
            <a:pPr>
              <a:defRPr b="0" i="0"/>
            </a:pPr>
            <a:r>
              <a:rPr lang="fr-FR" dirty="0"/>
              <a:t>Programmes</a:t>
            </a:r>
            <a:endParaRPr lang="x-none" dirty="0"/>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531872" y="1001183"/>
            <a:ext cx="11474724" cy="553998"/>
          </a:xfrm>
        </p:spPr>
        <p:txBody>
          <a:bodyPr/>
          <a:lstStyle/>
          <a:p>
            <a:pPr>
              <a:defRPr b="0" i="0"/>
            </a:pPr>
            <a:r>
              <a:rPr lang="fr-FR" dirty="0"/>
              <a:t>MSc in Management - </a:t>
            </a:r>
            <a:r>
              <a:rPr lang="fr-FR" sz="3200" i="1" dirty="0"/>
              <a:t>Programme Grande Ecole</a:t>
            </a:r>
            <a:endParaRPr lang="fr-FR" sz="3200" dirty="0"/>
          </a:p>
        </p:txBody>
      </p:sp>
      <p:sp>
        <p:nvSpPr>
          <p:cNvPr id="11" name="Espace réservé du texte 11"/>
          <p:cNvSpPr txBox="1"/>
          <p:nvPr/>
        </p:nvSpPr>
        <p:spPr>
          <a:xfrm>
            <a:off x="515939" y="1775671"/>
            <a:ext cx="11160000" cy="1005257"/>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en-GB" dirty="0">
                <a:effectLst/>
                <a:ea typeface="Times New Roman" panose="02020603050405020304" pitchFamily="18" charset="0"/>
                <a:cs typeface="Calibri" panose="020F0502020204030204" pitchFamily="34" charset="0"/>
              </a:rPr>
              <a:t>The MSc in Management or </a:t>
            </a:r>
            <a:r>
              <a:rPr lang="en-GB" i="1" dirty="0">
                <a:effectLst/>
                <a:ea typeface="Times New Roman" panose="02020603050405020304" pitchFamily="18" charset="0"/>
                <a:cs typeface="Calibri" panose="020F0502020204030204" pitchFamily="34" charset="0"/>
              </a:rPr>
              <a:t>Grande Ecole</a:t>
            </a:r>
            <a:r>
              <a:rPr lang="en-GB" dirty="0">
                <a:effectLst/>
                <a:ea typeface="Times New Roman" panose="02020603050405020304" pitchFamily="18" charset="0"/>
                <a:cs typeface="Calibri" panose="020F0502020204030204" pitchFamily="34" charset="0"/>
              </a:rPr>
              <a:t> programme is the traditional flagship programme of emlyon business school, training the future young managerial elite for French and international companies. The educational infrastructure mobilises different modes of learning and experimentation (“Do to learn, learn to do”) and encourages students to make the </a:t>
            </a:r>
            <a:r>
              <a:rPr lang="en-GB" dirty="0">
                <a:ea typeface="Times New Roman" panose="02020603050405020304" pitchFamily="18" charset="0"/>
                <a:cs typeface="Calibri" panose="020F0502020204030204" pitchFamily="34" charset="0"/>
              </a:rPr>
              <a:t>connections necessary for action: connections between reflection and action, between courses and research, the challenges and disruptions of the present world and your studies, …</a:t>
            </a:r>
            <a:endParaRPr lang="fr-FR" dirty="0">
              <a:effectLst/>
              <a:ea typeface="Calibri" panose="020F0502020204030204" pitchFamily="34" charset="0"/>
              <a:cs typeface="Times New Roman" panose="02020603050405020304" pitchFamily="18" charset="0"/>
            </a:endParaRPr>
          </a:p>
          <a:p>
            <a:pPr lvl="1">
              <a:defRPr b="0" i="0"/>
            </a:pPr>
            <a:r>
              <a:rPr lang="x-none" b="0" dirty="0"/>
              <a:t> </a:t>
            </a:r>
            <a:endParaRPr lang="x-none" b="1" dirty="0"/>
          </a:p>
        </p:txBody>
      </p:sp>
      <p:sp>
        <p:nvSpPr>
          <p:cNvPr id="14" name="Espace réservé du texte 11"/>
          <p:cNvSpPr txBox="1"/>
          <p:nvPr/>
        </p:nvSpPr>
        <p:spPr>
          <a:xfrm>
            <a:off x="8842224" y="2888940"/>
            <a:ext cx="2654376"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Facts &amp; Figures</a:t>
            </a:r>
          </a:p>
          <a:p>
            <a:pPr lvl="2">
              <a:defRPr b="0" i="0"/>
            </a:pPr>
            <a:r>
              <a:rPr lang="en-GB" dirty="0"/>
              <a:t>Lyon Ecully campus</a:t>
            </a:r>
          </a:p>
          <a:p>
            <a:pPr lvl="2">
              <a:defRPr b="0" i="0"/>
            </a:pPr>
            <a:r>
              <a:rPr lang="en-GB" dirty="0"/>
              <a:t>Programme taught in French &amp; English. </a:t>
            </a:r>
          </a:p>
          <a:p>
            <a:pPr lvl="2">
              <a:defRPr b="0" i="0"/>
            </a:pPr>
            <a:r>
              <a:rPr lang="en-GB" dirty="0"/>
              <a:t>Approx. 100 electives on offer: </a:t>
            </a:r>
            <a:br>
              <a:rPr lang="en-GB" dirty="0"/>
            </a:br>
            <a:r>
              <a:rPr lang="en-GB" dirty="0"/>
              <a:t>ca. 75 in English</a:t>
            </a:r>
            <a:br>
              <a:rPr lang="en-GB" dirty="0"/>
            </a:br>
            <a:r>
              <a:rPr lang="en-GB" dirty="0"/>
              <a:t>ca. 25 in French</a:t>
            </a:r>
          </a:p>
          <a:p>
            <a:pPr lvl="2">
              <a:defRPr b="0" i="0"/>
            </a:pPr>
            <a:r>
              <a:rPr lang="en-GB" dirty="0"/>
              <a:t>6,100 students in postgraduate programmes (specialised MSc / MS programmes)</a:t>
            </a:r>
          </a:p>
          <a:p>
            <a:pPr lvl="2">
              <a:defRPr b="0" i="0"/>
            </a:pPr>
            <a:r>
              <a:rPr lang="en-GB" dirty="0"/>
              <a:t>107 nationalities</a:t>
            </a:r>
          </a:p>
        </p:txBody>
      </p:sp>
      <p:sp>
        <p:nvSpPr>
          <p:cNvPr id="15" name="Espace réservé du texte 11"/>
          <p:cNvSpPr txBox="1"/>
          <p:nvPr/>
        </p:nvSpPr>
        <p:spPr>
          <a:xfrm>
            <a:off x="5772998" y="2888940"/>
            <a:ext cx="2843282" cy="327636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Key characteristics</a:t>
            </a:r>
          </a:p>
          <a:p>
            <a:pPr lvl="2">
              <a:defRPr b="0" i="0"/>
            </a:pPr>
            <a:r>
              <a:rPr lang="en-GB" dirty="0"/>
              <a:t>Ensuring graduate employability: internships, careers workshops, apprenticeship, …</a:t>
            </a:r>
          </a:p>
          <a:p>
            <a:pPr lvl="2">
              <a:defRPr b="0" i="0"/>
            </a:pPr>
            <a:r>
              <a:rPr lang="en-GB" dirty="0"/>
              <a:t>À-la-carte elective options &amp; progressive specialisation</a:t>
            </a:r>
          </a:p>
          <a:p>
            <a:pPr lvl="2">
              <a:defRPr b="0" i="0"/>
            </a:pPr>
            <a:r>
              <a:rPr lang="en-GB" dirty="0"/>
              <a:t>Signature Early-Makers DNA courses: Designing with Web, Sustainable Futures, PCE-Business Creation Project</a:t>
            </a:r>
          </a:p>
          <a:p>
            <a:pPr lvl="2">
              <a:defRPr b="0" i="0"/>
            </a:pPr>
            <a:r>
              <a:rPr lang="en-GB" dirty="0"/>
              <a:t>Hybridisation through double degree programmes (Engineering, Law, Politics, Arts, …)</a:t>
            </a:r>
          </a:p>
          <a:p>
            <a:pPr lvl="2">
              <a:defRPr b="0" i="0"/>
            </a:pPr>
            <a:r>
              <a:rPr lang="en-GB" dirty="0"/>
              <a:t>International dimension</a:t>
            </a:r>
          </a:p>
          <a:p>
            <a:pPr lvl="2">
              <a:defRPr b="0" i="0"/>
            </a:pPr>
            <a:endParaRPr lang="en-GB" dirty="0"/>
          </a:p>
        </p:txBody>
      </p:sp>
      <p:pic>
        <p:nvPicPr>
          <p:cNvPr id="3" name="Image 2" descr="Une image contenant texte, ciel, extérieur&#10;&#10;Description générée automatiquement">
            <a:extLst>
              <a:ext uri="{FF2B5EF4-FFF2-40B4-BE49-F238E27FC236}">
                <a16:creationId xmlns:a16="http://schemas.microsoft.com/office/drawing/2014/main" id="{5E00DB3C-FF3D-4BE8-A785-E2D477B503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72" y="2996952"/>
            <a:ext cx="4914546" cy="3276364"/>
          </a:xfrm>
          <a:prstGeom prst="rect">
            <a:avLst/>
          </a:prstGeom>
        </p:spPr>
      </p:pic>
    </p:spTree>
    <p:extLst>
      <p:ext uri="{BB962C8B-B14F-4D97-AF65-F5344CB8AC3E}">
        <p14:creationId xmlns:p14="http://schemas.microsoft.com/office/powerpoint/2010/main" val="126966845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texte 19"/>
          <p:cNvSpPr>
            <a:spLocks noGrp="1"/>
          </p:cNvSpPr>
          <p:nvPr>
            <p:ph type="body" sz="quarter" idx="17"/>
          </p:nvPr>
        </p:nvSpPr>
        <p:spPr/>
        <p:txBody>
          <a:bodyPr/>
          <a:lstStyle/>
          <a:p>
            <a:pPr>
              <a:defRPr b="0" i="0"/>
            </a:pPr>
            <a:r>
              <a:rPr lang="fr-FR" dirty="0"/>
              <a:t>Programmes</a:t>
            </a:r>
            <a:endParaRPr lang="x-none" dirty="0"/>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515938" y="1003588"/>
            <a:ext cx="11490658" cy="549189"/>
          </a:xfrm>
        </p:spPr>
        <p:txBody>
          <a:bodyPr/>
          <a:lstStyle/>
          <a:p>
            <a:pPr>
              <a:defRPr b="0" i="0"/>
            </a:pPr>
            <a:r>
              <a:rPr lang="en-GB" dirty="0"/>
              <a:t>MSc in Management – Elective course offering</a:t>
            </a:r>
          </a:p>
        </p:txBody>
      </p:sp>
      <p:sp>
        <p:nvSpPr>
          <p:cNvPr id="11" name="Espace réservé du texte 11"/>
          <p:cNvSpPr txBox="1"/>
          <p:nvPr/>
        </p:nvSpPr>
        <p:spPr>
          <a:xfrm>
            <a:off x="623393" y="1726517"/>
            <a:ext cx="11052546" cy="622363"/>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en-GB" dirty="0">
                <a:effectLst/>
                <a:ea typeface="Times New Roman" panose="02020603050405020304" pitchFamily="18" charset="0"/>
                <a:cs typeface="Calibri" panose="020F0502020204030204" pitchFamily="34" charset="0"/>
              </a:rPr>
              <a:t>Exchange students can expect to enjoy an offer of approximately 100 elective courses across all major fields of management, of which roughly 75% are taught in English and roughly 25% in French. Almost all courses grant 5 ECTS. The principle areas of study are:</a:t>
            </a:r>
            <a:endParaRPr lang="fr-FR" dirty="0">
              <a:effectLst/>
              <a:ea typeface="Calibri" panose="020F0502020204030204" pitchFamily="34" charset="0"/>
              <a:cs typeface="Times New Roman" panose="02020603050405020304" pitchFamily="18" charset="0"/>
            </a:endParaRPr>
          </a:p>
          <a:p>
            <a:pPr lvl="1">
              <a:defRPr b="0" i="0"/>
            </a:pPr>
            <a:r>
              <a:rPr lang="x-none" b="0" dirty="0"/>
              <a:t> </a:t>
            </a:r>
            <a:endParaRPr lang="x-none" b="1" dirty="0"/>
          </a:p>
        </p:txBody>
      </p:sp>
      <p:sp>
        <p:nvSpPr>
          <p:cNvPr id="14" name="Espace réservé du texte 11"/>
          <p:cNvSpPr txBox="1"/>
          <p:nvPr/>
        </p:nvSpPr>
        <p:spPr>
          <a:xfrm>
            <a:off x="6312024" y="2312876"/>
            <a:ext cx="2582368" cy="1548172"/>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Quantitative Finance / Economics</a:t>
            </a:r>
          </a:p>
          <a:p>
            <a:pPr lvl="2">
              <a:defRPr b="0" i="0"/>
            </a:pPr>
            <a:r>
              <a:rPr lang="en-GB" dirty="0"/>
              <a:t>Topics in Economics for Strategy</a:t>
            </a:r>
            <a:endParaRPr lang="en-GB" u="sng" dirty="0"/>
          </a:p>
          <a:p>
            <a:pPr lvl="2">
              <a:defRPr b="0" i="0"/>
            </a:pPr>
            <a:r>
              <a:rPr lang="en-GB" dirty="0"/>
              <a:t>Commodities &amp; Credit Derivatives</a:t>
            </a:r>
          </a:p>
          <a:p>
            <a:pPr lvl="2">
              <a:defRPr b="0" i="0"/>
            </a:pPr>
            <a:r>
              <a:rPr lang="en-GB" dirty="0"/>
              <a:t>Portfolio Management</a:t>
            </a:r>
          </a:p>
        </p:txBody>
      </p:sp>
      <p:sp>
        <p:nvSpPr>
          <p:cNvPr id="15" name="Espace réservé du texte 11"/>
          <p:cNvSpPr txBox="1"/>
          <p:nvPr/>
        </p:nvSpPr>
        <p:spPr>
          <a:xfrm>
            <a:off x="3359696" y="2384884"/>
            <a:ext cx="2339226" cy="1260140"/>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Accounting / Finance</a:t>
            </a:r>
          </a:p>
          <a:p>
            <a:pPr lvl="2">
              <a:defRPr b="0" i="0"/>
            </a:pPr>
            <a:r>
              <a:rPr lang="en-GB" dirty="0"/>
              <a:t>Global Capital Markets </a:t>
            </a:r>
          </a:p>
          <a:p>
            <a:pPr lvl="2">
              <a:defRPr b="0" i="0"/>
            </a:pPr>
            <a:r>
              <a:rPr lang="en-GB" dirty="0"/>
              <a:t>Financial Diagnosis</a:t>
            </a:r>
          </a:p>
          <a:p>
            <a:pPr lvl="2">
              <a:defRPr b="0" i="0"/>
            </a:pPr>
            <a:r>
              <a:rPr lang="en-GB" dirty="0"/>
              <a:t>Financial Decision-making</a:t>
            </a:r>
          </a:p>
          <a:p>
            <a:pPr lvl="2">
              <a:defRPr b="0" i="0"/>
            </a:pPr>
            <a:endParaRPr lang="en-GB" dirty="0"/>
          </a:p>
        </p:txBody>
      </p:sp>
      <p:sp>
        <p:nvSpPr>
          <p:cNvPr id="9" name="Espace réservé du texte 11">
            <a:extLst>
              <a:ext uri="{FF2B5EF4-FFF2-40B4-BE49-F238E27FC236}">
                <a16:creationId xmlns:a16="http://schemas.microsoft.com/office/drawing/2014/main" id="{4045D5A7-3E77-42C1-AD14-8A524DBDD92C}"/>
              </a:ext>
            </a:extLst>
          </p:cNvPr>
          <p:cNvSpPr txBox="1"/>
          <p:nvPr/>
        </p:nvSpPr>
        <p:spPr>
          <a:xfrm>
            <a:off x="623392" y="2492896"/>
            <a:ext cx="2366344" cy="183620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Innovation &amp; </a:t>
            </a:r>
            <a:r>
              <a:rPr lang="en-GB" dirty="0" err="1"/>
              <a:t>Entrepreneuship</a:t>
            </a:r>
            <a:endParaRPr lang="en-GB" dirty="0"/>
          </a:p>
          <a:p>
            <a:pPr lvl="2">
              <a:defRPr b="0" i="0"/>
            </a:pPr>
            <a:r>
              <a:rPr lang="en-GB" dirty="0"/>
              <a:t>Social Entrepreneurship</a:t>
            </a:r>
          </a:p>
          <a:p>
            <a:pPr lvl="2">
              <a:defRPr b="0" i="0"/>
            </a:pPr>
            <a:r>
              <a:rPr lang="en-GB" dirty="0"/>
              <a:t>Innovation &amp; Entrepreneurship Perspectives</a:t>
            </a:r>
          </a:p>
          <a:p>
            <a:pPr lvl="2">
              <a:defRPr b="0" i="0"/>
            </a:pPr>
            <a:r>
              <a:rPr lang="en-GB" dirty="0"/>
              <a:t>Innovation at the Bottom of the Pyramid</a:t>
            </a:r>
          </a:p>
          <a:p>
            <a:pPr lvl="2">
              <a:defRPr b="0" i="0"/>
            </a:pPr>
            <a:r>
              <a:rPr lang="en-GB" dirty="0"/>
              <a:t>New Venture, Growth &amp; Development</a:t>
            </a:r>
          </a:p>
        </p:txBody>
      </p:sp>
      <p:sp>
        <p:nvSpPr>
          <p:cNvPr id="13" name="Espace réservé du texte 11">
            <a:extLst>
              <a:ext uri="{FF2B5EF4-FFF2-40B4-BE49-F238E27FC236}">
                <a16:creationId xmlns:a16="http://schemas.microsoft.com/office/drawing/2014/main" id="{7E752EEB-7705-4DAC-96BC-829F98B3559E}"/>
              </a:ext>
            </a:extLst>
          </p:cNvPr>
          <p:cNvSpPr txBox="1"/>
          <p:nvPr/>
        </p:nvSpPr>
        <p:spPr>
          <a:xfrm>
            <a:off x="3359696" y="3725416"/>
            <a:ext cx="2123202" cy="1575792"/>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Strategy &amp; Business Model</a:t>
            </a:r>
          </a:p>
          <a:p>
            <a:pPr lvl="2">
              <a:defRPr b="0" i="0"/>
            </a:pPr>
            <a:r>
              <a:rPr lang="en-GB" dirty="0"/>
              <a:t>Global Strategies</a:t>
            </a:r>
          </a:p>
          <a:p>
            <a:pPr lvl="2">
              <a:defRPr b="0" i="0"/>
            </a:pPr>
            <a:r>
              <a:rPr lang="en-GB" dirty="0"/>
              <a:t>Non-market Strategy</a:t>
            </a:r>
          </a:p>
          <a:p>
            <a:pPr lvl="2">
              <a:defRPr b="0" i="0"/>
            </a:pPr>
            <a:r>
              <a:rPr lang="en-GB" dirty="0"/>
              <a:t>Economic Strategy &amp; Competitiveness</a:t>
            </a:r>
          </a:p>
          <a:p>
            <a:pPr lvl="2">
              <a:defRPr b="0" i="0"/>
            </a:pPr>
            <a:endParaRPr lang="en-GB" dirty="0"/>
          </a:p>
        </p:txBody>
      </p:sp>
      <p:sp>
        <p:nvSpPr>
          <p:cNvPr id="16" name="Espace réservé du texte 11">
            <a:extLst>
              <a:ext uri="{FF2B5EF4-FFF2-40B4-BE49-F238E27FC236}">
                <a16:creationId xmlns:a16="http://schemas.microsoft.com/office/drawing/2014/main" id="{6F1B29F4-14D3-4B66-859A-4087416774AA}"/>
              </a:ext>
            </a:extLst>
          </p:cNvPr>
          <p:cNvSpPr txBox="1"/>
          <p:nvPr/>
        </p:nvSpPr>
        <p:spPr>
          <a:xfrm>
            <a:off x="9445406" y="2456892"/>
            <a:ext cx="2339226" cy="1260140"/>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Marketing</a:t>
            </a:r>
          </a:p>
          <a:p>
            <a:pPr lvl="2">
              <a:defRPr b="0" i="0"/>
            </a:pPr>
            <a:r>
              <a:rPr lang="en-GB" dirty="0"/>
              <a:t>Marketing Strategy</a:t>
            </a:r>
          </a:p>
          <a:p>
            <a:pPr lvl="2">
              <a:defRPr b="0" i="0"/>
            </a:pPr>
            <a:r>
              <a:rPr lang="en-GB" dirty="0"/>
              <a:t>Negotiating Complex Trade Situations</a:t>
            </a:r>
          </a:p>
          <a:p>
            <a:pPr lvl="2">
              <a:defRPr b="0" i="0"/>
            </a:pPr>
            <a:r>
              <a:rPr lang="en-GB" dirty="0"/>
              <a:t>Quantitative Marketing Analysis</a:t>
            </a:r>
          </a:p>
          <a:p>
            <a:pPr lvl="2">
              <a:defRPr b="0" i="0"/>
            </a:pPr>
            <a:r>
              <a:rPr lang="en-GB" dirty="0"/>
              <a:t>E-Commerce &amp; E-tailing</a:t>
            </a:r>
          </a:p>
          <a:p>
            <a:pPr lvl="2">
              <a:defRPr b="0" i="0"/>
            </a:pPr>
            <a:endParaRPr lang="en-GB" dirty="0"/>
          </a:p>
        </p:txBody>
      </p:sp>
      <p:sp>
        <p:nvSpPr>
          <p:cNvPr id="17" name="Espace réservé du texte 11">
            <a:extLst>
              <a:ext uri="{FF2B5EF4-FFF2-40B4-BE49-F238E27FC236}">
                <a16:creationId xmlns:a16="http://schemas.microsoft.com/office/drawing/2014/main" id="{6DE118B7-105B-46B7-82E4-432E479964BC}"/>
              </a:ext>
            </a:extLst>
          </p:cNvPr>
          <p:cNvSpPr txBox="1"/>
          <p:nvPr/>
        </p:nvSpPr>
        <p:spPr>
          <a:xfrm>
            <a:off x="660430" y="4797152"/>
            <a:ext cx="2339226" cy="1260140"/>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Operations, Data &amp; AI</a:t>
            </a:r>
          </a:p>
          <a:p>
            <a:pPr lvl="2">
              <a:defRPr b="0" i="0"/>
            </a:pPr>
            <a:r>
              <a:rPr lang="en-GB" dirty="0"/>
              <a:t>Economics of Digital Ecosystems</a:t>
            </a:r>
          </a:p>
          <a:p>
            <a:pPr lvl="2">
              <a:defRPr b="0" i="0"/>
            </a:pPr>
            <a:r>
              <a:rPr lang="en-GB" dirty="0"/>
              <a:t>Logistics Management</a:t>
            </a:r>
          </a:p>
          <a:p>
            <a:pPr lvl="2">
              <a:defRPr b="0" i="0"/>
            </a:pPr>
            <a:r>
              <a:rPr lang="en-GB" dirty="0"/>
              <a:t>Python Data Analysis</a:t>
            </a:r>
          </a:p>
          <a:p>
            <a:pPr lvl="2">
              <a:defRPr b="0" i="0"/>
            </a:pPr>
            <a:r>
              <a:rPr lang="en-GB" dirty="0"/>
              <a:t>Introduction to AI: Machine Learning for Business</a:t>
            </a:r>
          </a:p>
          <a:p>
            <a:pPr lvl="2">
              <a:defRPr b="0" i="0"/>
            </a:pPr>
            <a:endParaRPr lang="en-GB" dirty="0"/>
          </a:p>
        </p:txBody>
      </p:sp>
      <p:sp>
        <p:nvSpPr>
          <p:cNvPr id="18" name="Espace réservé du texte 11">
            <a:extLst>
              <a:ext uri="{FF2B5EF4-FFF2-40B4-BE49-F238E27FC236}">
                <a16:creationId xmlns:a16="http://schemas.microsoft.com/office/drawing/2014/main" id="{42040D64-0A10-46EE-B4E6-D51DCAA1B018}"/>
              </a:ext>
            </a:extLst>
          </p:cNvPr>
          <p:cNvSpPr txBox="1"/>
          <p:nvPr/>
        </p:nvSpPr>
        <p:spPr>
          <a:xfrm>
            <a:off x="6349062" y="3789040"/>
            <a:ext cx="2339226" cy="1260140"/>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Social Sciences &amp; Humanities</a:t>
            </a:r>
          </a:p>
          <a:p>
            <a:pPr lvl="2">
              <a:defRPr b="0" i="0"/>
            </a:pPr>
            <a:r>
              <a:rPr lang="en-GB" dirty="0"/>
              <a:t>Power &amp; Politics</a:t>
            </a:r>
          </a:p>
          <a:p>
            <a:pPr lvl="2">
              <a:defRPr b="0" i="0"/>
            </a:pPr>
            <a:r>
              <a:rPr lang="en-GB" dirty="0"/>
              <a:t>The Power of Storytelling</a:t>
            </a:r>
          </a:p>
          <a:p>
            <a:pPr lvl="2">
              <a:defRPr b="0" i="0"/>
            </a:pPr>
            <a:r>
              <a:rPr lang="en-GB" dirty="0"/>
              <a:t>Science &amp; Technology in an Age of Controversy</a:t>
            </a:r>
          </a:p>
        </p:txBody>
      </p:sp>
      <p:sp>
        <p:nvSpPr>
          <p:cNvPr id="19" name="Espace réservé du texte 11">
            <a:extLst>
              <a:ext uri="{FF2B5EF4-FFF2-40B4-BE49-F238E27FC236}">
                <a16:creationId xmlns:a16="http://schemas.microsoft.com/office/drawing/2014/main" id="{D2C57CF7-9870-47ED-AEEE-730AF563A859}"/>
              </a:ext>
            </a:extLst>
          </p:cNvPr>
          <p:cNvSpPr txBox="1"/>
          <p:nvPr/>
        </p:nvSpPr>
        <p:spPr>
          <a:xfrm>
            <a:off x="9517414" y="4437112"/>
            <a:ext cx="2339226" cy="1260140"/>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Human Relations &amp; Regulation</a:t>
            </a:r>
          </a:p>
          <a:p>
            <a:pPr lvl="2">
              <a:defRPr b="0" i="0"/>
            </a:pPr>
            <a:r>
              <a:rPr lang="en-GB" dirty="0"/>
              <a:t>Managing International Teams</a:t>
            </a:r>
          </a:p>
          <a:p>
            <a:pPr lvl="2">
              <a:defRPr b="0" i="0"/>
            </a:pPr>
            <a:r>
              <a:rPr lang="en-GB" dirty="0"/>
              <a:t>Management of Intellectual Property Rights</a:t>
            </a:r>
          </a:p>
          <a:p>
            <a:pPr lvl="2">
              <a:defRPr b="0" i="0"/>
            </a:pPr>
            <a:r>
              <a:rPr lang="en-GB" dirty="0"/>
              <a:t>EU Competition Law</a:t>
            </a:r>
          </a:p>
          <a:p>
            <a:pPr lvl="2">
              <a:defRPr b="0" i="0"/>
            </a:pPr>
            <a:r>
              <a:rPr lang="en-GB" dirty="0"/>
              <a:t>Digital Business Law</a:t>
            </a:r>
          </a:p>
          <a:p>
            <a:pPr lvl="2">
              <a:defRPr b="0" i="0"/>
            </a:pPr>
            <a:endParaRPr lang="en-GB" dirty="0"/>
          </a:p>
        </p:txBody>
      </p:sp>
      <p:sp>
        <p:nvSpPr>
          <p:cNvPr id="21" name="Espace réservé du texte 11">
            <a:extLst>
              <a:ext uri="{FF2B5EF4-FFF2-40B4-BE49-F238E27FC236}">
                <a16:creationId xmlns:a16="http://schemas.microsoft.com/office/drawing/2014/main" id="{071BAAE7-9A01-4163-84E8-C186E555A23D}"/>
              </a:ext>
            </a:extLst>
          </p:cNvPr>
          <p:cNvSpPr txBox="1"/>
          <p:nvPr/>
        </p:nvSpPr>
        <p:spPr>
          <a:xfrm>
            <a:off x="3359696" y="5949280"/>
            <a:ext cx="5759560" cy="549189"/>
          </a:xfrm>
          <a:prstGeom prst="rect">
            <a:avLst/>
          </a:prstGeom>
          <a:ln w="28575">
            <a:solidFill>
              <a:srgbClr val="E2001A"/>
            </a:solidFill>
          </a:ln>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defRPr b="0" i="0"/>
            </a:pPr>
            <a:r>
              <a:rPr lang="en-GB" sz="1500" b="1" dirty="0">
                <a:effectLst/>
                <a:ea typeface="Times New Roman" panose="02020603050405020304" pitchFamily="18" charset="0"/>
                <a:cs typeface="Calibri" panose="020F0502020204030204" pitchFamily="34" charset="0"/>
              </a:rPr>
              <a:t>Semesters</a:t>
            </a:r>
            <a:r>
              <a:rPr lang="en-GB" sz="1500" dirty="0">
                <a:effectLst/>
                <a:ea typeface="Times New Roman" panose="02020603050405020304" pitchFamily="18" charset="0"/>
                <a:cs typeface="Calibri" panose="020F0502020204030204" pitchFamily="34" charset="0"/>
              </a:rPr>
              <a:t>: </a:t>
            </a:r>
            <a:r>
              <a:rPr lang="en-GB" sz="1500" b="1" dirty="0">
                <a:solidFill>
                  <a:srgbClr val="FF0000"/>
                </a:solidFill>
                <a:effectLst/>
                <a:ea typeface="Times New Roman" panose="02020603050405020304" pitchFamily="18" charset="0"/>
                <a:cs typeface="Calibri" panose="020F0502020204030204" pitchFamily="34" charset="0"/>
              </a:rPr>
              <a:t>Fall</a:t>
            </a:r>
            <a:r>
              <a:rPr lang="en-GB" sz="1500" dirty="0">
                <a:effectLst/>
                <a:ea typeface="Times New Roman" panose="02020603050405020304" pitchFamily="18" charset="0"/>
                <a:cs typeface="Calibri" panose="020F0502020204030204" pitchFamily="34" charset="0"/>
              </a:rPr>
              <a:t> (September – December) / </a:t>
            </a:r>
            <a:r>
              <a:rPr lang="en-GB" sz="1500" b="1" dirty="0">
                <a:solidFill>
                  <a:srgbClr val="FF0000"/>
                </a:solidFill>
                <a:effectLst/>
                <a:ea typeface="Times New Roman" panose="02020603050405020304" pitchFamily="18" charset="0"/>
                <a:cs typeface="Calibri" panose="020F0502020204030204" pitchFamily="34" charset="0"/>
              </a:rPr>
              <a:t>Spring</a:t>
            </a:r>
            <a:r>
              <a:rPr lang="en-GB" sz="1500" dirty="0">
                <a:effectLst/>
                <a:ea typeface="Times New Roman" panose="02020603050405020304" pitchFamily="18" charset="0"/>
                <a:cs typeface="Calibri" panose="020F0502020204030204" pitchFamily="34" charset="0"/>
              </a:rPr>
              <a:t> (January – April) </a:t>
            </a:r>
            <a:r>
              <a:rPr lang="en-GB" sz="1500" b="1" dirty="0">
                <a:effectLst/>
                <a:ea typeface="Times New Roman" panose="02020603050405020304" pitchFamily="18" charset="0"/>
                <a:cs typeface="Calibri" panose="020F0502020204030204" pitchFamily="34" charset="0"/>
              </a:rPr>
              <a:t>     </a:t>
            </a:r>
            <a:br>
              <a:rPr lang="en-GB" sz="1500" b="1" dirty="0">
                <a:effectLst/>
                <a:ea typeface="Times New Roman" panose="02020603050405020304" pitchFamily="18" charset="0"/>
                <a:cs typeface="Calibri" panose="020F0502020204030204" pitchFamily="34" charset="0"/>
              </a:rPr>
            </a:br>
            <a:r>
              <a:rPr lang="en-GB" sz="1500" b="1" dirty="0">
                <a:effectLst/>
                <a:ea typeface="Times New Roman" panose="02020603050405020304" pitchFamily="18" charset="0"/>
                <a:cs typeface="Calibri" panose="020F0502020204030204" pitchFamily="34" charset="0"/>
              </a:rPr>
              <a:t>Wor</a:t>
            </a:r>
            <a:r>
              <a:rPr lang="en-GB" sz="1500" b="1" dirty="0">
                <a:ea typeface="Times New Roman" panose="02020603050405020304" pitchFamily="18" charset="0"/>
                <a:cs typeface="Calibri" panose="020F0502020204030204" pitchFamily="34" charset="0"/>
              </a:rPr>
              <a:t>kload:</a:t>
            </a:r>
            <a:r>
              <a:rPr lang="en-GB" sz="1500" dirty="0">
                <a:ea typeface="Times New Roman" panose="02020603050405020304" pitchFamily="18" charset="0"/>
                <a:cs typeface="Calibri" panose="020F0502020204030204" pitchFamily="34" charset="0"/>
              </a:rPr>
              <a:t> 20 – 30 ECTS / semester</a:t>
            </a:r>
            <a:endParaRPr lang="en-GB" sz="1500" dirty="0">
              <a:effectLst/>
              <a:ea typeface="Calibri" panose="020F0502020204030204" pitchFamily="34" charset="0"/>
              <a:cs typeface="Times New Roman" panose="02020603050405020304" pitchFamily="18" charset="0"/>
            </a:endParaRPr>
          </a:p>
        </p:txBody>
      </p:sp>
      <p:grpSp>
        <p:nvGrpSpPr>
          <p:cNvPr id="4" name="Groupe 3">
            <a:extLst>
              <a:ext uri="{FF2B5EF4-FFF2-40B4-BE49-F238E27FC236}">
                <a16:creationId xmlns:a16="http://schemas.microsoft.com/office/drawing/2014/main" id="{B2428284-913F-4C24-BD86-7DB5724CB061}"/>
              </a:ext>
            </a:extLst>
          </p:cNvPr>
          <p:cNvGrpSpPr/>
          <p:nvPr/>
        </p:nvGrpSpPr>
        <p:grpSpPr>
          <a:xfrm>
            <a:off x="6276900" y="5914785"/>
            <a:ext cx="10080" cy="360"/>
            <a:chOff x="6276900" y="5914785"/>
            <a:chExt cx="10080" cy="360"/>
          </a:xfrm>
        </p:grpSpPr>
        <mc:AlternateContent xmlns:mc="http://schemas.openxmlformats.org/markup-compatibility/2006" xmlns:p14="http://schemas.microsoft.com/office/powerpoint/2010/main">
          <mc:Choice Requires="p14">
            <p:contentPart p14:bwMode="auto" r:id="rId2">
              <p14:nvContentPartPr>
                <p14:cNvPr id="2" name="Encre 1">
                  <a:extLst>
                    <a:ext uri="{FF2B5EF4-FFF2-40B4-BE49-F238E27FC236}">
                      <a16:creationId xmlns:a16="http://schemas.microsoft.com/office/drawing/2014/main" id="{F11B3244-8A15-4551-9DD5-D2F26BD5DD3B}"/>
                    </a:ext>
                  </a:extLst>
                </p14:cNvPr>
                <p14:cNvContentPartPr/>
                <p14:nvPr/>
              </p14:nvContentPartPr>
              <p14:xfrm>
                <a:off x="6276900" y="5914785"/>
                <a:ext cx="360" cy="360"/>
              </p14:xfrm>
            </p:contentPart>
          </mc:Choice>
          <mc:Fallback xmlns="">
            <p:pic>
              <p:nvPicPr>
                <p:cNvPr id="2" name="Encre 1">
                  <a:extLst>
                    <a:ext uri="{FF2B5EF4-FFF2-40B4-BE49-F238E27FC236}">
                      <a16:creationId xmlns:a16="http://schemas.microsoft.com/office/drawing/2014/main" id="{F11B3244-8A15-4551-9DD5-D2F26BD5DD3B}"/>
                    </a:ext>
                  </a:extLst>
                </p:cNvPr>
                <p:cNvPicPr/>
                <p:nvPr/>
              </p:nvPicPr>
              <p:blipFill>
                <a:blip r:embed="rId3"/>
                <a:stretch>
                  <a:fillRect/>
                </a:stretch>
              </p:blipFill>
              <p:spPr>
                <a:xfrm>
                  <a:off x="6267900" y="59057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Encre 2">
                  <a:extLst>
                    <a:ext uri="{FF2B5EF4-FFF2-40B4-BE49-F238E27FC236}">
                      <a16:creationId xmlns:a16="http://schemas.microsoft.com/office/drawing/2014/main" id="{751CE912-E7AD-43FF-8C7D-621B406FD962}"/>
                    </a:ext>
                  </a:extLst>
                </p14:cNvPr>
                <p14:cNvContentPartPr/>
                <p14:nvPr/>
              </p14:nvContentPartPr>
              <p14:xfrm>
                <a:off x="6286620" y="5914785"/>
                <a:ext cx="360" cy="360"/>
              </p14:xfrm>
            </p:contentPart>
          </mc:Choice>
          <mc:Fallback xmlns="">
            <p:pic>
              <p:nvPicPr>
                <p:cNvPr id="3" name="Encre 2">
                  <a:extLst>
                    <a:ext uri="{FF2B5EF4-FFF2-40B4-BE49-F238E27FC236}">
                      <a16:creationId xmlns:a16="http://schemas.microsoft.com/office/drawing/2014/main" id="{751CE912-E7AD-43FF-8C7D-621B406FD962}"/>
                    </a:ext>
                  </a:extLst>
                </p:cNvPr>
                <p:cNvPicPr/>
                <p:nvPr/>
              </p:nvPicPr>
              <p:blipFill>
                <a:blip r:embed="rId3"/>
                <a:stretch>
                  <a:fillRect/>
                </a:stretch>
              </p:blipFill>
              <p:spPr>
                <a:xfrm>
                  <a:off x="6277620" y="590578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
            <p14:nvContentPartPr>
              <p14:cNvPr id="5" name="Encre 4">
                <a:extLst>
                  <a:ext uri="{FF2B5EF4-FFF2-40B4-BE49-F238E27FC236}">
                    <a16:creationId xmlns:a16="http://schemas.microsoft.com/office/drawing/2014/main" id="{50EA875F-79C6-4E22-9E64-4C8AE1CD80F9}"/>
                  </a:ext>
                </a:extLst>
              </p14:cNvPr>
              <p14:cNvContentPartPr/>
              <p14:nvPr/>
            </p14:nvContentPartPr>
            <p14:xfrm>
              <a:off x="6019500" y="6171825"/>
              <a:ext cx="360" cy="360"/>
            </p14:xfrm>
          </p:contentPart>
        </mc:Choice>
        <mc:Fallback xmlns="">
          <p:pic>
            <p:nvPicPr>
              <p:cNvPr id="5" name="Encre 4">
                <a:extLst>
                  <a:ext uri="{FF2B5EF4-FFF2-40B4-BE49-F238E27FC236}">
                    <a16:creationId xmlns:a16="http://schemas.microsoft.com/office/drawing/2014/main" id="{50EA875F-79C6-4E22-9E64-4C8AE1CD80F9}"/>
                  </a:ext>
                </a:extLst>
              </p:cNvPr>
              <p:cNvPicPr/>
              <p:nvPr/>
            </p:nvPicPr>
            <p:blipFill>
              <a:blip r:embed="rId3"/>
              <a:stretch>
                <a:fillRect/>
              </a:stretch>
            </p:blipFill>
            <p:spPr>
              <a:xfrm>
                <a:off x="6010860" y="61628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Encre 5">
                <a:extLst>
                  <a:ext uri="{FF2B5EF4-FFF2-40B4-BE49-F238E27FC236}">
                    <a16:creationId xmlns:a16="http://schemas.microsoft.com/office/drawing/2014/main" id="{20C5169C-FD9C-471F-BD0B-33215680B39A}"/>
                  </a:ext>
                </a:extLst>
              </p14:cNvPr>
              <p14:cNvContentPartPr/>
              <p14:nvPr/>
            </p14:nvContentPartPr>
            <p14:xfrm>
              <a:off x="5998620" y="6229065"/>
              <a:ext cx="11520" cy="6120"/>
            </p14:xfrm>
          </p:contentPart>
        </mc:Choice>
        <mc:Fallback xmlns="">
          <p:pic>
            <p:nvPicPr>
              <p:cNvPr id="6" name="Encre 5">
                <a:extLst>
                  <a:ext uri="{FF2B5EF4-FFF2-40B4-BE49-F238E27FC236}">
                    <a16:creationId xmlns:a16="http://schemas.microsoft.com/office/drawing/2014/main" id="{20C5169C-FD9C-471F-BD0B-33215680B39A}"/>
                  </a:ext>
                </a:extLst>
              </p:cNvPr>
              <p:cNvPicPr/>
              <p:nvPr/>
            </p:nvPicPr>
            <p:blipFill>
              <a:blip r:embed="rId7"/>
              <a:stretch>
                <a:fillRect/>
              </a:stretch>
            </p:blipFill>
            <p:spPr>
              <a:xfrm>
                <a:off x="5989980" y="6220065"/>
                <a:ext cx="291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Encre 6">
                <a:extLst>
                  <a:ext uri="{FF2B5EF4-FFF2-40B4-BE49-F238E27FC236}">
                    <a16:creationId xmlns:a16="http://schemas.microsoft.com/office/drawing/2014/main" id="{74171C63-5C2F-4E08-A0A9-1014D0994694}"/>
                  </a:ext>
                </a:extLst>
              </p14:cNvPr>
              <p14:cNvContentPartPr/>
              <p14:nvPr/>
            </p14:nvContentPartPr>
            <p14:xfrm>
              <a:off x="-1295700" y="313905"/>
              <a:ext cx="360" cy="360"/>
            </p14:xfrm>
          </p:contentPart>
        </mc:Choice>
        <mc:Fallback xmlns="">
          <p:pic>
            <p:nvPicPr>
              <p:cNvPr id="7" name="Encre 6">
                <a:extLst>
                  <a:ext uri="{FF2B5EF4-FFF2-40B4-BE49-F238E27FC236}">
                    <a16:creationId xmlns:a16="http://schemas.microsoft.com/office/drawing/2014/main" id="{74171C63-5C2F-4E08-A0A9-1014D0994694}"/>
                  </a:ext>
                </a:extLst>
              </p:cNvPr>
              <p:cNvPicPr/>
              <p:nvPr/>
            </p:nvPicPr>
            <p:blipFill>
              <a:blip r:embed="rId3"/>
              <a:stretch>
                <a:fillRect/>
              </a:stretch>
            </p:blipFill>
            <p:spPr>
              <a:xfrm>
                <a:off x="-1304700" y="304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Encre 7">
                <a:extLst>
                  <a:ext uri="{FF2B5EF4-FFF2-40B4-BE49-F238E27FC236}">
                    <a16:creationId xmlns:a16="http://schemas.microsoft.com/office/drawing/2014/main" id="{637CD438-7F1F-4DCC-A136-FC28027E7729}"/>
                  </a:ext>
                </a:extLst>
              </p14:cNvPr>
              <p14:cNvContentPartPr/>
              <p14:nvPr/>
            </p14:nvContentPartPr>
            <p14:xfrm>
              <a:off x="4028700" y="6133665"/>
              <a:ext cx="360" cy="360"/>
            </p14:xfrm>
          </p:contentPart>
        </mc:Choice>
        <mc:Fallback xmlns="">
          <p:pic>
            <p:nvPicPr>
              <p:cNvPr id="8" name="Encre 7">
                <a:extLst>
                  <a:ext uri="{FF2B5EF4-FFF2-40B4-BE49-F238E27FC236}">
                    <a16:creationId xmlns:a16="http://schemas.microsoft.com/office/drawing/2014/main" id="{637CD438-7F1F-4DCC-A136-FC28027E7729}"/>
                  </a:ext>
                </a:extLst>
              </p:cNvPr>
              <p:cNvPicPr/>
              <p:nvPr/>
            </p:nvPicPr>
            <p:blipFill>
              <a:blip r:embed="rId3"/>
              <a:stretch>
                <a:fillRect/>
              </a:stretch>
            </p:blipFill>
            <p:spPr>
              <a:xfrm>
                <a:off x="4019700" y="61246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Encre 11">
                <a:extLst>
                  <a:ext uri="{FF2B5EF4-FFF2-40B4-BE49-F238E27FC236}">
                    <a16:creationId xmlns:a16="http://schemas.microsoft.com/office/drawing/2014/main" id="{75F7546B-48CB-4F04-A091-8A8DDCAA3F41}"/>
                  </a:ext>
                </a:extLst>
              </p14:cNvPr>
              <p14:cNvContentPartPr/>
              <p14:nvPr/>
            </p14:nvContentPartPr>
            <p14:xfrm>
              <a:off x="5857500" y="6248145"/>
              <a:ext cx="360" cy="360"/>
            </p14:xfrm>
          </p:contentPart>
        </mc:Choice>
        <mc:Fallback xmlns="">
          <p:pic>
            <p:nvPicPr>
              <p:cNvPr id="12" name="Encre 11">
                <a:extLst>
                  <a:ext uri="{FF2B5EF4-FFF2-40B4-BE49-F238E27FC236}">
                    <a16:creationId xmlns:a16="http://schemas.microsoft.com/office/drawing/2014/main" id="{75F7546B-48CB-4F04-A091-8A8DDCAA3F41}"/>
                  </a:ext>
                </a:extLst>
              </p:cNvPr>
              <p:cNvPicPr/>
              <p:nvPr/>
            </p:nvPicPr>
            <p:blipFill>
              <a:blip r:embed="rId3"/>
              <a:stretch>
                <a:fillRect/>
              </a:stretch>
            </p:blipFill>
            <p:spPr>
              <a:xfrm>
                <a:off x="5848860" y="6239145"/>
                <a:ext cx="18000" cy="18000"/>
              </a:xfrm>
              <a:prstGeom prst="rect">
                <a:avLst/>
              </a:prstGeom>
            </p:spPr>
          </p:pic>
        </mc:Fallback>
      </mc:AlternateContent>
    </p:spTree>
    <p:extLst>
      <p:ext uri="{BB962C8B-B14F-4D97-AF65-F5344CB8AC3E}">
        <p14:creationId xmlns:p14="http://schemas.microsoft.com/office/powerpoint/2010/main" val="409673573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texte 19"/>
          <p:cNvSpPr>
            <a:spLocks noGrp="1"/>
          </p:cNvSpPr>
          <p:nvPr>
            <p:ph type="body" sz="quarter" idx="17"/>
          </p:nvPr>
        </p:nvSpPr>
        <p:spPr/>
        <p:txBody>
          <a:bodyPr/>
          <a:lstStyle/>
          <a:p>
            <a:pPr>
              <a:defRPr b="0" i="0"/>
            </a:pPr>
            <a:r>
              <a:rPr lang="fr-FR" dirty="0"/>
              <a:t>Programmes for exchange</a:t>
            </a:r>
            <a:endParaRPr lang="x-none" dirty="0"/>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531872" y="1001183"/>
            <a:ext cx="11474724" cy="553998"/>
          </a:xfrm>
        </p:spPr>
        <p:txBody>
          <a:bodyPr/>
          <a:lstStyle/>
          <a:p>
            <a:pPr>
              <a:defRPr b="0" i="0"/>
            </a:pPr>
            <a:r>
              <a:rPr lang="en-GB" dirty="0"/>
              <a:t>Summer School 2022</a:t>
            </a:r>
            <a:endParaRPr lang="en-GB" sz="3200" dirty="0"/>
          </a:p>
        </p:txBody>
      </p:sp>
      <p:sp>
        <p:nvSpPr>
          <p:cNvPr id="11" name="Espace réservé du texte 11"/>
          <p:cNvSpPr txBox="1"/>
          <p:nvPr/>
        </p:nvSpPr>
        <p:spPr>
          <a:xfrm>
            <a:off x="515939" y="1628800"/>
            <a:ext cx="11160000" cy="1005257"/>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en-GB" sz="1500" b="1" dirty="0">
                <a:solidFill>
                  <a:srgbClr val="262626"/>
                </a:solidFill>
                <a:effectLst/>
                <a:latin typeface="Gotham-Bold"/>
                <a:ea typeface="Noto Serif SC Light" panose="02020300000000000000"/>
                <a:cs typeface="Gotham-Bold"/>
              </a:rPr>
              <a:t>This programme is designed for graduate students who want to examine the finer issues of advanced business practices in an international context.</a:t>
            </a:r>
          </a:p>
          <a:p>
            <a:pPr marL="285750" lvl="1" indent="-285750">
              <a:buFontTx/>
              <a:buChar char="-"/>
              <a:defRPr b="0" i="0"/>
            </a:pPr>
            <a:r>
              <a:rPr lang="en-GB" sz="1500" b="1" dirty="0">
                <a:solidFill>
                  <a:srgbClr val="262626"/>
                </a:solidFill>
                <a:latin typeface="Gotham-Bold"/>
                <a:ea typeface="Noto Serif SC Light" panose="02020300000000000000"/>
                <a:cs typeface="Times New Roman" panose="02020603050405020304" pitchFamily="18" charset="0"/>
              </a:rPr>
              <a:t>Module 1: </a:t>
            </a:r>
            <a:r>
              <a:rPr lang="en-GB" sz="1500" b="1" dirty="0">
                <a:solidFill>
                  <a:srgbClr val="E2001A"/>
                </a:solidFill>
                <a:latin typeface="Gotham-Bold"/>
                <a:ea typeface="Noto Serif SC Light" panose="02020300000000000000"/>
                <a:cs typeface="Times New Roman" panose="02020603050405020304" pitchFamily="18" charset="0"/>
              </a:rPr>
              <a:t>Advanced Strategy  </a:t>
            </a:r>
            <a:r>
              <a:rPr lang="en-GB" sz="1500" b="1" dirty="0">
                <a:solidFill>
                  <a:srgbClr val="262626"/>
                </a:solidFill>
                <a:latin typeface="Gotham-Bold"/>
                <a:ea typeface="Noto Serif SC Light" panose="02020300000000000000"/>
                <a:cs typeface="Times New Roman" panose="02020603050405020304" pitchFamily="18" charset="0"/>
              </a:rPr>
              <a:t>(June 13</a:t>
            </a:r>
            <a:r>
              <a:rPr lang="en-GB" sz="1500" b="1" baseline="30000" dirty="0">
                <a:solidFill>
                  <a:srgbClr val="262626"/>
                </a:solidFill>
                <a:latin typeface="Gotham-Bold"/>
                <a:ea typeface="Noto Serif SC Light" panose="02020300000000000000"/>
                <a:cs typeface="Times New Roman" panose="02020603050405020304" pitchFamily="18" charset="0"/>
              </a:rPr>
              <a:t>th</a:t>
            </a:r>
            <a:r>
              <a:rPr lang="en-GB" sz="1500" b="1" dirty="0">
                <a:solidFill>
                  <a:srgbClr val="262626"/>
                </a:solidFill>
                <a:latin typeface="Gotham-Bold"/>
                <a:ea typeface="Noto Serif SC Light" panose="02020300000000000000"/>
                <a:cs typeface="Times New Roman" panose="02020603050405020304" pitchFamily="18" charset="0"/>
              </a:rPr>
              <a:t> – 24</a:t>
            </a:r>
            <a:r>
              <a:rPr lang="en-GB" sz="1500" b="1" baseline="30000" dirty="0">
                <a:solidFill>
                  <a:srgbClr val="262626"/>
                </a:solidFill>
                <a:latin typeface="Gotham-Bold"/>
                <a:ea typeface="Noto Serif SC Light" panose="02020300000000000000"/>
                <a:cs typeface="Times New Roman" panose="02020603050405020304" pitchFamily="18" charset="0"/>
              </a:rPr>
              <a:t>th</a:t>
            </a:r>
            <a:r>
              <a:rPr lang="en-GB" sz="1500" b="1" dirty="0">
                <a:solidFill>
                  <a:srgbClr val="262626"/>
                </a:solidFill>
                <a:latin typeface="Gotham-Bold"/>
                <a:ea typeface="Noto Serif SC Light" panose="02020300000000000000"/>
                <a:cs typeface="Times New Roman" panose="02020603050405020304" pitchFamily="18" charset="0"/>
              </a:rPr>
              <a:t>, 2022)</a:t>
            </a:r>
          </a:p>
          <a:p>
            <a:pPr marL="285750" lvl="1" indent="-285750">
              <a:buFontTx/>
              <a:buChar char="-"/>
              <a:defRPr b="0" i="0"/>
            </a:pPr>
            <a:r>
              <a:rPr lang="en-GB" sz="1500" b="1" dirty="0">
                <a:solidFill>
                  <a:srgbClr val="262626"/>
                </a:solidFill>
                <a:effectLst/>
                <a:latin typeface="Gotham-Bold"/>
                <a:ea typeface="Noto Serif SC Light" panose="02020300000000000000"/>
                <a:cs typeface="Times New Roman" panose="02020603050405020304" pitchFamily="18" charset="0"/>
              </a:rPr>
              <a:t>Module 2: </a:t>
            </a:r>
            <a:r>
              <a:rPr lang="en-GB" sz="1500" b="1" dirty="0">
                <a:solidFill>
                  <a:srgbClr val="E2001A"/>
                </a:solidFill>
                <a:effectLst/>
                <a:latin typeface="Gotham-Bold"/>
                <a:ea typeface="Noto Serif SC Light" panose="02020300000000000000"/>
                <a:cs typeface="Times New Roman" panose="02020603050405020304" pitchFamily="18" charset="0"/>
              </a:rPr>
              <a:t>Branding</a:t>
            </a:r>
            <a:r>
              <a:rPr lang="en-GB" sz="1500" b="1" dirty="0">
                <a:solidFill>
                  <a:srgbClr val="262626"/>
                </a:solidFill>
                <a:effectLst/>
                <a:latin typeface="Gotham-Bold"/>
                <a:ea typeface="Noto Serif SC Light" panose="02020300000000000000"/>
                <a:cs typeface="Times New Roman" panose="02020603050405020304" pitchFamily="18" charset="0"/>
              </a:rPr>
              <a:t>  (June 27</a:t>
            </a:r>
            <a:r>
              <a:rPr lang="en-GB" sz="1500" b="1" baseline="30000" dirty="0">
                <a:solidFill>
                  <a:srgbClr val="262626"/>
                </a:solidFill>
                <a:effectLst/>
                <a:latin typeface="Gotham-Bold"/>
                <a:ea typeface="Noto Serif SC Light" panose="02020300000000000000"/>
                <a:cs typeface="Times New Roman" panose="02020603050405020304" pitchFamily="18" charset="0"/>
              </a:rPr>
              <a:t>th</a:t>
            </a:r>
            <a:r>
              <a:rPr lang="en-GB" sz="1500" b="1" dirty="0">
                <a:solidFill>
                  <a:srgbClr val="262626"/>
                </a:solidFill>
                <a:effectLst/>
                <a:latin typeface="Gotham-Bold"/>
                <a:ea typeface="Noto Serif SC Light" panose="02020300000000000000"/>
                <a:cs typeface="Times New Roman" panose="02020603050405020304" pitchFamily="18" charset="0"/>
              </a:rPr>
              <a:t> – July</a:t>
            </a:r>
            <a:r>
              <a:rPr lang="en-GB" sz="1500" b="1" dirty="0">
                <a:solidFill>
                  <a:srgbClr val="262626"/>
                </a:solidFill>
                <a:latin typeface="Gotham-Bold"/>
                <a:ea typeface="Noto Serif SC Light" panose="02020300000000000000"/>
                <a:cs typeface="Times New Roman" panose="02020603050405020304" pitchFamily="18" charset="0"/>
              </a:rPr>
              <a:t> 8</a:t>
            </a:r>
            <a:r>
              <a:rPr lang="en-GB" sz="1500" b="1" baseline="30000" dirty="0">
                <a:solidFill>
                  <a:srgbClr val="262626"/>
                </a:solidFill>
                <a:latin typeface="Gotham-Bold"/>
                <a:ea typeface="Noto Serif SC Light" panose="02020300000000000000"/>
                <a:cs typeface="Times New Roman" panose="02020603050405020304" pitchFamily="18" charset="0"/>
              </a:rPr>
              <a:t>th</a:t>
            </a:r>
            <a:r>
              <a:rPr lang="en-GB" sz="1500" b="1" dirty="0">
                <a:solidFill>
                  <a:srgbClr val="262626"/>
                </a:solidFill>
                <a:latin typeface="Gotham-Bold"/>
                <a:ea typeface="Noto Serif SC Light" panose="02020300000000000000"/>
                <a:cs typeface="Times New Roman" panose="02020603050405020304" pitchFamily="18" charset="0"/>
              </a:rPr>
              <a:t>, 2022)</a:t>
            </a:r>
            <a:endParaRPr lang="fr-FR" sz="1500" dirty="0">
              <a:effectLst/>
              <a:latin typeface="Calibri" panose="020F0502020204030204" pitchFamily="34" charset="0"/>
              <a:ea typeface="Noto Serif SC Light" panose="02020300000000000000"/>
              <a:cs typeface="Times New Roman" panose="02020603050405020304" pitchFamily="18" charset="0"/>
            </a:endParaRPr>
          </a:p>
        </p:txBody>
      </p:sp>
      <p:sp>
        <p:nvSpPr>
          <p:cNvPr id="14" name="Espace réservé du texte 11"/>
          <p:cNvSpPr txBox="1"/>
          <p:nvPr/>
        </p:nvSpPr>
        <p:spPr>
          <a:xfrm>
            <a:off x="8842224" y="2492896"/>
            <a:ext cx="2654376"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Branding</a:t>
            </a:r>
            <a:br>
              <a:rPr lang="en-GB" dirty="0"/>
            </a:br>
            <a:r>
              <a:rPr lang="en-GB" dirty="0"/>
              <a:t>(Lionel SITZ)</a:t>
            </a:r>
          </a:p>
          <a:p>
            <a:pPr lvl="2">
              <a:defRPr b="0" i="0"/>
            </a:pPr>
            <a:r>
              <a:rPr lang="en-GB" dirty="0"/>
              <a:t>How brands function and their socio-cultural significance</a:t>
            </a:r>
          </a:p>
          <a:p>
            <a:pPr lvl="2">
              <a:defRPr b="0" i="0"/>
            </a:pPr>
            <a:r>
              <a:rPr lang="en-GB" dirty="0"/>
              <a:t>What branding means and its implications for the company as a whole</a:t>
            </a:r>
          </a:p>
          <a:p>
            <a:pPr lvl="2">
              <a:defRPr b="0" i="0"/>
            </a:pPr>
            <a:r>
              <a:rPr lang="en-GB" dirty="0"/>
              <a:t>Study of brands in the consumer goods market, but also in other industries</a:t>
            </a:r>
          </a:p>
        </p:txBody>
      </p:sp>
      <p:sp>
        <p:nvSpPr>
          <p:cNvPr id="15" name="Espace réservé du texte 11"/>
          <p:cNvSpPr txBox="1"/>
          <p:nvPr/>
        </p:nvSpPr>
        <p:spPr>
          <a:xfrm>
            <a:off x="5772998" y="2492896"/>
            <a:ext cx="2843282" cy="327636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Advanced Strategy </a:t>
            </a:r>
            <a:br>
              <a:rPr lang="en-GB" dirty="0"/>
            </a:br>
            <a:r>
              <a:rPr lang="en-GB" dirty="0"/>
              <a:t>(Kira CHOI)</a:t>
            </a:r>
          </a:p>
          <a:p>
            <a:pPr lvl="2">
              <a:defRPr b="0" i="0"/>
            </a:pPr>
            <a:r>
              <a:rPr lang="en-GB" dirty="0"/>
              <a:t>Central issue: Why do some firms outperform other firms?</a:t>
            </a:r>
          </a:p>
          <a:p>
            <a:pPr lvl="2">
              <a:defRPr b="0" i="0"/>
            </a:pPr>
            <a:r>
              <a:rPr lang="en-GB" dirty="0"/>
              <a:t>Drivers of inter-industry profitability &amp; effective strategy-making</a:t>
            </a:r>
          </a:p>
          <a:p>
            <a:pPr lvl="2">
              <a:defRPr b="0" i="0"/>
            </a:pPr>
            <a:r>
              <a:rPr lang="en-GB" dirty="0"/>
              <a:t>Competition within industries: understanding intra-industry, inter-firm profitability and indicators of performance</a:t>
            </a:r>
          </a:p>
          <a:p>
            <a:pPr lvl="2">
              <a:defRPr b="0" i="0"/>
            </a:pPr>
            <a:r>
              <a:rPr lang="en-GB" dirty="0"/>
              <a:t>Corporate strategy: choice of industry / market, options for effective strategy</a:t>
            </a:r>
          </a:p>
          <a:p>
            <a:pPr lvl="2">
              <a:defRPr b="0" i="0"/>
            </a:pPr>
            <a:r>
              <a:rPr lang="en-GB" dirty="0"/>
              <a:t>Societal context and the constraints on strategic choices</a:t>
            </a:r>
          </a:p>
        </p:txBody>
      </p:sp>
      <p:sp>
        <p:nvSpPr>
          <p:cNvPr id="9" name="Espace réservé du texte 11">
            <a:extLst>
              <a:ext uri="{FF2B5EF4-FFF2-40B4-BE49-F238E27FC236}">
                <a16:creationId xmlns:a16="http://schemas.microsoft.com/office/drawing/2014/main" id="{52AFAA40-9C4D-49A2-A8AB-77FBABFA927B}"/>
              </a:ext>
            </a:extLst>
          </p:cNvPr>
          <p:cNvSpPr txBox="1"/>
          <p:nvPr/>
        </p:nvSpPr>
        <p:spPr>
          <a:xfrm>
            <a:off x="8904312" y="5049180"/>
            <a:ext cx="2654376"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Cultural Activities</a:t>
            </a:r>
          </a:p>
          <a:p>
            <a:pPr lvl="2">
              <a:defRPr b="0" i="0"/>
            </a:pPr>
            <a:r>
              <a:rPr lang="en-GB" dirty="0"/>
              <a:t>River-boat tour of Lyon</a:t>
            </a:r>
          </a:p>
          <a:p>
            <a:pPr lvl="2">
              <a:defRPr b="0" i="0"/>
            </a:pPr>
            <a:r>
              <a:rPr lang="en-GB" dirty="0"/>
              <a:t>Confluence Museum</a:t>
            </a:r>
          </a:p>
          <a:p>
            <a:pPr lvl="2">
              <a:defRPr b="0" i="0"/>
            </a:pPr>
            <a:r>
              <a:rPr lang="en-GB" dirty="0"/>
              <a:t>Company visits: </a:t>
            </a:r>
            <a:r>
              <a:rPr lang="en-GB" dirty="0" err="1"/>
              <a:t>BioMérieux</a:t>
            </a:r>
            <a:r>
              <a:rPr lang="en-GB" dirty="0"/>
              <a:t>, Renault Trucks,….</a:t>
            </a:r>
          </a:p>
        </p:txBody>
      </p:sp>
      <p:pic>
        <p:nvPicPr>
          <p:cNvPr id="4" name="Image 3" descr="Une image contenant texte, personne, intérieur, portable&#10;&#10;Description générée automatiquement">
            <a:extLst>
              <a:ext uri="{FF2B5EF4-FFF2-40B4-BE49-F238E27FC236}">
                <a16:creationId xmlns:a16="http://schemas.microsoft.com/office/drawing/2014/main" id="{1CFFAA1D-7AA4-4588-BB70-87A8CECFE0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045" y="3079538"/>
            <a:ext cx="4907373" cy="2869742"/>
          </a:xfrm>
          <a:prstGeom prst="rect">
            <a:avLst/>
          </a:prstGeom>
        </p:spPr>
      </p:pic>
    </p:spTree>
    <p:extLst>
      <p:ext uri="{BB962C8B-B14F-4D97-AF65-F5344CB8AC3E}">
        <p14:creationId xmlns:p14="http://schemas.microsoft.com/office/powerpoint/2010/main" val="7130164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9796" y="3045801"/>
            <a:ext cx="7423416" cy="671231"/>
          </a:xfrm>
        </p:spPr>
        <p:txBody>
          <a:bodyPr/>
          <a:lstStyle/>
          <a:p>
            <a:pPr>
              <a:defRPr b="0" i="0"/>
            </a:pPr>
            <a:r>
              <a:rPr lang="fr-FR" sz="4400" dirty="0"/>
              <a:t>Agora </a:t>
            </a:r>
            <a:r>
              <a:rPr lang="x-none" sz="4400" dirty="0"/>
              <a:t>Gerland 202</a:t>
            </a:r>
            <a:r>
              <a:rPr lang="fr-FR" sz="4400" dirty="0"/>
              <a:t>4</a:t>
            </a:r>
            <a:endParaRPr lang="x-none" sz="4400" dirty="0"/>
          </a:p>
        </p:txBody>
      </p:sp>
      <p:pic>
        <p:nvPicPr>
          <p:cNvPr id="7" name="Espace réservé pour une image  6" descr="Une image contenant texte, intérieur&#10;&#10;Description générée automatiquement">
            <a:extLst>
              <a:ext uri="{FF2B5EF4-FFF2-40B4-BE49-F238E27FC236}">
                <a16:creationId xmlns:a16="http://schemas.microsoft.com/office/drawing/2014/main" id="{18AC3597-8B95-46D4-80EE-95F8765FA31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5194" r="35194"/>
          <a:stretch>
            <a:fillRect/>
          </a:stretch>
        </p:blipFill>
        <p:spPr/>
      </p:pic>
    </p:spTree>
    <p:extLst>
      <p:ext uri="{BB962C8B-B14F-4D97-AF65-F5344CB8AC3E}">
        <p14:creationId xmlns:p14="http://schemas.microsoft.com/office/powerpoint/2010/main" val="63351029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0"/>
          </p:nvPr>
        </p:nvSpPr>
        <p:spPr>
          <a:xfrm>
            <a:off x="515938" y="2421248"/>
            <a:ext cx="3131790" cy="3240000"/>
          </a:xfrm>
        </p:spPr>
        <p:txBody>
          <a:bodyPr/>
          <a:lstStyle/>
          <a:p>
            <a:pPr>
              <a:defRPr b="0" i="0"/>
            </a:pPr>
            <a:r>
              <a:rPr lang="en-GB" dirty="0"/>
              <a:t>Future hybrid campus</a:t>
            </a:r>
          </a:p>
          <a:p>
            <a:pPr lvl="1">
              <a:defRPr b="0" i="0"/>
            </a:pPr>
            <a:r>
              <a:rPr lang="en-GB" dirty="0"/>
              <a:t>To be inaugurated in January 2024, the new </a:t>
            </a:r>
            <a:r>
              <a:rPr lang="en-GB" b="1" dirty="0"/>
              <a:t>emlyon</a:t>
            </a:r>
            <a:r>
              <a:rPr lang="en-GB" dirty="0"/>
              <a:t> campus was designed to be a unique venue for learning and networking, at the crossroads of the professional and academic worlds, at once local and international, physical and digital.</a:t>
            </a:r>
          </a:p>
          <a:p>
            <a:pPr lvl="1">
              <a:defRPr b="0" i="0"/>
            </a:pPr>
            <a:br>
              <a:rPr lang="en-GB" dirty="0"/>
            </a:br>
            <a:r>
              <a:rPr lang="en-GB" dirty="0"/>
              <a:t>At the forefront of creativity, it will embody the various facets of </a:t>
            </a:r>
            <a:r>
              <a:rPr lang="en-GB" b="1" dirty="0"/>
              <a:t>emlyon</a:t>
            </a:r>
            <a:r>
              <a:rPr lang="en-GB" dirty="0"/>
              <a:t>'s ambition, in particular in terms of digitalization, its firm establishment in the life of the City and connection with the social-economic communities. </a:t>
            </a:r>
          </a:p>
        </p:txBody>
      </p:sp>
      <p:sp>
        <p:nvSpPr>
          <p:cNvPr id="12" name="Espace réservé du texte 11"/>
          <p:cNvSpPr>
            <a:spLocks noGrp="1"/>
          </p:cNvSpPr>
          <p:nvPr>
            <p:ph type="body" sz="quarter" idx="17"/>
          </p:nvPr>
        </p:nvSpPr>
        <p:spPr/>
        <p:txBody>
          <a:bodyPr/>
          <a:lstStyle/>
          <a:p>
            <a:pPr>
              <a:defRPr b="0" i="0"/>
            </a:pPr>
            <a:r>
              <a:rPr lang="x-none"/>
              <a:t>Digitalization</a:t>
            </a:r>
          </a:p>
        </p:txBody>
      </p:sp>
      <p:sp>
        <p:nvSpPr>
          <p:cNvPr id="2" name="Espace réservé du pied de page 1"/>
          <p:cNvSpPr>
            <a:spLocks noGrp="1"/>
          </p:cNvSpPr>
          <p:nvPr>
            <p:ph type="ftr" sz="quarter" idx="19"/>
          </p:nvPr>
        </p:nvSpPr>
        <p:spPr/>
        <p:txBody>
          <a:bodyPr/>
          <a:lstStyle/>
          <a:p>
            <a:pPr>
              <a:defRPr b="0" i="0"/>
            </a:pPr>
            <a:r>
              <a:rPr lang="x-none"/>
              <a:t>emlyon business school</a:t>
            </a:r>
            <a:endParaRPr lang="fr-FR"/>
          </a:p>
        </p:txBody>
      </p:sp>
      <p:sp>
        <p:nvSpPr>
          <p:cNvPr id="22" name="Espace réservé du texte 21"/>
          <p:cNvSpPr>
            <a:spLocks noGrp="1"/>
          </p:cNvSpPr>
          <p:nvPr>
            <p:ph type="body" sz="quarter" idx="20"/>
          </p:nvPr>
        </p:nvSpPr>
        <p:spPr>
          <a:xfrm>
            <a:off x="515938" y="1024861"/>
            <a:ext cx="10404598" cy="1107996"/>
          </a:xfrm>
        </p:spPr>
        <p:txBody>
          <a:bodyPr/>
          <a:lstStyle/>
          <a:p>
            <a:pPr>
              <a:defRPr b="0" i="0"/>
            </a:pPr>
            <a:r>
              <a:rPr lang="x-none" dirty="0"/>
              <a:t>The Gerland </a:t>
            </a:r>
            <a:r>
              <a:rPr lang="fr-FR" dirty="0"/>
              <a:t>Campus</a:t>
            </a:r>
            <a:r>
              <a:rPr lang="x-none" dirty="0"/>
              <a:t>: bringing emlyon's ambition to life</a:t>
            </a:r>
            <a:endParaRPr lang="fr-FR" dirty="0"/>
          </a:p>
        </p:txBody>
      </p:sp>
      <p:pic>
        <p:nvPicPr>
          <p:cNvPr id="18" name="Image 17"/>
          <p:cNvPicPr>
            <a:picLocks noChangeAspect="1"/>
          </p:cNvPicPr>
          <p:nvPr/>
        </p:nvPicPr>
        <p:blipFill>
          <a:blip r:embed="rId2">
            <a:extLst>
              <a:ext uri="{28A0092B-C50C-407E-A947-70E740481C1C}">
                <a14:useLocalDpi xmlns:a14="http://schemas.microsoft.com/office/drawing/2010/main" val="0"/>
              </a:ext>
            </a:extLst>
          </a:blip>
          <a:srcRect t="18107" b="6172"/>
          <a:stretch>
            <a:fillRect/>
          </a:stretch>
        </p:blipFill>
        <p:spPr>
          <a:xfrm>
            <a:off x="3791744" y="2420887"/>
            <a:ext cx="7776864" cy="3808156"/>
          </a:xfrm>
          <a:prstGeom prst="rect">
            <a:avLst/>
          </a:prstGeom>
        </p:spPr>
      </p:pic>
      <p:sp>
        <p:nvSpPr>
          <p:cNvPr id="10" name="Espace réservé du texte 17"/>
          <p:cNvSpPr>
            <a:spLocks noGrp="1"/>
          </p:cNvSpPr>
          <p:nvPr>
            <p:ph type="body" sz="quarter" idx="11"/>
          </p:nvPr>
        </p:nvSpPr>
        <p:spPr>
          <a:xfrm>
            <a:off x="515938" y="5459957"/>
            <a:ext cx="2808000" cy="769086"/>
          </a:xfrm>
          <a:noFill/>
          <a:ln w="28575">
            <a:solidFill>
              <a:schemeClr val="accent1"/>
            </a:solidFill>
          </a:ln>
        </p:spPr>
        <p:txBody>
          <a:bodyPr/>
          <a:lstStyle/>
          <a:p>
            <a:pPr>
              <a:defRPr b="0" i="0"/>
            </a:pPr>
            <a:r>
              <a:rPr lang="x-none" sz="1300">
                <a:solidFill>
                  <a:srgbClr val="E2001A"/>
                </a:solidFill>
              </a:rPr>
              <a:t>30,000 m2</a:t>
            </a:r>
            <a:br>
              <a:rPr lang="x-none" sz="1300">
                <a:solidFill>
                  <a:srgbClr val="E2001A"/>
                </a:solidFill>
              </a:rPr>
            </a:br>
            <a:r>
              <a:rPr lang="x-none" sz="1300">
                <a:solidFill>
                  <a:srgbClr val="E2001A"/>
                </a:solidFill>
              </a:rPr>
              <a:t>€17 million invested in phygital facilities</a:t>
            </a:r>
            <a:endParaRPr lang="fr-FR" sz="1300">
              <a:solidFill>
                <a:srgbClr val="E2001A"/>
              </a:solidFill>
            </a:endParaRPr>
          </a:p>
        </p:txBody>
      </p:sp>
    </p:spTree>
    <p:extLst>
      <p:ext uri="{BB962C8B-B14F-4D97-AF65-F5344CB8AC3E}">
        <p14:creationId xmlns:p14="http://schemas.microsoft.com/office/powerpoint/2010/main" val="409940283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a:xfrm>
            <a:off x="1467535" y="2348880"/>
            <a:ext cx="7308812" cy="792089"/>
          </a:xfrm>
        </p:spPr>
        <p:txBody>
          <a:bodyPr/>
          <a:lstStyle/>
          <a:p>
            <a:pPr>
              <a:defRPr b="0" i="0"/>
            </a:pPr>
            <a:r>
              <a:rPr lang="x-none"/>
              <a:t>Thank you</a:t>
            </a:r>
            <a:endParaRPr lang="fr-FR" i="0"/>
          </a:p>
        </p:txBody>
      </p:sp>
    </p:spTree>
    <p:extLst>
      <p:ext uri="{BB962C8B-B14F-4D97-AF65-F5344CB8AC3E}">
        <p14:creationId xmlns:p14="http://schemas.microsoft.com/office/powerpoint/2010/main" val="414846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1644" y="1761017"/>
            <a:ext cx="5514121" cy="549189"/>
          </a:xfrm>
        </p:spPr>
        <p:txBody>
          <a:bodyPr/>
          <a:lstStyle/>
          <a:p>
            <a:pPr>
              <a:defRPr b="0" i="0"/>
            </a:pPr>
            <a:r>
              <a:rPr lang="x-none"/>
              <a:t>Contents</a:t>
            </a:r>
          </a:p>
        </p:txBody>
      </p:sp>
      <p:sp>
        <p:nvSpPr>
          <p:cNvPr id="3" name="Espace réservé du texte 2"/>
          <p:cNvSpPr>
            <a:spLocks noGrp="1"/>
          </p:cNvSpPr>
          <p:nvPr>
            <p:ph type="body" sz="quarter" idx="10"/>
          </p:nvPr>
        </p:nvSpPr>
        <p:spPr>
          <a:xfrm>
            <a:off x="875655" y="2924944"/>
            <a:ext cx="6804521" cy="3169022"/>
          </a:xfrm>
        </p:spPr>
        <p:txBody>
          <a:bodyPr/>
          <a:lstStyle/>
          <a:p>
            <a:pPr>
              <a:buFont typeface="Wingdings" pitchFamily="2" charset="2"/>
              <a:buChar char="q"/>
              <a:defRPr b="0" i="0"/>
            </a:pPr>
            <a:r>
              <a:rPr lang="x-none" dirty="0"/>
              <a:t>emlyon: facts &amp; figures</a:t>
            </a:r>
          </a:p>
          <a:p>
            <a:pPr>
              <a:buFont typeface="Wingdings" pitchFamily="2" charset="2"/>
              <a:buChar char="q"/>
              <a:defRPr b="0" i="0"/>
            </a:pPr>
            <a:r>
              <a:rPr lang="x-none" dirty="0"/>
              <a:t>Academic excellence</a:t>
            </a:r>
          </a:p>
          <a:p>
            <a:pPr>
              <a:buFont typeface="Wingdings" pitchFamily="2" charset="2"/>
              <a:buChar char="q"/>
              <a:defRPr b="0" i="0"/>
            </a:pPr>
            <a:r>
              <a:rPr lang="x-none" dirty="0"/>
              <a:t>Social and environmental responsibility</a:t>
            </a:r>
          </a:p>
          <a:p>
            <a:pPr>
              <a:buFont typeface="Wingdings" pitchFamily="2" charset="2"/>
              <a:buChar char="q"/>
              <a:defRPr b="0" i="0"/>
            </a:pPr>
            <a:r>
              <a:rPr lang="x-none" dirty="0"/>
              <a:t>International influence and renown</a:t>
            </a:r>
            <a:endParaRPr lang="fr-FR" dirty="0"/>
          </a:p>
          <a:p>
            <a:pPr>
              <a:buFont typeface="Wingdings" pitchFamily="2" charset="2"/>
              <a:buChar char="q"/>
              <a:defRPr b="0" i="0"/>
            </a:pPr>
            <a:r>
              <a:rPr lang="fr-FR" dirty="0"/>
              <a:t>Programmes for exchange</a:t>
            </a:r>
            <a:endParaRPr lang="x-none" dirty="0"/>
          </a:p>
          <a:p>
            <a:pPr>
              <a:buFont typeface="Wingdings" pitchFamily="2" charset="2"/>
              <a:buChar char="q"/>
              <a:defRPr b="0" i="0"/>
            </a:pPr>
            <a:r>
              <a:rPr lang="fr-FR" dirty="0"/>
              <a:t>Agora </a:t>
            </a:r>
            <a:r>
              <a:rPr lang="x-none" dirty="0"/>
              <a:t>Gerland 202</a:t>
            </a:r>
            <a:r>
              <a:rPr lang="fr-FR" dirty="0"/>
              <a:t>4</a:t>
            </a:r>
            <a:endParaRPr lang="x-none" dirty="0"/>
          </a:p>
        </p:txBody>
      </p:sp>
      <p:pic>
        <p:nvPicPr>
          <p:cNvPr id="5" name="Espace réservé pour une image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 r="1"/>
          <a:stretch>
            <a:fillRect/>
          </a:stretch>
        </p:blipFill>
        <p:spPr/>
      </p:pic>
    </p:spTree>
    <p:extLst>
      <p:ext uri="{BB962C8B-B14F-4D97-AF65-F5344CB8AC3E}">
        <p14:creationId xmlns:p14="http://schemas.microsoft.com/office/powerpoint/2010/main" val="20810172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59796" y="3032659"/>
            <a:ext cx="7423416" cy="671231"/>
          </a:xfrm>
        </p:spPr>
        <p:txBody>
          <a:bodyPr/>
          <a:lstStyle/>
          <a:p>
            <a:pPr>
              <a:defRPr b="0" i="0"/>
            </a:pPr>
            <a:r>
              <a:rPr lang="x-none" sz="4400"/>
              <a:t>emlyon: facts &amp; figures</a:t>
            </a:r>
          </a:p>
        </p:txBody>
      </p:sp>
      <p:pic>
        <p:nvPicPr>
          <p:cNvPr id="7" name="Espace réservé pour une image  6" descr="Une image contenant texte, personne, bâtiment, homme&#10;&#10;Description générée automatiquement">
            <a:extLst>
              <a:ext uri="{FF2B5EF4-FFF2-40B4-BE49-F238E27FC236}">
                <a16:creationId xmlns:a16="http://schemas.microsoft.com/office/drawing/2014/main" id="{40DB4A0C-9A74-4E6F-9DE5-B1CD46E8487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33532" r="33532"/>
          <a:stretch>
            <a:fillRect/>
          </a:stretch>
        </p:blipFill>
        <p:spPr/>
      </p:pic>
    </p:spTree>
    <p:extLst>
      <p:ext uri="{BB962C8B-B14F-4D97-AF65-F5344CB8AC3E}">
        <p14:creationId xmlns:p14="http://schemas.microsoft.com/office/powerpoint/2010/main" val="303939516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132004" y="908720"/>
            <a:ext cx="5549602" cy="1098377"/>
          </a:xfrm>
        </p:spPr>
        <p:txBody>
          <a:bodyPr/>
          <a:lstStyle/>
          <a:p>
            <a:pPr>
              <a:defRPr b="0" i="0"/>
            </a:pPr>
            <a:r>
              <a:rPr lang="x-none">
                <a:latin typeface="+mj-lt"/>
              </a:rPr>
              <a:t>Globally-ranked business school</a:t>
            </a:r>
          </a:p>
        </p:txBody>
      </p:sp>
      <p:sp>
        <p:nvSpPr>
          <p:cNvPr id="18" name="Espace réservé du texte 17"/>
          <p:cNvSpPr>
            <a:spLocks noGrp="1"/>
          </p:cNvSpPr>
          <p:nvPr>
            <p:ph type="body" sz="quarter" idx="11"/>
          </p:nvPr>
        </p:nvSpPr>
        <p:spPr>
          <a:xfrm>
            <a:off x="6060303" y="5308657"/>
            <a:ext cx="2844009" cy="1144679"/>
          </a:xfrm>
        </p:spPr>
        <p:txBody>
          <a:bodyPr/>
          <a:lstStyle/>
          <a:p>
            <a:pPr>
              <a:defRPr b="0" i="0"/>
            </a:pPr>
            <a:r>
              <a:rPr lang="x-none" dirty="0"/>
              <a:t>Top 40 Global Employability University </a:t>
            </a:r>
            <a:r>
              <a:rPr lang="x-none" sz="900" dirty="0"/>
              <a:t>Times Higher Education 2020</a:t>
            </a:r>
          </a:p>
          <a:p>
            <a:endParaRPr lang="fr-FR" sz="900" i="1" dirty="0"/>
          </a:p>
          <a:p>
            <a:pPr>
              <a:defRPr b="0" i="0"/>
            </a:pPr>
            <a:r>
              <a:rPr lang="x-none" dirty="0"/>
              <a:t>Top 20 European Business School </a:t>
            </a:r>
            <a:r>
              <a:rPr lang="x-none" sz="900" dirty="0"/>
              <a:t>Financial Times 2020</a:t>
            </a:r>
          </a:p>
        </p:txBody>
      </p:sp>
      <p:sp>
        <p:nvSpPr>
          <p:cNvPr id="20" name="Espace réservé du texte 19"/>
          <p:cNvSpPr>
            <a:spLocks noGrp="1"/>
          </p:cNvSpPr>
          <p:nvPr>
            <p:ph type="body" sz="quarter" idx="17"/>
          </p:nvPr>
        </p:nvSpPr>
        <p:spPr/>
        <p:txBody>
          <a:bodyPr/>
          <a:lstStyle/>
          <a:p>
            <a:pPr>
              <a:defRPr b="0" i="0"/>
            </a:pPr>
            <a:r>
              <a:rPr lang="x-none"/>
              <a:t>emlyon: facts &amp; figures</a:t>
            </a:r>
          </a:p>
        </p:txBody>
      </p:sp>
      <p:sp>
        <p:nvSpPr>
          <p:cNvPr id="10" name="Espace réservé du pied de page 9"/>
          <p:cNvSpPr>
            <a:spLocks noGrp="1"/>
          </p:cNvSpPr>
          <p:nvPr>
            <p:ph type="ftr" sz="quarter" idx="19"/>
          </p:nvPr>
        </p:nvSpPr>
        <p:spPr/>
        <p:txBody>
          <a:bodyPr/>
          <a:lstStyle/>
          <a:p>
            <a:pPr>
              <a:defRPr b="0" i="0"/>
            </a:pPr>
            <a:r>
              <a:rPr lang="x-none"/>
              <a:t>emlyon business school</a:t>
            </a:r>
            <a:endParaRPr lang="fr-FR" dirty="0"/>
          </a:p>
        </p:txBody>
      </p:sp>
      <p:sp>
        <p:nvSpPr>
          <p:cNvPr id="13" name="Espace réservé du texte 11"/>
          <p:cNvSpPr>
            <a:spLocks noGrp="1"/>
          </p:cNvSpPr>
          <p:nvPr>
            <p:ph type="body" sz="quarter" idx="10"/>
          </p:nvPr>
        </p:nvSpPr>
        <p:spPr>
          <a:xfrm>
            <a:off x="6098068" y="3284984"/>
            <a:ext cx="2950259" cy="1576727"/>
          </a:xfrm>
        </p:spPr>
        <p:txBody>
          <a:bodyPr/>
          <a:lstStyle/>
          <a:p>
            <a:pPr>
              <a:defRPr b="0" i="0"/>
            </a:pPr>
            <a:r>
              <a:rPr lang="x-none" dirty="0"/>
              <a:t>Our community</a:t>
            </a:r>
          </a:p>
          <a:p>
            <a:pPr lvl="2">
              <a:defRPr b="0" i="0"/>
            </a:pPr>
            <a:r>
              <a:rPr lang="x-none" sz="1400" dirty="0"/>
              <a:t>Over 8,900 students and 6,000 in continuing education</a:t>
            </a:r>
          </a:p>
          <a:p>
            <a:pPr lvl="2">
              <a:defRPr b="0" i="0"/>
            </a:pPr>
            <a:r>
              <a:rPr lang="x-none" sz="1400" dirty="0"/>
              <a:t>121 nationalities</a:t>
            </a:r>
          </a:p>
          <a:p>
            <a:pPr lvl="2">
              <a:defRPr b="0" i="0"/>
            </a:pPr>
            <a:r>
              <a:rPr lang="x-none" sz="1400" dirty="0"/>
              <a:t>35,700 alumni in 130 different countries</a:t>
            </a:r>
          </a:p>
        </p:txBody>
      </p:sp>
      <p:sp>
        <p:nvSpPr>
          <p:cNvPr id="14" name="Espace réservé du texte 20"/>
          <p:cNvSpPr>
            <a:spLocks noGrp="1"/>
          </p:cNvSpPr>
          <p:nvPr>
            <p:ph type="body" sz="quarter" idx="18"/>
          </p:nvPr>
        </p:nvSpPr>
        <p:spPr>
          <a:xfrm>
            <a:off x="9137340" y="3284984"/>
            <a:ext cx="2700000" cy="2556284"/>
          </a:xfrm>
        </p:spPr>
        <p:txBody>
          <a:bodyPr/>
          <a:lstStyle/>
          <a:p>
            <a:pPr>
              <a:defRPr b="0" i="0"/>
            </a:pPr>
            <a:r>
              <a:rPr lang="en-GB" dirty="0"/>
              <a:t>Geographical presence</a:t>
            </a:r>
          </a:p>
          <a:p>
            <a:pPr lvl="2">
              <a:defRPr b="0" i="0"/>
            </a:pPr>
            <a:r>
              <a:rPr lang="en-GB" sz="1400" dirty="0"/>
              <a:t>Our historic campus in Ecully, </a:t>
            </a:r>
            <a:br>
              <a:rPr lang="en-GB" sz="1400" dirty="0"/>
            </a:br>
            <a:r>
              <a:rPr lang="en-GB" sz="1400" dirty="0"/>
              <a:t>plus St-Etienne &amp; Paris</a:t>
            </a:r>
          </a:p>
          <a:p>
            <a:pPr lvl="2">
              <a:defRPr b="0" i="0"/>
            </a:pPr>
            <a:r>
              <a:rPr lang="en-GB" sz="1400" dirty="0"/>
              <a:t>4 international campuses: Shanghai, Casablanca, Bhubaneshwar and Mumbai</a:t>
            </a:r>
          </a:p>
          <a:p>
            <a:pPr lvl="2">
              <a:defRPr b="0" i="0"/>
            </a:pPr>
            <a:r>
              <a:rPr lang="en-GB" sz="1400" dirty="0"/>
              <a:t>190 academic partners around the world</a:t>
            </a:r>
          </a:p>
          <a:p>
            <a:pPr lvl="2"/>
            <a:endParaRPr lang="en-GB" dirty="0"/>
          </a:p>
        </p:txBody>
      </p:sp>
      <p:sp>
        <p:nvSpPr>
          <p:cNvPr id="15" name="Espace réservé du texte 11"/>
          <p:cNvSpPr txBox="1"/>
          <p:nvPr/>
        </p:nvSpPr>
        <p:spPr>
          <a:xfrm>
            <a:off x="6098069" y="2060848"/>
            <a:ext cx="5739272"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Wingdings" panose="05000000000000000000" pitchFamily="2" charset="2"/>
              <a:buChar char="ü"/>
              <a:defRPr b="0" i="0"/>
            </a:pPr>
            <a:r>
              <a:rPr lang="en-GB" sz="1600" b="1" dirty="0"/>
              <a:t>Founded in 1872 – 150 years in operation in 2022</a:t>
            </a:r>
          </a:p>
          <a:p>
            <a:pPr marL="285750" lvl="1" indent="-285750">
              <a:buFont typeface="Wingdings" panose="05000000000000000000" pitchFamily="2" charset="2"/>
              <a:buChar char="ü"/>
              <a:defRPr b="0" i="0"/>
            </a:pPr>
            <a:r>
              <a:rPr lang="en-GB" sz="1600" b="1" dirty="0"/>
              <a:t>A globally-ranked institution (FT, THE, …)</a:t>
            </a:r>
          </a:p>
          <a:p>
            <a:pPr marL="285750" lvl="1" indent="-285750">
              <a:buFont typeface="Wingdings" panose="05000000000000000000" pitchFamily="2" charset="2"/>
              <a:buChar char="ü"/>
              <a:defRPr b="0" i="0"/>
            </a:pPr>
            <a:r>
              <a:rPr lang="en-GB" sz="1600" b="1" dirty="0"/>
              <a:t>among the 1% to hold triple accreditation by AACSB, EQUIS and AMBA</a:t>
            </a:r>
          </a:p>
        </p:txBody>
      </p:sp>
      <p:pic>
        <p:nvPicPr>
          <p:cNvPr id="6" name="Espace réservé pour une image  5" descr="Une image contenant personne, intérieur, portable&#10;&#10;Description générée automatiquement">
            <a:extLst>
              <a:ext uri="{FF2B5EF4-FFF2-40B4-BE49-F238E27FC236}">
                <a16:creationId xmlns:a16="http://schemas.microsoft.com/office/drawing/2014/main" id="{6F61AD41-B380-42E1-AAD4-64EF87E74933}"/>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7774" r="17774"/>
          <a:stretch>
            <a:fillRect/>
          </a:stretch>
        </p:blipFill>
        <p:spPr/>
      </p:pic>
    </p:spTree>
    <p:extLst>
      <p:ext uri="{BB962C8B-B14F-4D97-AF65-F5344CB8AC3E}">
        <p14:creationId xmlns:p14="http://schemas.microsoft.com/office/powerpoint/2010/main" val="34093683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rcRect l="11902" t="425" r="24226" b="-425"/>
          <a:stretch>
            <a:fillRect/>
          </a:stretch>
        </p:blipFill>
        <p:spPr>
          <a:xfrm>
            <a:off x="551384" y="1003588"/>
            <a:ext cx="5220022" cy="5377740"/>
          </a:xfrm>
          <a:prstGeom prst="rect">
            <a:avLst/>
          </a:prstGeom>
        </p:spPr>
      </p:pic>
      <p:sp>
        <p:nvSpPr>
          <p:cNvPr id="10" name="Espace réservé du pied de page 9"/>
          <p:cNvSpPr>
            <a:spLocks noGrp="1"/>
          </p:cNvSpPr>
          <p:nvPr>
            <p:ph type="ftr" sz="quarter" idx="19"/>
          </p:nvPr>
        </p:nvSpPr>
        <p:spPr/>
        <p:txBody>
          <a:bodyPr/>
          <a:lstStyle/>
          <a:p>
            <a:pPr>
              <a:defRPr b="0" i="0"/>
            </a:pPr>
            <a:r>
              <a:rPr lang="x-none"/>
              <a:t>emlyon business school</a:t>
            </a:r>
            <a:endParaRPr lang="fr-FR"/>
          </a:p>
        </p:txBody>
      </p:sp>
      <p:sp>
        <p:nvSpPr>
          <p:cNvPr id="23" name="Espace réservé du texte 22"/>
          <p:cNvSpPr>
            <a:spLocks noGrp="1"/>
          </p:cNvSpPr>
          <p:nvPr>
            <p:ph type="body" sz="quarter" idx="20"/>
          </p:nvPr>
        </p:nvSpPr>
        <p:spPr>
          <a:xfrm>
            <a:off x="6127231" y="1026337"/>
            <a:ext cx="5798437" cy="549189"/>
          </a:xfrm>
        </p:spPr>
        <p:txBody>
          <a:bodyPr/>
          <a:lstStyle/>
          <a:p>
            <a:pPr>
              <a:defRPr b="0" i="0"/>
            </a:pPr>
            <a:r>
              <a:rPr lang="x-none"/>
              <a:t>Early makers since 1872</a:t>
            </a:r>
          </a:p>
        </p:txBody>
      </p:sp>
      <p:sp>
        <p:nvSpPr>
          <p:cNvPr id="17" name="Espace réservé du texte 11">
            <a:extLst>
              <a:ext uri="{FF2B5EF4-FFF2-40B4-BE49-F238E27FC236}">
                <a16:creationId xmlns:a16="http://schemas.microsoft.com/office/drawing/2014/main" id="{DFD2600A-4DB8-4623-88CB-AB10935BBAB4}"/>
              </a:ext>
            </a:extLst>
          </p:cNvPr>
          <p:cNvSpPr>
            <a:spLocks noGrp="1"/>
          </p:cNvSpPr>
          <p:nvPr>
            <p:ph type="body" sz="quarter" idx="10"/>
          </p:nvPr>
        </p:nvSpPr>
        <p:spPr>
          <a:xfrm>
            <a:off x="6139880" y="2523782"/>
            <a:ext cx="2700000" cy="2556284"/>
          </a:xfrm>
        </p:spPr>
        <p:txBody>
          <a:bodyPr/>
          <a:lstStyle/>
          <a:p>
            <a:pPr>
              <a:defRPr b="0" i="0"/>
            </a:pPr>
            <a:r>
              <a:rPr lang="en-GB" dirty="0"/>
              <a:t>The Early Makers signature teaching style</a:t>
            </a:r>
          </a:p>
          <a:p>
            <a:pPr marL="285750" lvl="1" indent="-285750">
              <a:spcAft>
                <a:spcPts val="1200"/>
              </a:spcAft>
              <a:buFont typeface="Wingdings" panose="05000000000000000000" pitchFamily="2" charset="2"/>
              <a:buChar char="§"/>
              <a:defRPr b="0" i="0"/>
            </a:pPr>
            <a:r>
              <a:rPr lang="en-GB" sz="1400" dirty="0"/>
              <a:t>entrepreneurial ethos: initiative &amp; decision </a:t>
            </a:r>
          </a:p>
          <a:p>
            <a:pPr marL="285750" lvl="1" indent="-285750">
              <a:spcAft>
                <a:spcPts val="1200"/>
              </a:spcAft>
              <a:buFont typeface="Wingdings" panose="05000000000000000000" pitchFamily="2" charset="2"/>
              <a:buChar char="§"/>
              <a:defRPr b="0" i="0"/>
            </a:pPr>
            <a:r>
              <a:rPr lang="en-GB" sz="1400" dirty="0"/>
              <a:t>experience, experimentation and action</a:t>
            </a:r>
          </a:p>
          <a:p>
            <a:pPr marL="285750" lvl="1" indent="-285750">
              <a:spcAft>
                <a:spcPts val="1200"/>
              </a:spcAft>
              <a:buFont typeface="Wingdings" panose="05000000000000000000" pitchFamily="2" charset="2"/>
              <a:buChar char="§"/>
              <a:defRPr b="0" i="0"/>
            </a:pPr>
            <a:r>
              <a:rPr lang="en-GB" sz="1400" dirty="0"/>
              <a:t>Projects (creation, consultancy, …)</a:t>
            </a:r>
          </a:p>
          <a:p>
            <a:pPr marL="285750" lvl="1" indent="-285750">
              <a:spcAft>
                <a:spcPts val="1200"/>
              </a:spcAft>
              <a:buFont typeface="Wingdings" panose="05000000000000000000" pitchFamily="2" charset="2"/>
              <a:buChar char="§"/>
              <a:defRPr b="0" i="0"/>
            </a:pPr>
            <a:r>
              <a:rPr lang="en-GB" sz="1400" dirty="0"/>
              <a:t>Business games</a:t>
            </a:r>
          </a:p>
          <a:p>
            <a:pPr marL="285750" lvl="1" indent="-285750">
              <a:spcAft>
                <a:spcPts val="1200"/>
              </a:spcAft>
              <a:buFont typeface="Wingdings" panose="05000000000000000000" pitchFamily="2" charset="2"/>
              <a:buChar char="§"/>
              <a:defRPr b="0" i="0"/>
            </a:pPr>
            <a:r>
              <a:rPr lang="en-GB" sz="1400" dirty="0"/>
              <a:t>In-company experience</a:t>
            </a:r>
          </a:p>
        </p:txBody>
      </p:sp>
      <p:sp>
        <p:nvSpPr>
          <p:cNvPr id="19" name="Espace réservé du texte 20">
            <a:extLst>
              <a:ext uri="{FF2B5EF4-FFF2-40B4-BE49-F238E27FC236}">
                <a16:creationId xmlns:a16="http://schemas.microsoft.com/office/drawing/2014/main" id="{653405CF-77C7-4707-8FD7-48A93DAF4914}"/>
              </a:ext>
            </a:extLst>
          </p:cNvPr>
          <p:cNvSpPr txBox="1"/>
          <p:nvPr/>
        </p:nvSpPr>
        <p:spPr>
          <a:xfrm>
            <a:off x="9023553" y="2523782"/>
            <a:ext cx="2700000" cy="2556284"/>
          </a:xfrm>
          <a:prstGeom prst="rect">
            <a:avLst/>
          </a:prstGeom>
        </p:spPr>
        <p:txBody>
          <a:bodyPr vert="horz" lIns="36000" tIns="0" rIns="36000" bIns="0" rtlCol="0">
            <a:noAutofit/>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ct val="0"/>
              </a:spcBef>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b="0" i="0"/>
            </a:pPr>
            <a:r>
              <a:rPr lang="en-GB" dirty="0"/>
              <a:t>Physical locations for tangible teaching activities</a:t>
            </a:r>
          </a:p>
          <a:p>
            <a:pPr marL="285750" lvl="1" indent="-285750">
              <a:spcAft>
                <a:spcPts val="1200"/>
              </a:spcAft>
              <a:buFont typeface="Wingdings" panose="05000000000000000000" pitchFamily="2" charset="2"/>
              <a:buChar char="§"/>
              <a:defRPr b="0" i="0"/>
            </a:pPr>
            <a:r>
              <a:rPr lang="en-GB" sz="1400" dirty="0"/>
              <a:t>The "makers' labs": Prototyping with Fab, </a:t>
            </a:r>
            <a:r>
              <a:rPr lang="en-GB" sz="1400" dirty="0" err="1"/>
              <a:t>makers'project</a:t>
            </a:r>
            <a:r>
              <a:rPr lang="en-GB" sz="1400" dirty="0"/>
              <a:t> factory, bootcamps, etc.</a:t>
            </a:r>
          </a:p>
          <a:p>
            <a:pPr marL="285750" lvl="1" indent="-285750">
              <a:spcAft>
                <a:spcPts val="1200"/>
              </a:spcAft>
              <a:buFont typeface="Wingdings" panose="05000000000000000000" pitchFamily="2" charset="2"/>
              <a:buChar char="§"/>
              <a:defRPr b="0" i="0"/>
            </a:pPr>
            <a:r>
              <a:rPr lang="en-GB" sz="1400" dirty="0"/>
              <a:t>Incubator, accelerator</a:t>
            </a:r>
          </a:p>
          <a:p>
            <a:pPr marL="285750" lvl="1" indent="-285750">
              <a:spcAft>
                <a:spcPts val="1200"/>
              </a:spcAft>
              <a:buFont typeface="Wingdings" panose="05000000000000000000" pitchFamily="2" charset="2"/>
              <a:buChar char="§"/>
              <a:defRPr b="0" i="0"/>
            </a:pPr>
            <a:r>
              <a:rPr lang="en-GB" sz="1400" dirty="0"/>
              <a:t>Learning hub</a:t>
            </a:r>
          </a:p>
        </p:txBody>
      </p:sp>
      <p:sp>
        <p:nvSpPr>
          <p:cNvPr id="24" name="Espace réservé du texte 17">
            <a:extLst>
              <a:ext uri="{FF2B5EF4-FFF2-40B4-BE49-F238E27FC236}">
                <a16:creationId xmlns:a16="http://schemas.microsoft.com/office/drawing/2014/main" id="{2FAE570A-D007-4DE5-83B7-0FF58EBD5DCD}"/>
              </a:ext>
            </a:extLst>
          </p:cNvPr>
          <p:cNvSpPr>
            <a:spLocks noGrp="1"/>
          </p:cNvSpPr>
          <p:nvPr>
            <p:ph type="body" sz="quarter" idx="11"/>
          </p:nvPr>
        </p:nvSpPr>
        <p:spPr>
          <a:xfrm>
            <a:off x="6138206" y="5655710"/>
            <a:ext cx="5544058" cy="725618"/>
          </a:xfrm>
        </p:spPr>
        <p:txBody>
          <a:bodyPr anchor="ctr"/>
          <a:lstStyle/>
          <a:p>
            <a:pPr algn="ctr">
              <a:defRPr b="0" i="0"/>
            </a:pPr>
            <a:r>
              <a:rPr lang="x-none" sz="1400" b="1" dirty="0">
                <a:latin typeface="+mj-lt"/>
              </a:rPr>
              <a:t>"DOING TO LEARN AND LEARNING TO DO" </a:t>
            </a:r>
          </a:p>
        </p:txBody>
      </p:sp>
      <p:sp>
        <p:nvSpPr>
          <p:cNvPr id="12" name="Espace réservé du texte 19"/>
          <p:cNvSpPr>
            <a:spLocks noGrp="1"/>
          </p:cNvSpPr>
          <p:nvPr>
            <p:ph type="body" sz="quarter" idx="17"/>
          </p:nvPr>
        </p:nvSpPr>
        <p:spPr>
          <a:xfrm>
            <a:off x="6134344" y="310931"/>
            <a:ext cx="5541595" cy="259339"/>
          </a:xfrm>
        </p:spPr>
        <p:txBody>
          <a:bodyPr/>
          <a:lstStyle/>
          <a:p>
            <a:pPr>
              <a:defRPr b="0" i="0"/>
            </a:pPr>
            <a:r>
              <a:rPr lang="x-none"/>
              <a:t>emlyon: facts &amp; figures</a:t>
            </a:r>
          </a:p>
        </p:txBody>
      </p:sp>
      <p:sp>
        <p:nvSpPr>
          <p:cNvPr id="15" name="Espace réservé du texte 11"/>
          <p:cNvSpPr txBox="1"/>
          <p:nvPr/>
        </p:nvSpPr>
        <p:spPr>
          <a:xfrm>
            <a:off x="6098069" y="1769153"/>
            <a:ext cx="5739272" cy="1293289"/>
          </a:xfrm>
          <a:prstGeom prst="rect">
            <a:avLst/>
          </a:prstGeom>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b="0" i="0"/>
            </a:pPr>
            <a:r>
              <a:rPr lang="x-none" b="1"/>
              <a:t>A notion of teaching geared towards initiative and decision-making</a:t>
            </a:r>
          </a:p>
        </p:txBody>
      </p:sp>
    </p:spTree>
    <p:extLst>
      <p:ext uri="{BB962C8B-B14F-4D97-AF65-F5344CB8AC3E}">
        <p14:creationId xmlns:p14="http://schemas.microsoft.com/office/powerpoint/2010/main" val="7724673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pied de page 9"/>
          <p:cNvSpPr>
            <a:spLocks noGrp="1"/>
          </p:cNvSpPr>
          <p:nvPr>
            <p:ph type="ftr" sz="quarter" idx="19"/>
          </p:nvPr>
        </p:nvSpPr>
        <p:spPr>
          <a:xfrm>
            <a:off x="515938" y="308632"/>
            <a:ext cx="5585642" cy="259339"/>
          </a:xfrm>
        </p:spPr>
        <p:txBody>
          <a:bodyPr/>
          <a:lstStyle/>
          <a:p>
            <a:pPr>
              <a:defRPr b="0" i="0"/>
            </a:pPr>
            <a:r>
              <a:rPr lang="x-none"/>
              <a:t>emlyon business school</a:t>
            </a:r>
            <a:endParaRPr lang="fr-FR"/>
          </a:p>
        </p:txBody>
      </p:sp>
      <p:sp>
        <p:nvSpPr>
          <p:cNvPr id="14" name="Espace réservé du texte 19"/>
          <p:cNvSpPr>
            <a:spLocks noGrp="1"/>
          </p:cNvSpPr>
          <p:nvPr>
            <p:ph type="body" sz="quarter" idx="17"/>
          </p:nvPr>
        </p:nvSpPr>
        <p:spPr>
          <a:xfrm>
            <a:off x="6134344" y="310931"/>
            <a:ext cx="5541595" cy="259339"/>
          </a:xfrm>
        </p:spPr>
        <p:txBody>
          <a:bodyPr/>
          <a:lstStyle/>
          <a:p>
            <a:pPr>
              <a:defRPr b="0" i="0"/>
            </a:pPr>
            <a:r>
              <a:rPr lang="x-none"/>
              <a:t>emlyon: facts &amp; figures</a:t>
            </a:r>
          </a:p>
        </p:txBody>
      </p:sp>
      <p:sp>
        <p:nvSpPr>
          <p:cNvPr id="15" name="Espace réservé du texte 6"/>
          <p:cNvSpPr>
            <a:spLocks noGrp="1"/>
          </p:cNvSpPr>
          <p:nvPr>
            <p:ph type="body" sz="quarter" idx="4294967295"/>
          </p:nvPr>
        </p:nvSpPr>
        <p:spPr>
          <a:xfrm>
            <a:off x="623392" y="3725382"/>
            <a:ext cx="3384376" cy="2015792"/>
          </a:xfrm>
          <a:prstGeom prst="rect">
            <a:avLst/>
          </a:prstGeom>
          <a:ln w="28575">
            <a:solidFill>
              <a:schemeClr val="accent1"/>
            </a:solidFill>
          </a:ln>
        </p:spPr>
        <p:txBody>
          <a:bodyPr/>
          <a:lstStyle/>
          <a:p>
            <a:pPr>
              <a:defRPr b="0" i="0"/>
            </a:pPr>
            <a:br>
              <a:rPr lang="x-none"/>
            </a:br>
            <a:endParaRPr lang="fr-FR"/>
          </a:p>
        </p:txBody>
      </p:sp>
      <p:sp>
        <p:nvSpPr>
          <p:cNvPr id="16" name="ZoneTexte 15"/>
          <p:cNvSpPr txBox="1"/>
          <p:nvPr/>
        </p:nvSpPr>
        <p:spPr>
          <a:xfrm>
            <a:off x="478195" y="2924944"/>
            <a:ext cx="3751371" cy="640720"/>
          </a:xfrm>
          <a:prstGeom prst="rect">
            <a:avLst/>
          </a:prstGeom>
          <a:noFill/>
        </p:spPr>
        <p:txBody>
          <a:bodyPr wrap="square" rtlCol="0">
            <a:spAutoFit/>
          </a:bodyPr>
          <a:lstStyle/>
          <a:p>
            <a:pPr algn="ctr">
              <a:defRPr b="0" i="0"/>
            </a:pPr>
            <a:r>
              <a:rPr lang="x-none" dirty="0">
                <a:solidFill>
                  <a:srgbClr val="E2001A"/>
                </a:solidFill>
                <a:latin typeface="+mj-lt"/>
              </a:rPr>
              <a:t>Makers’ </a:t>
            </a:r>
            <a:r>
              <a:rPr lang="fr-FR" dirty="0">
                <a:solidFill>
                  <a:srgbClr val="E2001A"/>
                </a:solidFill>
                <a:latin typeface="+mj-lt"/>
              </a:rPr>
              <a:t>l</a:t>
            </a:r>
            <a:r>
              <a:rPr lang="x-none" dirty="0">
                <a:solidFill>
                  <a:srgbClr val="E2001A"/>
                </a:solidFill>
                <a:latin typeface="+mj-lt"/>
              </a:rPr>
              <a:t>ab: A laboratory for designing and prototyping</a:t>
            </a:r>
          </a:p>
        </p:txBody>
      </p:sp>
      <p:sp>
        <p:nvSpPr>
          <p:cNvPr id="20" name="Espace réservé du texte 6"/>
          <p:cNvSpPr>
            <a:spLocks noGrp="1"/>
          </p:cNvSpPr>
          <p:nvPr>
            <p:ph type="body" sz="quarter" idx="4294967295"/>
          </p:nvPr>
        </p:nvSpPr>
        <p:spPr>
          <a:xfrm>
            <a:off x="8154840" y="3725382"/>
            <a:ext cx="3384376" cy="2015792"/>
          </a:xfrm>
          <a:prstGeom prst="rect">
            <a:avLst/>
          </a:prstGeom>
          <a:ln w="28575">
            <a:solidFill>
              <a:schemeClr val="accent1"/>
            </a:solidFill>
          </a:ln>
        </p:spPr>
        <p:txBody>
          <a:bodyPr/>
          <a:lstStyle/>
          <a:p>
            <a:pPr>
              <a:defRPr b="0" i="0"/>
            </a:pPr>
            <a:br>
              <a:rPr lang="x-none"/>
            </a:br>
            <a:r>
              <a:rPr lang="x-none"/>
              <a:t> </a:t>
            </a:r>
          </a:p>
        </p:txBody>
      </p:sp>
      <p:sp>
        <p:nvSpPr>
          <p:cNvPr id="21" name="Espace réservé du texte 6"/>
          <p:cNvSpPr>
            <a:spLocks noGrp="1"/>
          </p:cNvSpPr>
          <p:nvPr>
            <p:ph type="body" sz="quarter" idx="4294967295"/>
          </p:nvPr>
        </p:nvSpPr>
        <p:spPr>
          <a:xfrm>
            <a:off x="4389116" y="3725382"/>
            <a:ext cx="3384376" cy="2015792"/>
          </a:xfrm>
          <a:prstGeom prst="rect">
            <a:avLst/>
          </a:prstGeom>
          <a:ln w="28575">
            <a:solidFill>
              <a:schemeClr val="accent1"/>
            </a:solidFill>
          </a:ln>
        </p:spPr>
        <p:txBody>
          <a:bodyPr/>
          <a:lstStyle/>
          <a:p>
            <a:pPr>
              <a:defRPr b="0" i="0"/>
            </a:pPr>
            <a:br>
              <a:rPr lang="x-none"/>
            </a:br>
            <a:endParaRPr lang="fr-FR"/>
          </a:p>
        </p:txBody>
      </p:sp>
      <p:sp>
        <p:nvSpPr>
          <p:cNvPr id="22" name="ZoneTexte 21"/>
          <p:cNvSpPr txBox="1"/>
          <p:nvPr/>
        </p:nvSpPr>
        <p:spPr>
          <a:xfrm>
            <a:off x="4521619" y="2948282"/>
            <a:ext cx="3119371" cy="366126"/>
          </a:xfrm>
          <a:prstGeom prst="rect">
            <a:avLst/>
          </a:prstGeom>
          <a:noFill/>
        </p:spPr>
        <p:txBody>
          <a:bodyPr wrap="square" rtlCol="0">
            <a:spAutoFit/>
          </a:bodyPr>
          <a:lstStyle/>
          <a:p>
            <a:pPr algn="ctr">
              <a:defRPr b="0" i="0"/>
            </a:pPr>
            <a:r>
              <a:rPr lang="x-none">
                <a:solidFill>
                  <a:srgbClr val="E2001A"/>
                </a:solidFill>
                <a:latin typeface="+mj-lt"/>
              </a:rPr>
              <a:t>Learning hub: digital library</a:t>
            </a:r>
          </a:p>
        </p:txBody>
      </p:sp>
      <p:sp>
        <p:nvSpPr>
          <p:cNvPr id="23" name="ZoneTexte 22"/>
          <p:cNvSpPr txBox="1"/>
          <p:nvPr/>
        </p:nvSpPr>
        <p:spPr>
          <a:xfrm>
            <a:off x="8117881" y="3063443"/>
            <a:ext cx="3499288" cy="366126"/>
          </a:xfrm>
          <a:prstGeom prst="rect">
            <a:avLst/>
          </a:prstGeom>
          <a:noFill/>
        </p:spPr>
        <p:txBody>
          <a:bodyPr wrap="square" rtlCol="0">
            <a:spAutoFit/>
          </a:bodyPr>
          <a:lstStyle/>
          <a:p>
            <a:pPr algn="ctr">
              <a:defRPr b="0" i="0"/>
            </a:pPr>
            <a:r>
              <a:rPr lang="x-none">
                <a:solidFill>
                  <a:srgbClr val="E2001A"/>
                </a:solidFill>
                <a:latin typeface="+mj-lt"/>
              </a:rPr>
              <a:t>Incubator &amp; accelerator</a:t>
            </a:r>
          </a:p>
        </p:txBody>
      </p:sp>
      <p:sp>
        <p:nvSpPr>
          <p:cNvPr id="24" name="ZoneTexte 23"/>
          <p:cNvSpPr txBox="1"/>
          <p:nvPr/>
        </p:nvSpPr>
        <p:spPr>
          <a:xfrm>
            <a:off x="695400" y="4077072"/>
            <a:ext cx="3246843" cy="1384995"/>
          </a:xfrm>
          <a:prstGeom prst="rect">
            <a:avLst/>
          </a:prstGeom>
          <a:noFill/>
        </p:spPr>
        <p:txBody>
          <a:bodyPr wrap="square" rtlCol="0">
            <a:spAutoFit/>
          </a:bodyPr>
          <a:lstStyle/>
          <a:p>
            <a:pPr marL="285750" indent="-285750">
              <a:buFont typeface="Arial" panose="020B0604020202020204" pitchFamily="34" charset="0"/>
              <a:buChar char="•"/>
              <a:defRPr b="0" i="0"/>
            </a:pPr>
            <a:r>
              <a:rPr lang="x-none" sz="1400" b="1" dirty="0"/>
              <a:t>4 makers labs</a:t>
            </a:r>
            <a:r>
              <a:rPr lang="x-none" sz="1400" b="0" dirty="0"/>
              <a:t>: Ecully, Paris, Casablanca, Saint-Etienne (Shanghai under development)</a:t>
            </a:r>
          </a:p>
          <a:p>
            <a:pPr marL="285750" indent="-285750">
              <a:buFont typeface="Arial" panose="020B0604020202020204" pitchFamily="34" charset="0"/>
              <a:buChar char="•"/>
              <a:defRPr b="0" i="0"/>
            </a:pPr>
            <a:r>
              <a:rPr lang="x-none" sz="1400" dirty="0"/>
              <a:t>Over 800 </a:t>
            </a:r>
            <a:r>
              <a:rPr lang="x-none" sz="1400" b="1" dirty="0"/>
              <a:t>training courses</a:t>
            </a:r>
            <a:r>
              <a:rPr lang="fr-FR" sz="1400" dirty="0"/>
              <a:t> (4000 people)</a:t>
            </a:r>
            <a:endParaRPr lang="x-none" sz="1400" dirty="0"/>
          </a:p>
          <a:p>
            <a:pPr marL="285750" indent="-285750">
              <a:buFont typeface="Arial" panose="020B0604020202020204" pitchFamily="34" charset="0"/>
              <a:buChar char="•"/>
              <a:defRPr b="0" i="0"/>
            </a:pPr>
            <a:r>
              <a:rPr lang="x-none" sz="1400" dirty="0"/>
              <a:t>Over </a:t>
            </a:r>
            <a:r>
              <a:rPr lang="fr-FR" sz="1400" dirty="0"/>
              <a:t>70</a:t>
            </a:r>
            <a:r>
              <a:rPr lang="x-none" sz="1400" dirty="0"/>
              <a:t>0 </a:t>
            </a:r>
            <a:r>
              <a:rPr lang="x-none" sz="1400" b="1" dirty="0"/>
              <a:t>prototype projects</a:t>
            </a:r>
          </a:p>
        </p:txBody>
      </p:sp>
      <p:sp>
        <p:nvSpPr>
          <p:cNvPr id="25" name="ZoneTexte 24"/>
          <p:cNvSpPr txBox="1"/>
          <p:nvPr/>
        </p:nvSpPr>
        <p:spPr>
          <a:xfrm>
            <a:off x="4475820" y="4077072"/>
            <a:ext cx="3246845" cy="1384995"/>
          </a:xfrm>
          <a:prstGeom prst="rect">
            <a:avLst/>
          </a:prstGeom>
          <a:noFill/>
        </p:spPr>
        <p:txBody>
          <a:bodyPr wrap="square" rtlCol="0">
            <a:spAutoFit/>
          </a:bodyPr>
          <a:lstStyle/>
          <a:p>
            <a:pPr marL="285750" indent="-285750">
              <a:buFont typeface="Arial" panose="020B0604020202020204" pitchFamily="34" charset="0"/>
              <a:buChar char="•"/>
              <a:defRPr b="0" i="0"/>
            </a:pPr>
            <a:r>
              <a:rPr lang="x-none" sz="1400" b="1" dirty="0"/>
              <a:t>5 learning hubs</a:t>
            </a:r>
            <a:r>
              <a:rPr lang="x-none" sz="1400" b="0" dirty="0"/>
              <a:t>: Ecully, Shanghai, Paris, Saint-Etienne and Casablanca</a:t>
            </a:r>
          </a:p>
          <a:p>
            <a:pPr marL="285750" indent="-285750">
              <a:buFont typeface="Arial" panose="020B0604020202020204" pitchFamily="34" charset="0"/>
              <a:buChar char="•"/>
              <a:defRPr b="0" i="0"/>
            </a:pPr>
            <a:r>
              <a:rPr lang="x-none" sz="1400" dirty="0"/>
              <a:t>121,560 </a:t>
            </a:r>
            <a:r>
              <a:rPr lang="x-none" sz="1400" b="1" dirty="0"/>
              <a:t>journals and newspapers</a:t>
            </a:r>
          </a:p>
          <a:p>
            <a:pPr marL="285750" indent="-285750">
              <a:buFont typeface="Arial" panose="020B0604020202020204" pitchFamily="34" charset="0"/>
              <a:buChar char="•"/>
              <a:defRPr b="0" i="0"/>
            </a:pPr>
            <a:r>
              <a:rPr lang="x-none" sz="1400" dirty="0"/>
              <a:t>5,417 </a:t>
            </a:r>
            <a:r>
              <a:rPr lang="x-none" sz="1400" b="1" dirty="0"/>
              <a:t>emlyon</a:t>
            </a:r>
            <a:r>
              <a:rPr lang="x-none" sz="1400" dirty="0"/>
              <a:t> papers</a:t>
            </a:r>
            <a:endParaRPr lang="fr-FR" sz="1400" b="1" dirty="0"/>
          </a:p>
          <a:p>
            <a:pPr marL="285750" indent="-285750">
              <a:buFont typeface="Arial" panose="020B0604020202020204" pitchFamily="34" charset="0"/>
              <a:buChar char="•"/>
              <a:defRPr b="0" i="0"/>
            </a:pPr>
            <a:r>
              <a:rPr lang="fr-FR" sz="1400" dirty="0"/>
              <a:t>70,000+</a:t>
            </a:r>
            <a:r>
              <a:rPr lang="x-none" sz="1400" dirty="0"/>
              <a:t> </a:t>
            </a:r>
            <a:r>
              <a:rPr lang="x-none" sz="1400" b="1" dirty="0"/>
              <a:t>books and e-books</a:t>
            </a:r>
          </a:p>
          <a:p>
            <a:pPr marL="285750" indent="-285750">
              <a:buFont typeface="Arial" panose="020B0604020202020204" pitchFamily="34" charset="0"/>
              <a:buChar char="•"/>
              <a:defRPr b="0" i="0"/>
            </a:pPr>
            <a:r>
              <a:rPr lang="x-none" sz="1400" dirty="0"/>
              <a:t>64 </a:t>
            </a:r>
            <a:r>
              <a:rPr lang="x-none" sz="1400" b="1" dirty="0"/>
              <a:t>databases</a:t>
            </a:r>
          </a:p>
        </p:txBody>
      </p:sp>
      <p:sp>
        <p:nvSpPr>
          <p:cNvPr id="26" name="ZoneTexte 25"/>
          <p:cNvSpPr txBox="1"/>
          <p:nvPr/>
        </p:nvSpPr>
        <p:spPr>
          <a:xfrm>
            <a:off x="8256240" y="4012982"/>
            <a:ext cx="3246845" cy="1600438"/>
          </a:xfrm>
          <a:prstGeom prst="rect">
            <a:avLst/>
          </a:prstGeom>
          <a:noFill/>
        </p:spPr>
        <p:txBody>
          <a:bodyPr wrap="square" rtlCol="0">
            <a:spAutoFit/>
          </a:bodyPr>
          <a:lstStyle/>
          <a:p>
            <a:pPr marL="285750" indent="-285750">
              <a:buFont typeface="Arial" panose="020B0604020202020204" pitchFamily="34" charset="0"/>
              <a:buChar char="•"/>
              <a:defRPr b="0" i="0"/>
            </a:pPr>
            <a:r>
              <a:rPr lang="x-none" sz="1400" dirty="0"/>
              <a:t>71 </a:t>
            </a:r>
            <a:r>
              <a:rPr lang="x-none" sz="1400" b="1" dirty="0"/>
              <a:t>startups incubated</a:t>
            </a:r>
            <a:r>
              <a:rPr lang="x-none" sz="1400" dirty="0"/>
              <a:t> and 95 accelerated in 2020</a:t>
            </a:r>
          </a:p>
          <a:p>
            <a:pPr marL="285750" indent="-285750">
              <a:buFont typeface="Arial" panose="020B0604020202020204" pitchFamily="34" charset="0"/>
              <a:buChar char="•"/>
              <a:defRPr b="0" i="0"/>
            </a:pPr>
            <a:r>
              <a:rPr lang="x-none" sz="1400" dirty="0"/>
              <a:t>Over 250 </a:t>
            </a:r>
            <a:r>
              <a:rPr lang="x-none" sz="1400" b="1" dirty="0"/>
              <a:t>entrepreneurial projects</a:t>
            </a:r>
            <a:r>
              <a:rPr lang="x-none" sz="1400" dirty="0"/>
              <a:t> supported each year</a:t>
            </a:r>
            <a:endParaRPr lang="x-none" sz="1400" b="0" dirty="0"/>
          </a:p>
          <a:p>
            <a:pPr marL="285750" indent="-285750">
              <a:buFont typeface="Arial" panose="020B0604020202020204" pitchFamily="34" charset="0"/>
              <a:buChar char="•"/>
              <a:defRPr b="0" i="0"/>
            </a:pPr>
            <a:r>
              <a:rPr lang="x-none" sz="1400" dirty="0"/>
              <a:t>Over 1,400 </a:t>
            </a:r>
            <a:r>
              <a:rPr lang="x-none" sz="1400" b="1" dirty="0"/>
              <a:t>businesses created or taken over</a:t>
            </a:r>
            <a:r>
              <a:rPr lang="x-none" sz="1400" dirty="0"/>
              <a:t> and over 13,000 </a:t>
            </a:r>
            <a:r>
              <a:rPr lang="x-none" sz="1400" b="1" dirty="0"/>
              <a:t>jobs directly created</a:t>
            </a:r>
            <a:r>
              <a:rPr lang="x-none" sz="1400" dirty="0"/>
              <a:t> since 1984</a:t>
            </a:r>
          </a:p>
        </p:txBody>
      </p:sp>
      <p:sp>
        <p:nvSpPr>
          <p:cNvPr id="17" name="Titre 1"/>
          <p:cNvSpPr>
            <a:spLocks noGrp="1"/>
          </p:cNvSpPr>
          <p:nvPr>
            <p:ph type="title"/>
          </p:nvPr>
        </p:nvSpPr>
        <p:spPr>
          <a:xfrm>
            <a:off x="668337" y="1243810"/>
            <a:ext cx="11182456" cy="549189"/>
          </a:xfrm>
        </p:spPr>
        <p:txBody>
          <a:bodyPr/>
          <a:lstStyle/>
          <a:p>
            <a:pPr>
              <a:defRPr b="0" i="0"/>
            </a:pPr>
            <a:r>
              <a:rPr lang="x-none" dirty="0"/>
              <a:t>Learning by doing</a:t>
            </a:r>
            <a:endParaRPr lang="fr-FR" dirty="0"/>
          </a:p>
        </p:txBody>
      </p:sp>
      <p:sp>
        <p:nvSpPr>
          <p:cNvPr id="18" name="Espace réservé du texte 4"/>
          <p:cNvSpPr>
            <a:spLocks noGrp="1"/>
          </p:cNvSpPr>
          <p:nvPr>
            <p:ph type="body" sz="quarter" idx="20"/>
          </p:nvPr>
        </p:nvSpPr>
        <p:spPr>
          <a:xfrm>
            <a:off x="668338" y="1819609"/>
            <a:ext cx="11175650" cy="549189"/>
          </a:xfrm>
        </p:spPr>
        <p:txBody>
          <a:bodyPr/>
          <a:lstStyle/>
          <a:p>
            <a:pPr>
              <a:defRPr b="0" i="0"/>
            </a:pPr>
            <a:r>
              <a:rPr lang="x-none"/>
              <a:t>Close-up on the key spots for early makers</a:t>
            </a:r>
            <a:endParaRPr lang="fr-FR"/>
          </a:p>
        </p:txBody>
      </p:sp>
    </p:spTree>
    <p:extLst>
      <p:ext uri="{BB962C8B-B14F-4D97-AF65-F5344CB8AC3E}">
        <p14:creationId xmlns:p14="http://schemas.microsoft.com/office/powerpoint/2010/main" val="32939111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texte 4"/>
          <p:cNvSpPr>
            <a:spLocks noGrp="1"/>
          </p:cNvSpPr>
          <p:nvPr>
            <p:ph type="body" sz="quarter" idx="20"/>
          </p:nvPr>
        </p:nvSpPr>
        <p:spPr>
          <a:xfrm>
            <a:off x="515938" y="1409433"/>
            <a:ext cx="11175650" cy="549189"/>
          </a:xfrm>
        </p:spPr>
        <p:txBody>
          <a:bodyPr/>
          <a:lstStyle/>
          <a:p>
            <a:pPr>
              <a:defRPr b="0" i="0"/>
            </a:pPr>
            <a:r>
              <a:rPr lang="x-none"/>
              <a:t>Explore here, make now.</a:t>
            </a:r>
          </a:p>
        </p:txBody>
      </p:sp>
      <p:sp>
        <p:nvSpPr>
          <p:cNvPr id="6" name="Espace réservé du texte 5"/>
          <p:cNvSpPr>
            <a:spLocks noGrp="1"/>
          </p:cNvSpPr>
          <p:nvPr>
            <p:ph type="body" sz="quarter" idx="21"/>
          </p:nvPr>
        </p:nvSpPr>
        <p:spPr>
          <a:xfrm>
            <a:off x="515939" y="2349500"/>
            <a:ext cx="4715965" cy="2015604"/>
          </a:xfrm>
        </p:spPr>
        <p:txBody>
          <a:bodyPr/>
          <a:lstStyle/>
          <a:p>
            <a:pPr>
              <a:defRPr b="0" i="0"/>
            </a:pPr>
            <a:r>
              <a:rPr lang="x-none"/>
              <a:t>Our calling </a:t>
            </a:r>
          </a:p>
          <a:p>
            <a:pPr lvl="1">
              <a:spcAft>
                <a:spcPts val="1200"/>
              </a:spcAft>
              <a:defRPr b="0" i="0"/>
            </a:pPr>
            <a:r>
              <a:rPr lang="x-none"/>
              <a:t>To produce and share the knowledge that will enable us to address the social, digital and ecological issues facing organizations, and reveal the lifelong skills of responsible managers, capable of grasping the complexity of the world and transforming the society in which they operate. </a:t>
            </a:r>
          </a:p>
        </p:txBody>
      </p:sp>
      <p:sp>
        <p:nvSpPr>
          <p:cNvPr id="7" name="Espace réservé du texte 6"/>
          <p:cNvSpPr>
            <a:spLocks noGrp="1"/>
          </p:cNvSpPr>
          <p:nvPr>
            <p:ph type="body" sz="quarter" idx="22"/>
          </p:nvPr>
        </p:nvSpPr>
        <p:spPr>
          <a:xfrm>
            <a:off x="6455916" y="2349500"/>
            <a:ext cx="5014986" cy="3888000"/>
          </a:xfrm>
        </p:spPr>
        <p:txBody>
          <a:bodyPr/>
          <a:lstStyle/>
          <a:p>
            <a:pPr>
              <a:defRPr b="0" i="0"/>
            </a:pPr>
            <a:r>
              <a:rPr lang="x-none" dirty="0"/>
              <a:t>Confluences 2025 </a:t>
            </a:r>
          </a:p>
          <a:p>
            <a:pPr lvl="1">
              <a:spcAft>
                <a:spcPts val="1200"/>
              </a:spcAft>
              <a:defRPr b="0" i="0"/>
            </a:pPr>
            <a:r>
              <a:rPr lang="x-none" dirty="0"/>
              <a:t>A strategic plan that places responsibility at the center of the school's development, to develop its academic excellence along with its action for the common good. Four main areas: hybridization, social &amp; environmental responsibility, internationalization and digitalization; 60 concrete initiatives to reach the top of the European business university rankings. </a:t>
            </a:r>
          </a:p>
          <a:p>
            <a:endParaRPr lang="fr-FR" dirty="0"/>
          </a:p>
        </p:txBody>
      </p:sp>
      <p:sp>
        <p:nvSpPr>
          <p:cNvPr id="8" name="Espace réservé du texte 17"/>
          <p:cNvSpPr txBox="1"/>
          <p:nvPr/>
        </p:nvSpPr>
        <p:spPr>
          <a:xfrm>
            <a:off x="407368" y="4686368"/>
            <a:ext cx="11063534" cy="1262912"/>
          </a:xfrm>
          <a:prstGeom prst="rect">
            <a:avLst/>
          </a:prstGeom>
          <a:ln w="28575">
            <a:solidFill>
              <a:srgbClr val="FF0000"/>
            </a:solidFill>
          </a:ln>
        </p:spPr>
        <p:txBody>
          <a:bodyPr/>
          <a:lstStyle>
            <a:lvl1pPr marL="0" indent="0" algn="l" defTabSz="914400" rtl="0" eaLnBrk="1" latinLnBrk="0" hangingPunct="1">
              <a:lnSpc>
                <a:spcPct val="100000"/>
              </a:lnSpc>
              <a:spcBef>
                <a:spcPct val="0"/>
              </a:spcBef>
              <a:spcAft>
                <a:spcPts val="1200"/>
              </a:spcAft>
              <a:buFontTx/>
              <a:buNone/>
              <a:defRPr sz="1500" b="0" kern="1200">
                <a:solidFill>
                  <a:schemeClr val="tx2"/>
                </a:solidFill>
                <a:latin typeface="+mj-lt"/>
                <a:ea typeface="+mn-ea"/>
                <a:cs typeface="+mn-cs"/>
              </a:defRPr>
            </a:lvl1pPr>
            <a:lvl2pPr marL="0" indent="0" algn="l" defTabSz="914400" rtl="0" eaLnBrk="1" latinLnBrk="0" hangingPunct="1">
              <a:lnSpc>
                <a:spcPct val="100000"/>
              </a:lnSpc>
              <a:spcBef>
                <a:spcPct val="0"/>
              </a:spcBef>
              <a:buFontTx/>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300"/>
              </a:spcBef>
              <a:buClr>
                <a:schemeClr val="tx2"/>
              </a:buClr>
              <a:buFont typeface="Symbol" panose="05050102010706020507" pitchFamily="18" charset="2"/>
              <a:buChar char="·"/>
              <a:defRPr sz="1300" kern="1200">
                <a:solidFill>
                  <a:schemeClr val="tx1"/>
                </a:solidFill>
                <a:latin typeface="+mn-lt"/>
                <a:ea typeface="+mn-ea"/>
                <a:cs typeface="+mn-cs"/>
              </a:defRPr>
            </a:lvl3pPr>
            <a:lvl4pPr marL="0" indent="0" algn="l" defTabSz="914400" rtl="0" eaLnBrk="1" latinLnBrk="0" hangingPunct="1">
              <a:lnSpc>
                <a:spcPct val="100000"/>
              </a:lnSpc>
              <a:spcBef>
                <a:spcPts val="600"/>
              </a:spcBef>
              <a:buFontTx/>
              <a:buNone/>
              <a:defRPr sz="1300" i="1" kern="1200">
                <a:solidFill>
                  <a:schemeClr val="tx1"/>
                </a:solidFill>
                <a:latin typeface="+mn-lt"/>
                <a:ea typeface="+mn-ea"/>
                <a:cs typeface="+mn-cs"/>
              </a:defRPr>
            </a:lvl4pPr>
            <a:lvl5pPr marL="0" indent="0" algn="l" defTabSz="914400" rtl="0" eaLnBrk="1" latinLnBrk="0" hangingPunct="1">
              <a:lnSpc>
                <a:spcPct val="100000"/>
              </a:lnSpc>
              <a:spcBef>
                <a:spcPct val="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b="0" i="0"/>
            </a:pPr>
            <a:r>
              <a:rPr lang="x-none" sz="2000" dirty="0"/>
              <a:t>Our objective:</a:t>
            </a:r>
          </a:p>
          <a:p>
            <a:pPr algn="ctr">
              <a:defRPr b="0" i="0"/>
            </a:pPr>
            <a:r>
              <a:rPr lang="x-none" sz="2000" dirty="0"/>
              <a:t>BE ONE OF THE TOP 15 GLOBAL BUSINESS UNIVERSITIES IN EUROPE BY 2025</a:t>
            </a:r>
          </a:p>
        </p:txBody>
      </p:sp>
      <p:sp>
        <p:nvSpPr>
          <p:cNvPr id="9" name="Espace réservé du texte 19"/>
          <p:cNvSpPr>
            <a:spLocks noGrp="1"/>
          </p:cNvSpPr>
          <p:nvPr>
            <p:ph type="body" sz="quarter" idx="17"/>
          </p:nvPr>
        </p:nvSpPr>
        <p:spPr>
          <a:xfrm>
            <a:off x="6134344" y="310931"/>
            <a:ext cx="5541595" cy="259339"/>
          </a:xfrm>
        </p:spPr>
        <p:txBody>
          <a:bodyPr/>
          <a:lstStyle/>
          <a:p>
            <a:pPr>
              <a:defRPr b="0" i="0"/>
            </a:pPr>
            <a:r>
              <a:rPr lang="x-none"/>
              <a:t>emlyon: facts &amp; figures</a:t>
            </a:r>
          </a:p>
        </p:txBody>
      </p:sp>
      <p:sp>
        <p:nvSpPr>
          <p:cNvPr id="10" name="Espace réservé du pied de page 9"/>
          <p:cNvSpPr>
            <a:spLocks noGrp="1"/>
          </p:cNvSpPr>
          <p:nvPr>
            <p:ph type="ftr" sz="quarter" idx="19"/>
          </p:nvPr>
        </p:nvSpPr>
        <p:spPr>
          <a:xfrm>
            <a:off x="515938" y="308632"/>
            <a:ext cx="5585642" cy="259339"/>
          </a:xfrm>
        </p:spPr>
        <p:txBody>
          <a:bodyPr/>
          <a:lstStyle/>
          <a:p>
            <a:pPr>
              <a:defRPr b="0" i="0"/>
            </a:pPr>
            <a:r>
              <a:rPr lang="x-none"/>
              <a:t>emlyon business school</a:t>
            </a:r>
            <a:endParaRPr lang="fr-FR"/>
          </a:p>
        </p:txBody>
      </p:sp>
    </p:spTree>
    <p:extLst>
      <p:ext uri="{BB962C8B-B14F-4D97-AF65-F5344CB8AC3E}">
        <p14:creationId xmlns:p14="http://schemas.microsoft.com/office/powerpoint/2010/main" val="280350765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Espace réservé du texte 4"/>
          <p:cNvSpPr>
            <a:spLocks noGrp="1"/>
          </p:cNvSpPr>
          <p:nvPr>
            <p:ph type="body" sz="quarter" idx="20"/>
          </p:nvPr>
        </p:nvSpPr>
        <p:spPr>
          <a:xfrm>
            <a:off x="767408" y="1221223"/>
            <a:ext cx="11175650" cy="549189"/>
          </a:xfrm>
        </p:spPr>
        <p:txBody>
          <a:bodyPr/>
          <a:lstStyle/>
          <a:p>
            <a:pPr>
              <a:defRPr b="0" i="0"/>
            </a:pPr>
            <a:r>
              <a:rPr lang="x-none" dirty="0"/>
              <a:t>Governance</a:t>
            </a:r>
          </a:p>
        </p:txBody>
      </p:sp>
      <p:sp>
        <p:nvSpPr>
          <p:cNvPr id="6" name="Espace réservé du texte 5"/>
          <p:cNvSpPr>
            <a:spLocks noGrp="1"/>
          </p:cNvSpPr>
          <p:nvPr>
            <p:ph type="body" sz="quarter" idx="21"/>
          </p:nvPr>
        </p:nvSpPr>
        <p:spPr>
          <a:xfrm>
            <a:off x="1092003" y="2276872"/>
            <a:ext cx="3563837" cy="3455764"/>
          </a:xfrm>
        </p:spPr>
        <p:txBody>
          <a:bodyPr/>
          <a:lstStyle/>
          <a:p>
            <a:pPr>
              <a:defRPr b="0" i="0"/>
            </a:pPr>
            <a:r>
              <a:rPr lang="x-none"/>
              <a:t>A pioneering legal status and capital structure</a:t>
            </a:r>
          </a:p>
          <a:p>
            <a:pPr>
              <a:defRPr b="0" i="0"/>
            </a:pPr>
            <a:r>
              <a:rPr lang="x-none" sz="1300" b="1">
                <a:solidFill>
                  <a:schemeClr val="tx1"/>
                </a:solidFill>
                <a:latin typeface="+mn-lt"/>
              </a:rPr>
              <a:t>emlyon</a:t>
            </a:r>
            <a:r>
              <a:rPr lang="x-none" sz="1300" b="0">
                <a:solidFill>
                  <a:schemeClr val="tx1"/>
                </a:solidFill>
                <a:latin typeface="+mn-lt"/>
              </a:rPr>
              <a:t> business school is the first business school to have included private investors on its governance team in France. Since 2018, it has been a Public Limited Company with an Executive Board and a Supervisory Board. </a:t>
            </a:r>
          </a:p>
          <a:p>
            <a:pPr>
              <a:defRPr b="0" i="0"/>
            </a:pPr>
            <a:r>
              <a:rPr lang="x-none" sz="1300" b="1">
                <a:solidFill>
                  <a:schemeClr val="tx1"/>
                </a:solidFill>
                <a:latin typeface="+mn-lt"/>
              </a:rPr>
              <a:t>emlyon</a:t>
            </a:r>
            <a:r>
              <a:rPr lang="x-none" sz="1300" b="0">
                <a:solidFill>
                  <a:schemeClr val="tx1"/>
                </a:solidFill>
                <a:latin typeface="+mn-lt"/>
              </a:rPr>
              <a:t> became a </a:t>
            </a:r>
            <a:r>
              <a:rPr lang="x-none" sz="1300" b="1">
                <a:solidFill>
                  <a:srgbClr val="FF0000"/>
                </a:solidFill>
                <a:latin typeface="+mn-lt"/>
              </a:rPr>
              <a:t>Benefit Corporation </a:t>
            </a:r>
            <a:r>
              <a:rPr lang="x-none" sz="1300">
                <a:solidFill>
                  <a:schemeClr val="tx1"/>
                </a:solidFill>
                <a:latin typeface="+mn-lt"/>
              </a:rPr>
              <a:t>in July 2021. </a:t>
            </a:r>
          </a:p>
          <a:p>
            <a:pPr>
              <a:defRPr b="0" i="0"/>
            </a:pPr>
            <a:r>
              <a:rPr lang="x-none" sz="1300">
                <a:solidFill>
                  <a:schemeClr val="tx1"/>
                </a:solidFill>
                <a:latin typeface="+mn-lt"/>
              </a:rPr>
              <a:t>Two boards were added to the governance team in 2021: an International Advisory Board (for academic matters) and a Corporate Advisory Board (for business matters).</a:t>
            </a:r>
          </a:p>
        </p:txBody>
      </p:sp>
      <p:sp>
        <p:nvSpPr>
          <p:cNvPr id="7" name="Espace réservé du texte 6"/>
          <p:cNvSpPr>
            <a:spLocks noGrp="1"/>
          </p:cNvSpPr>
          <p:nvPr>
            <p:ph type="body" sz="quarter" idx="22"/>
          </p:nvPr>
        </p:nvSpPr>
        <p:spPr>
          <a:xfrm>
            <a:off x="7032104" y="2132856"/>
            <a:ext cx="3894118" cy="3888000"/>
          </a:xfrm>
          <a:ln w="28575">
            <a:solidFill>
              <a:schemeClr val="accent1"/>
            </a:solidFill>
          </a:ln>
        </p:spPr>
        <p:txBody>
          <a:bodyPr/>
          <a:lstStyle/>
          <a:p>
            <a:pPr>
              <a:defRPr b="0" i="0"/>
            </a:pPr>
            <a:br>
              <a:rPr lang="x-none" dirty="0"/>
            </a:br>
            <a:r>
              <a:rPr lang="x-none" dirty="0"/>
              <a:t> Executive Board</a:t>
            </a:r>
          </a:p>
          <a:p>
            <a:pPr lvl="1">
              <a:spcAft>
                <a:spcPts val="1200"/>
              </a:spcAft>
              <a:defRPr b="0" i="0"/>
            </a:pPr>
            <a:r>
              <a:rPr lang="x-none" b="1" dirty="0">
                <a:solidFill>
                  <a:srgbClr val="E2001A"/>
                </a:solidFill>
              </a:rPr>
              <a:t> </a:t>
            </a:r>
            <a:r>
              <a:rPr lang="x-none" b="1" dirty="0">
                <a:solidFill>
                  <a:srgbClr val="E2001A"/>
                </a:solidFill>
                <a:latin typeface="+mj-lt"/>
              </a:rPr>
              <a:t>Isabelle Huault  </a:t>
            </a:r>
            <a:br>
              <a:rPr lang="x-none" b="1" dirty="0">
                <a:solidFill>
                  <a:srgbClr val="E2001A"/>
                </a:solidFill>
              </a:rPr>
            </a:br>
            <a:r>
              <a:rPr lang="fr-FR" b="1" dirty="0">
                <a:solidFill>
                  <a:srgbClr val="E2001A"/>
                </a:solidFill>
              </a:rPr>
              <a:t> </a:t>
            </a:r>
            <a:r>
              <a:rPr lang="x-none" b="1" dirty="0"/>
              <a:t>Executive President and Dean</a:t>
            </a:r>
          </a:p>
          <a:p>
            <a:pPr lvl="1">
              <a:spcAft>
                <a:spcPts val="1200"/>
              </a:spcAft>
              <a:defRPr b="0" i="0"/>
            </a:pPr>
            <a:r>
              <a:rPr lang="x-none" b="1" dirty="0">
                <a:solidFill>
                  <a:srgbClr val="E2001A"/>
                </a:solidFill>
                <a:latin typeface="+mj-lt"/>
              </a:rPr>
              <a:t> Annabel-Mauve Bonnefous</a:t>
            </a:r>
            <a:r>
              <a:rPr lang="x-none" b="0" dirty="0">
                <a:solidFill>
                  <a:srgbClr val="E2001A"/>
                </a:solidFill>
                <a:latin typeface="+mj-lt"/>
              </a:rPr>
              <a:t> </a:t>
            </a:r>
            <a:br>
              <a:rPr lang="x-none" b="1" dirty="0">
                <a:solidFill>
                  <a:srgbClr val="E2001A"/>
                </a:solidFill>
                <a:latin typeface="+mj-lt"/>
              </a:rPr>
            </a:br>
            <a:r>
              <a:rPr lang="fr-FR" b="1" dirty="0">
                <a:solidFill>
                  <a:srgbClr val="E2001A"/>
                </a:solidFill>
                <a:latin typeface="+mj-lt"/>
              </a:rPr>
              <a:t> </a:t>
            </a:r>
            <a:r>
              <a:rPr lang="x-none" b="1" dirty="0"/>
              <a:t>Dean of Programs</a:t>
            </a:r>
          </a:p>
          <a:p>
            <a:pPr lvl="1">
              <a:spcAft>
                <a:spcPts val="1200"/>
              </a:spcAft>
              <a:defRPr b="0" i="0"/>
            </a:pPr>
            <a:r>
              <a:rPr lang="x-none" b="1" dirty="0">
                <a:solidFill>
                  <a:srgbClr val="E2001A"/>
                </a:solidFill>
              </a:rPr>
              <a:t> </a:t>
            </a:r>
            <a:r>
              <a:rPr lang="x-none" b="1" dirty="0">
                <a:solidFill>
                  <a:srgbClr val="E2001A"/>
                </a:solidFill>
                <a:latin typeface="+mj-lt"/>
              </a:rPr>
              <a:t>Tessa Melkonian </a:t>
            </a:r>
            <a:br>
              <a:rPr lang="x-none" b="1" dirty="0">
                <a:solidFill>
                  <a:srgbClr val="E2001A"/>
                </a:solidFill>
              </a:rPr>
            </a:br>
            <a:r>
              <a:rPr lang="fr-FR" b="1" dirty="0">
                <a:solidFill>
                  <a:srgbClr val="E2001A"/>
                </a:solidFill>
              </a:rPr>
              <a:t> </a:t>
            </a:r>
            <a:r>
              <a:rPr lang="x-none" b="1" dirty="0"/>
              <a:t>Dean for Faculty and Research</a:t>
            </a:r>
          </a:p>
          <a:p>
            <a:pPr lvl="1">
              <a:spcAft>
                <a:spcPts val="1200"/>
              </a:spcAft>
              <a:defRPr b="0" i="0"/>
            </a:pPr>
            <a:r>
              <a:rPr lang="x-none" b="0" dirty="0">
                <a:solidFill>
                  <a:srgbClr val="E2001A"/>
                </a:solidFill>
              </a:rPr>
              <a:t> </a:t>
            </a:r>
            <a:r>
              <a:rPr lang="x-none" b="1" dirty="0">
                <a:solidFill>
                  <a:srgbClr val="E2001A"/>
                </a:solidFill>
                <a:latin typeface="+mj-lt"/>
              </a:rPr>
              <a:t>Nicolas Péjout </a:t>
            </a:r>
            <a:br>
              <a:rPr lang="x-none" b="1" dirty="0">
                <a:solidFill>
                  <a:srgbClr val="E2001A"/>
                </a:solidFill>
              </a:rPr>
            </a:br>
            <a:r>
              <a:rPr lang="fr-FR" b="1" dirty="0">
                <a:solidFill>
                  <a:srgbClr val="E2001A"/>
                </a:solidFill>
              </a:rPr>
              <a:t> </a:t>
            </a:r>
            <a:r>
              <a:rPr lang="x-none" b="1" dirty="0"/>
              <a:t>Director of Strategy &amp; Development</a:t>
            </a:r>
          </a:p>
          <a:p>
            <a:pPr lvl="1">
              <a:spcAft>
                <a:spcPts val="1200"/>
              </a:spcAft>
              <a:defRPr b="0" i="0"/>
            </a:pPr>
            <a:r>
              <a:rPr lang="x-none" b="0" dirty="0">
                <a:solidFill>
                  <a:srgbClr val="E2001A"/>
                </a:solidFill>
                <a:latin typeface="+mj-lt"/>
              </a:rPr>
              <a:t> </a:t>
            </a:r>
            <a:r>
              <a:rPr lang="x-none" b="1" dirty="0">
                <a:solidFill>
                  <a:srgbClr val="E2001A"/>
                </a:solidFill>
                <a:latin typeface="+mj-lt"/>
              </a:rPr>
              <a:t>Bruno Tallent</a:t>
            </a:r>
            <a:r>
              <a:rPr lang="x-none" b="0" dirty="0">
                <a:solidFill>
                  <a:srgbClr val="E2001A"/>
                </a:solidFill>
                <a:latin typeface="+mj-lt"/>
              </a:rPr>
              <a:t> </a:t>
            </a:r>
            <a:br>
              <a:rPr lang="x-none" b="1" dirty="0">
                <a:solidFill>
                  <a:srgbClr val="E2001A"/>
                </a:solidFill>
                <a:latin typeface="+mj-lt"/>
              </a:rPr>
            </a:br>
            <a:r>
              <a:rPr lang="fr-FR" b="1" dirty="0">
                <a:solidFill>
                  <a:srgbClr val="E2001A"/>
                </a:solidFill>
                <a:latin typeface="+mj-lt"/>
              </a:rPr>
              <a:t> </a:t>
            </a:r>
            <a:r>
              <a:rPr lang="x-none" b="1" dirty="0"/>
              <a:t>Head of Communication, Marketing and </a:t>
            </a:r>
            <a:br>
              <a:rPr lang="x-none" b="1" dirty="0"/>
            </a:br>
            <a:r>
              <a:rPr lang="fr-FR" b="1" dirty="0"/>
              <a:t> </a:t>
            </a:r>
            <a:r>
              <a:rPr lang="x-none" b="1" dirty="0"/>
              <a:t>Business Relations</a:t>
            </a:r>
            <a:endParaRPr lang="fr-FR" dirty="0"/>
          </a:p>
          <a:p>
            <a:endParaRPr lang="fr-FR" dirty="0"/>
          </a:p>
        </p:txBody>
      </p:sp>
      <p:sp>
        <p:nvSpPr>
          <p:cNvPr id="8" name="Espace réservé du pied de page 9"/>
          <p:cNvSpPr>
            <a:spLocks noGrp="1"/>
          </p:cNvSpPr>
          <p:nvPr>
            <p:ph type="ftr" sz="quarter" idx="19"/>
          </p:nvPr>
        </p:nvSpPr>
        <p:spPr>
          <a:xfrm>
            <a:off x="515938" y="308632"/>
            <a:ext cx="5585642" cy="259339"/>
          </a:xfrm>
        </p:spPr>
        <p:txBody>
          <a:bodyPr/>
          <a:lstStyle/>
          <a:p>
            <a:pPr>
              <a:defRPr b="0" i="0"/>
            </a:pPr>
            <a:r>
              <a:rPr lang="x-none"/>
              <a:t>emlyon business school</a:t>
            </a:r>
            <a:endParaRPr lang="fr-FR"/>
          </a:p>
        </p:txBody>
      </p:sp>
      <p:sp>
        <p:nvSpPr>
          <p:cNvPr id="10" name="Espace réservé du texte 19"/>
          <p:cNvSpPr>
            <a:spLocks noGrp="1"/>
          </p:cNvSpPr>
          <p:nvPr>
            <p:ph type="body" sz="quarter" idx="17"/>
          </p:nvPr>
        </p:nvSpPr>
        <p:spPr>
          <a:xfrm>
            <a:off x="6134344" y="310931"/>
            <a:ext cx="5541595" cy="259339"/>
          </a:xfrm>
        </p:spPr>
        <p:txBody>
          <a:bodyPr/>
          <a:lstStyle/>
          <a:p>
            <a:pPr>
              <a:defRPr b="0" i="0"/>
            </a:pPr>
            <a:r>
              <a:rPr lang="x-none"/>
              <a:t>emlyon: facts &amp; figures</a:t>
            </a:r>
          </a:p>
        </p:txBody>
      </p:sp>
    </p:spTree>
    <p:extLst>
      <p:ext uri="{BB962C8B-B14F-4D97-AF65-F5344CB8AC3E}">
        <p14:creationId xmlns:p14="http://schemas.microsoft.com/office/powerpoint/2010/main" val="54341386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heme/theme1.xml><?xml version="1.0" encoding="utf-8"?>
<a:theme xmlns:a="http://schemas.openxmlformats.org/drawingml/2006/main" name="EM Lyon">
  <a:themeElements>
    <a:clrScheme name="EM Lyon_Couleurs">
      <a:dk1>
        <a:sysClr val="windowText" lastClr="000000"/>
      </a:dk1>
      <a:lt1>
        <a:sysClr val="window" lastClr="FFFFFF"/>
      </a:lt1>
      <a:dk2>
        <a:srgbClr val="E2001A"/>
      </a:dk2>
      <a:lt2>
        <a:srgbClr val="CCCCCC"/>
      </a:lt2>
      <a:accent1>
        <a:srgbClr val="E2001A"/>
      </a:accent1>
      <a:accent2>
        <a:srgbClr val="3E71D4"/>
      </a:accent2>
      <a:accent3>
        <a:srgbClr val="D5A94F"/>
      </a:accent3>
      <a:accent4>
        <a:srgbClr val="9500A0"/>
      </a:accent4>
      <a:accent5>
        <a:srgbClr val="EC6244"/>
      </a:accent5>
      <a:accent6>
        <a:srgbClr val="ACB0D9"/>
      </a:accent6>
      <a:hlink>
        <a:srgbClr val="E2001A"/>
      </a:hlink>
      <a:folHlink>
        <a:srgbClr val="E2001A"/>
      </a:folHlink>
    </a:clrScheme>
    <a:fontScheme name="EM Lyon_Polices">
      <a:majorFont>
        <a:latin typeface="Poppins SemiBold"/>
        <a:ea typeface="Arial"/>
        <a:cs typeface="Arial"/>
      </a:majorFont>
      <a:minorFont>
        <a:latin typeface="Noto Serif SC"/>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 Lyon Modèle 16x9 v1b.potx" id="{04EEF6A8-12A6-4613-9927-4AF22D871DE9}" vid="{B45A84C5-F185-4CCD-8AE1-305DBEBB747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02_EMLYON_POWERPOINT_16.9</Template>
  <TotalTime>3620</TotalTime>
  <Words>2767</Words>
  <Application>Microsoft Office PowerPoint</Application>
  <PresentationFormat>Grand écran</PresentationFormat>
  <Paragraphs>319</Paragraphs>
  <Slides>29</Slides>
  <Notes>0</Notes>
  <HiddenSlides>5</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29</vt:i4>
      </vt:variant>
    </vt:vector>
  </HeadingPairs>
  <TitlesOfParts>
    <vt:vector size="41" baseType="lpstr">
      <vt:lpstr>Arial</vt:lpstr>
      <vt:lpstr>Calibri</vt:lpstr>
      <vt:lpstr>Gotham-Bold</vt:lpstr>
      <vt:lpstr>Noto Serif SC</vt:lpstr>
      <vt:lpstr>Noto Serif SC Light</vt:lpstr>
      <vt:lpstr>Poppins</vt:lpstr>
      <vt:lpstr>Poppins Medium</vt:lpstr>
      <vt:lpstr>Poppins SemiBold</vt:lpstr>
      <vt:lpstr>Symbol</vt:lpstr>
      <vt:lpstr>Times New Roman</vt:lpstr>
      <vt:lpstr>Wingdings</vt:lpstr>
      <vt:lpstr>EM Lyon</vt:lpstr>
      <vt:lpstr>emlyon  business school</vt:lpstr>
      <vt:lpstr>Présentation PowerPoint</vt:lpstr>
      <vt:lpstr>Contents</vt:lpstr>
      <vt:lpstr>emlyon: facts &amp; figures</vt:lpstr>
      <vt:lpstr>Globally-ranked business school</vt:lpstr>
      <vt:lpstr>Présentation PowerPoint</vt:lpstr>
      <vt:lpstr>Learning by doing</vt:lpstr>
      <vt:lpstr>Présentation PowerPoint</vt:lpstr>
      <vt:lpstr>Présentation PowerPoint</vt:lpstr>
      <vt:lpstr>Academic excellence</vt:lpstr>
      <vt:lpstr>Our programmes</vt:lpstr>
      <vt:lpstr>Présentation PowerPoint</vt:lpstr>
      <vt:lpstr>Présentation PowerPoint</vt:lpstr>
      <vt:lpstr>Social and environmental responsibility</vt:lpstr>
      <vt:lpstr>Présentation PowerPoint</vt:lpstr>
      <vt:lpstr>Présentation PowerPoint</vt:lpstr>
      <vt:lpstr>Présentation PowerPoint</vt:lpstr>
      <vt:lpstr>International influence and renown</vt:lpstr>
      <vt:lpstr>Présentation PowerPoint</vt:lpstr>
      <vt:lpstr>Présentation PowerPoint</vt:lpstr>
      <vt:lpstr>Programmes for exchange</vt:lpstr>
      <vt:lpstr>Présentation PowerPoint</vt:lpstr>
      <vt:lpstr>Présentation PowerPoint</vt:lpstr>
      <vt:lpstr>Présentation PowerPoint</vt:lpstr>
      <vt:lpstr>Présentation PowerPoint</vt:lpstr>
      <vt:lpstr>Présentation PowerPoint</vt:lpstr>
      <vt:lpstr>Agora Gerland 2024</vt:lpstr>
      <vt:lpstr>Présentation PowerPoint</vt:lpstr>
      <vt:lpstr>Présentation PowerPoint</vt:lpstr>
    </vt:vector>
  </TitlesOfParts>
  <Company>EM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emlyon</dc:title>
  <dc:creator>CORBIN Clemence</dc:creator>
  <cp:lastModifiedBy>VIDONI COUTIER Patrizia</cp:lastModifiedBy>
  <cp:revision>193</cp:revision>
  <cp:lastPrinted>2021-11-16T13:41:51Z</cp:lastPrinted>
  <dcterms:created xsi:type="dcterms:W3CDTF">2021-03-24T14:37:29Z</dcterms:created>
  <dcterms:modified xsi:type="dcterms:W3CDTF">2021-12-10T07:43:21Z</dcterms:modified>
</cp:coreProperties>
</file>