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797675" cy="9928225"/>
  <p:embeddedFontLst>
    <p:embeddedFont>
      <p:font typeface="Arial Narrow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3SqIbYooCFiraHPQwUBDyZ+LC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43E694-AA43-4403-91D9-6B82790268F2}">
  <a:tblStyle styleId="{8F43E694-AA43-4403-91D9-6B82790268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DF9"/>
          </a:solidFill>
        </a:fill>
      </a:tcStyle>
    </a:wholeTbl>
    <a:band1H>
      <a:tcTxStyle/>
      <a:tcStyle>
        <a:fill>
          <a:solidFill>
            <a:srgbClr val="CDDAF2"/>
          </a:solidFill>
        </a:fill>
      </a:tcStyle>
    </a:band1H>
    <a:band2H>
      <a:tcTxStyle/>
    </a:band2H>
    <a:band1V>
      <a:tcTxStyle/>
      <a:tcStyle>
        <a:fill>
          <a:solidFill>
            <a:srgbClr val="CDDAF2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22" Type="http://schemas.openxmlformats.org/officeDocument/2006/relationships/font" Target="fonts/ArialNarrow-boldItalic.fntdata"/><Relationship Id="rId21" Type="http://schemas.openxmlformats.org/officeDocument/2006/relationships/font" Target="fonts/ArialNarrow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alNarrow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0" name="Google Shape;30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PIR was created by concerned business school experts together with global NGOs - WWF, Oxfam, UN Global Compact - and international student associations. It is supported by VIVA Idea and Fehr Advice.</a:t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73788" y="5187736"/>
            <a:ext cx="5390305" cy="4244509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36525" y="1347788"/>
            <a:ext cx="6465888" cy="3638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838200" y="1122363"/>
            <a:ext cx="79629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4000"/>
              <a:buFont typeface="Arial Narrow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838200" y="3602038"/>
            <a:ext cx="79629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 rot="5400000">
            <a:off x="4057651" y="-1393826"/>
            <a:ext cx="407669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838200" y="1825625"/>
            <a:ext cx="10515600" cy="407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5000"/>
              <a:buFont typeface="Arial Narrow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3200"/>
              <a:buFont typeface="Arial Narrow"/>
              <a:buNone/>
              <a:defRPr b="1" i="0" sz="3200" u="none" cap="none" strike="noStrike">
                <a:solidFill>
                  <a:srgbClr val="3A8DD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07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756992" y="6552612"/>
            <a:ext cx="2743200" cy="27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9172198" y="63859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73137" y="6318643"/>
            <a:ext cx="2029894" cy="5135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jpg"/><Relationship Id="rId4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jpg"/><Relationship Id="rId4" Type="http://schemas.openxmlformats.org/officeDocument/2006/relationships/image" Target="../media/image4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jpg"/><Relationship Id="rId4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22" Type="http://schemas.openxmlformats.org/officeDocument/2006/relationships/image" Target="../media/image20.png"/><Relationship Id="rId21" Type="http://schemas.openxmlformats.org/officeDocument/2006/relationships/image" Target="../media/image13.png"/><Relationship Id="rId24" Type="http://schemas.openxmlformats.org/officeDocument/2006/relationships/image" Target="../media/image22.jpg"/><Relationship Id="rId23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www.unprme.org/" TargetMode="External"/><Relationship Id="rId9" Type="http://schemas.openxmlformats.org/officeDocument/2006/relationships/image" Target="../media/image16.png"/><Relationship Id="rId26" Type="http://schemas.openxmlformats.org/officeDocument/2006/relationships/image" Target="../media/image33.png"/><Relationship Id="rId25" Type="http://schemas.openxmlformats.org/officeDocument/2006/relationships/image" Target="../media/image38.jpg"/><Relationship Id="rId28" Type="http://schemas.openxmlformats.org/officeDocument/2006/relationships/image" Target="../media/image24.png"/><Relationship Id="rId27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hyperlink" Target="http://www.grli.org/" TargetMode="External"/><Relationship Id="rId29" Type="http://schemas.openxmlformats.org/officeDocument/2006/relationships/image" Target="../media/image30.png"/><Relationship Id="rId7" Type="http://schemas.openxmlformats.org/officeDocument/2006/relationships/image" Target="../media/image8.png"/><Relationship Id="rId8" Type="http://schemas.openxmlformats.org/officeDocument/2006/relationships/hyperlink" Target="https://sustainabledevelopment.un.org/sdinaction/hesi" TargetMode="External"/><Relationship Id="rId31" Type="http://schemas.openxmlformats.org/officeDocument/2006/relationships/image" Target="../media/image29.png"/><Relationship Id="rId30" Type="http://schemas.openxmlformats.org/officeDocument/2006/relationships/image" Target="../media/image28.png"/><Relationship Id="rId11" Type="http://schemas.openxmlformats.org/officeDocument/2006/relationships/image" Target="../media/image7.png"/><Relationship Id="rId33" Type="http://schemas.openxmlformats.org/officeDocument/2006/relationships/image" Target="../media/image25.png"/><Relationship Id="rId10" Type="http://schemas.openxmlformats.org/officeDocument/2006/relationships/image" Target="../media/image6.png"/><Relationship Id="rId32" Type="http://schemas.openxmlformats.org/officeDocument/2006/relationships/image" Target="../media/image26.jpg"/><Relationship Id="rId13" Type="http://schemas.openxmlformats.org/officeDocument/2006/relationships/image" Target="../media/image9.png"/><Relationship Id="rId12" Type="http://schemas.openxmlformats.org/officeDocument/2006/relationships/image" Target="../media/image27.png"/><Relationship Id="rId34" Type="http://schemas.openxmlformats.org/officeDocument/2006/relationships/image" Target="../media/image36.png"/><Relationship Id="rId15" Type="http://schemas.openxmlformats.org/officeDocument/2006/relationships/image" Target="../media/image2.png"/><Relationship Id="rId14" Type="http://schemas.openxmlformats.org/officeDocument/2006/relationships/image" Target="../media/image15.png"/><Relationship Id="rId17" Type="http://schemas.openxmlformats.org/officeDocument/2006/relationships/image" Target="../media/image14.png"/><Relationship Id="rId16" Type="http://schemas.openxmlformats.org/officeDocument/2006/relationships/image" Target="../media/image11.png"/><Relationship Id="rId19" Type="http://schemas.openxmlformats.org/officeDocument/2006/relationships/image" Target="../media/image3.png"/><Relationship Id="rId1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49.png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947297" y="6097773"/>
            <a:ext cx="3104707" cy="7602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69112" y="431246"/>
            <a:ext cx="7854800" cy="34336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</a:pPr>
            <a:r>
              <a:rPr lang="en-US" sz="4800">
                <a:solidFill>
                  <a:schemeClr val="lt1"/>
                </a:solidFill>
              </a:rPr>
              <a:t>When Students 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Rate the Positive 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Impact of 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Business 	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Schools…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9844" y="315617"/>
            <a:ext cx="2711678" cy="1899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086335" y="2657426"/>
            <a:ext cx="30365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AA8F"/>
              </a:buClr>
              <a:buSzPts val="4000"/>
              <a:buFont typeface="Calibri"/>
              <a:buNone/>
            </a:pPr>
            <a:r>
              <a:rPr b="1" i="0" lang="en-US" sz="2000" u="none" cap="none" strike="noStrike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1" i="0" lang="en-US" sz="20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BEING THE BEST </a:t>
            </a:r>
            <a:r>
              <a:rPr b="1" i="1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THE WORLD TO BEING THE BEST </a:t>
            </a:r>
            <a:r>
              <a:rPr b="1" i="1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1" i="0" lang="en-US" sz="20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THE WORLD!</a:t>
            </a:r>
            <a:endParaRPr b="0" i="0" sz="20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25" y="315625"/>
            <a:ext cx="8632576" cy="599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38675" y="4941750"/>
            <a:ext cx="8632500" cy="1015800"/>
          </a:xfrm>
          <a:prstGeom prst="rect">
            <a:avLst/>
          </a:prstGeom>
          <a:solidFill>
            <a:srgbClr val="E7E6E6">
              <a:alpha val="77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2022 Edition</a:t>
            </a:r>
            <a:endParaRPr b="1" sz="5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0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72" name="Google Shape;272;p10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0"/>
          <p:cNvSpPr/>
          <p:nvPr/>
        </p:nvSpPr>
        <p:spPr>
          <a:xfrm>
            <a:off x="5312525" y="2567201"/>
            <a:ext cx="604987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3: Progressing</a:t>
            </a:r>
            <a:br>
              <a:rPr b="0" i="0" lang="en-US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Demonstrating evidence of results across some impact dimensions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[School] PIR level 2022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1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82" name="Google Shape;282;p11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1"/>
          <p:cNvSpPr/>
          <p:nvPr/>
        </p:nvSpPr>
        <p:spPr>
          <a:xfrm>
            <a:off x="5312525" y="1951648"/>
            <a:ext cx="604987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4: Transforming ​ </a:t>
            </a:r>
            <a:r>
              <a:rPr b="0" i="0" lang="en-US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impact culture, embedded in governance and systems, with visible results and progress in many impact dimensions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1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[School] PIR level 2022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2"/>
          <p:cNvGrpSpPr/>
          <p:nvPr/>
        </p:nvGrpSpPr>
        <p:grpSpPr>
          <a:xfrm>
            <a:off x="567057" y="1649914"/>
            <a:ext cx="4389120" cy="4389120"/>
            <a:chOff x="756458" y="1747059"/>
            <a:chExt cx="4389120" cy="4389120"/>
          </a:xfrm>
        </p:grpSpPr>
        <p:sp>
          <p:nvSpPr>
            <p:cNvPr id="292" name="Google Shape;292;p12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1019001" y="2009602"/>
              <a:ext cx="3864034" cy="386403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2"/>
          <p:cNvSpPr/>
          <p:nvPr/>
        </p:nvSpPr>
        <p:spPr>
          <a:xfrm>
            <a:off x="5281849" y="2567201"/>
            <a:ext cx="604987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5: Pioneering ​ </a:t>
            </a:r>
            <a:r>
              <a:rPr b="0" i="0" lang="en-US" sz="4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Unique, sustaining global leadership progress in all impact dimensions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3025" y="732488"/>
            <a:ext cx="4389125" cy="89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567057" y="732512"/>
            <a:ext cx="540337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[School] PIR level 2022</a:t>
            </a:r>
            <a:endParaRPr b="1" i="0" sz="14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9774" y="4942467"/>
            <a:ext cx="1712913" cy="75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8DDE"/>
              </a:buClr>
              <a:buSzPts val="3400"/>
              <a:buFont typeface="Arial Narrow"/>
              <a:buNone/>
            </a:pPr>
            <a:r>
              <a:rPr lang="en-US" sz="3400" cap="none"/>
              <a:t>WHY DOES IT NEED THE PIR? WHAT IS THE IDEA BEHIND THE PIR?</a:t>
            </a:r>
            <a:br>
              <a:rPr lang="en-US" sz="3400" cap="none"/>
            </a:br>
            <a:r>
              <a:rPr lang="en-US" sz="3400" cap="none"/>
              <a:t>    </a:t>
            </a:r>
            <a:endParaRPr b="0" sz="3400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</a:pPr>
            <a:r>
              <a:t/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Measuring the positive impact of business schools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Capturing the voice of students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From ranking to rating, from competition to collaboration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Enabling school development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Tool for social impact measurement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</a:pPr>
            <a:r>
              <a:t/>
            </a:r>
            <a:endParaRPr b="1" sz="17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1" l="13124" r="21929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9230309" y="4687383"/>
            <a:ext cx="2842045" cy="6332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udenten voor Morgen | LinkedIn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1246" y="5573076"/>
            <a:ext cx="1017804" cy="101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1953" y="3802936"/>
            <a:ext cx="968588" cy="63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4126" y="3637264"/>
            <a:ext cx="927791" cy="82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61191" y="3722070"/>
            <a:ext cx="1029891" cy="63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424" y="2221434"/>
            <a:ext cx="67531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02940" y="2244336"/>
            <a:ext cx="615592" cy="78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39529" y="2218643"/>
            <a:ext cx="624075" cy="79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33479" y="2262172"/>
            <a:ext cx="631592" cy="76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077849" y="2261754"/>
            <a:ext cx="616458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35847" y="2266199"/>
            <a:ext cx="688658" cy="795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810539" y="1628441"/>
            <a:ext cx="3465028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SUPERVISORY BOARD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83891" y="3073035"/>
            <a:ext cx="1124404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Katrin Muff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Institute for Business Sust.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134000" y="3129832"/>
            <a:ext cx="1029891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Dyllick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Institute for Business Sust.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474739" y="3073034"/>
            <a:ext cx="968589" cy="321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Mathias Falken-stein/Xolas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763886" y="3086287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Léo Gillard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WWF CH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965491" y="3054392"/>
            <a:ext cx="926003" cy="355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Carlo Giardi-netti/Franklin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5458737" y="3101130"/>
            <a:ext cx="868249" cy="289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Ruth Mhlanga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Oxfam GB.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31064" y="4845438"/>
            <a:ext cx="2842045" cy="6332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Endorsed &amp; supported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364535" y="4476842"/>
            <a:ext cx="77400" cy="638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73052" y="212007"/>
            <a:ext cx="11050708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4000"/>
              <a:buFont typeface="Arial Narrow"/>
              <a:buNone/>
            </a:pPr>
            <a:r>
              <a:rPr b="0" i="0" lang="en-US" sz="4000" u="none" cap="none" strike="noStrike">
                <a:solidFill>
                  <a:srgbClr val="219CCA"/>
                </a:solidFill>
                <a:latin typeface="Arial Narrow"/>
                <a:ea typeface="Arial Narrow"/>
                <a:cs typeface="Arial Narrow"/>
                <a:sym typeface="Arial Narrow"/>
              </a:rPr>
              <a:t>Who is behind the PIR?        </a:t>
            </a:r>
            <a:r>
              <a:rPr b="0" i="0" lang="en-US" sz="3200" u="none" cap="none" strike="noStrike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https://www.positiveimpactrating.org</a:t>
            </a:r>
            <a:endParaRPr b="0" i="0" sz="3200" u="none" cap="none" strike="noStrike">
              <a:solidFill>
                <a:srgbClr val="219CCA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3000"/>
              <a:buFont typeface="Arial Narrow"/>
              <a:buNone/>
            </a:pPr>
            <a:r>
              <a:rPr b="1" i="0" lang="en-US" sz="3000" u="none" cap="none" strike="noStrike">
                <a:solidFill>
                  <a:srgbClr val="219CCA"/>
                </a:solidFill>
                <a:latin typeface="Arial Narrow"/>
                <a:ea typeface="Arial Narrow"/>
                <a:cs typeface="Arial Narrow"/>
                <a:sym typeface="Arial Narrow"/>
              </a:rPr>
              <a:t>PIR association, endorsers &amp; supporters, student organizations, partners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219CCA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302889" y="3079148"/>
            <a:ext cx="1060909" cy="321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Sophie Charrois oikos Internat.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7061300" y="1631710"/>
            <a:ext cx="2657824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ADVISORY BOARD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28917" y="3854129"/>
            <a:ext cx="1903338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i="0" lang="en-US" sz="1600" u="none" cap="none" strike="noStrike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MANAGEMENT TEAM</a:t>
            </a:r>
            <a:endParaRPr b="1" i="0" sz="1600" u="none" cap="none" strike="noStrike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857304" y="2207876"/>
            <a:ext cx="719175" cy="7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8853881" y="3090071"/>
            <a:ext cx="814025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Urs Jäger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VIVA IDEA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28267" y="2234180"/>
            <a:ext cx="697661" cy="74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7775253" y="3093939"/>
            <a:ext cx="10228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Antonio Hautle UNGC CH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693881" y="2282467"/>
            <a:ext cx="624140" cy="6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0480137" y="3164998"/>
            <a:ext cx="1116281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Robin Schimmel-pfennig/ Fehr Advice</a:t>
            </a:r>
            <a:br>
              <a:rPr b="0" i="0" lang="en-US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9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794437" y="2209442"/>
            <a:ext cx="616458" cy="76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9729077" y="3109382"/>
            <a:ext cx="814025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 LeClair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GBSN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08036" y="2224603"/>
            <a:ext cx="593884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6961380" y="3101395"/>
            <a:ext cx="896595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Jonas Haertle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UNITAR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528988" y="3689514"/>
            <a:ext cx="67531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477945" y="4400809"/>
            <a:ext cx="75015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John Watt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521258" y="4386555"/>
            <a:ext cx="1278901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Helvetica Neue"/>
              <a:buNone/>
            </a:pPr>
            <a:r>
              <a:rPr b="0" i="0" lang="en-US" sz="9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Giuliana Longworth</a:t>
            </a:r>
            <a:endParaRPr b="0" i="0" sz="900" u="none" cap="none" strike="noStrik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Sophie-Charrois-e1572279696239_edited_ed" id="145" name="Google Shape;145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462063" y="2249962"/>
            <a:ext cx="688658" cy="7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/>
        </p:nvSpPr>
        <p:spPr>
          <a:xfrm>
            <a:off x="520773" y="1631244"/>
            <a:ext cx="1358346" cy="441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lang="en-US" sz="1600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lang="en-US" sz="1600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Association</a:t>
            </a:r>
            <a:endParaRPr/>
          </a:p>
        </p:txBody>
      </p:sp>
      <p:pic>
        <p:nvPicPr>
          <p:cNvPr descr="WWF Schweiz (@WWF_Schweiz) | Twitter" id="148" name="Google Shape;148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83890" y="5325900"/>
            <a:ext cx="969140" cy="969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xfam International | LinkedIn" id="149" name="Google Shape;149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27051" y="5322657"/>
            <a:ext cx="998347" cy="998347"/>
          </a:xfrm>
          <a:prstGeom prst="rect">
            <a:avLst/>
          </a:prstGeom>
          <a:noFill/>
          <a:ln>
            <a:noFill/>
          </a:ln>
        </p:spPr>
      </p:pic>
      <p:sp>
        <p:nvSpPr>
          <p:cNvPr descr="Switzerland-Liechtenstein_logotype white" id="150" name="Google Shape;150;p3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lobal Compact Network Switzerland &amp;amp; Liechtenstein | LinkedIn" id="151" name="Google Shape;151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368308" y="5377072"/>
            <a:ext cx="1016107" cy="1016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/>
        </p:nvSpPr>
        <p:spPr>
          <a:xfrm>
            <a:off x="444987" y="5183899"/>
            <a:ext cx="10456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1637518" y="5187709"/>
            <a:ext cx="6965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2517627" y="5187708"/>
            <a:ext cx="767514" cy="268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  <a:endParaRPr/>
          </a:p>
        </p:txBody>
      </p:sp>
      <p:pic>
        <p:nvPicPr>
          <p:cNvPr descr="AIESEC – Wikipedia" id="155" name="Google Shape;155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618673" y="5789127"/>
            <a:ext cx="1415353" cy="475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t Impact Chapter Meeting - FisherU" id="156" name="Google Shape;156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80585" y="5226131"/>
            <a:ext cx="1129106" cy="677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of Students organization for Sustainability International" id="157" name="Google Shape;157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108047" y="5451273"/>
            <a:ext cx="1218223" cy="3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 txBox="1"/>
          <p:nvPr/>
        </p:nvSpPr>
        <p:spPr>
          <a:xfrm>
            <a:off x="3827998" y="4872108"/>
            <a:ext cx="3879001" cy="6332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19CCA"/>
              </a:buClr>
              <a:buSzPts val="1600"/>
              <a:buFont typeface="Helvetica Neue"/>
              <a:buNone/>
            </a:pPr>
            <a:r>
              <a:rPr b="1" lang="en-US" sz="1600">
                <a:solidFill>
                  <a:srgbClr val="219CC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 Student Organizations</a:t>
            </a:r>
            <a:endParaRPr b="1" sz="1600">
              <a:solidFill>
                <a:srgbClr val="219C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Viva Idea" id="159" name="Google Shape;159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086654" y="5256233"/>
            <a:ext cx="1171875" cy="286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hrAdvice &amp; Partners AG » Home" id="160" name="Google Shape;160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226818" y="5201706"/>
            <a:ext cx="1311079" cy="38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31">
            <a:alphaModFix/>
          </a:blip>
          <a:srcRect b="34262" l="32734" r="20439" t="-1127"/>
          <a:stretch/>
        </p:blipFill>
        <p:spPr>
          <a:xfrm>
            <a:off x="3834236" y="3722071"/>
            <a:ext cx="675315" cy="67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712295" y="5420720"/>
            <a:ext cx="968290" cy="65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314234" y="3733800"/>
            <a:ext cx="1567225" cy="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670068" y="5597641"/>
            <a:ext cx="2377310" cy="51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15069" y="-53468"/>
            <a:ext cx="12192000" cy="1152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589247" y="194925"/>
            <a:ext cx="10251578" cy="961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Dual Value Proposition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PIR as a rating tool and a tool for supporting school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75263"/>
              <a:buFont typeface="Calibri"/>
              <a:buNone/>
            </a:pPr>
            <a:r>
              <a:t/>
            </a:r>
            <a:endParaRPr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589245" y="1977792"/>
            <a:ext cx="5589882" cy="3108030"/>
          </a:xfrm>
          <a:prstGeom prst="rect">
            <a:avLst/>
          </a:prstGeom>
          <a:solidFill>
            <a:srgbClr val="9ABCD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12788" lvl="0" marL="7127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Rating tool </a:t>
            </a:r>
            <a:endParaRPr/>
          </a:p>
          <a:p>
            <a:pPr indent="-355600" lvl="0" marL="3556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Capturing the voice of your students</a:t>
            </a:r>
            <a:endParaRPr/>
          </a:p>
          <a:p>
            <a:pPr indent="-355600" lvl="0" marL="355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Analyzing your school’s performance</a:t>
            </a:r>
            <a:endParaRPr/>
          </a:p>
          <a:p>
            <a:pPr indent="-355600" lvl="0" marL="355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Benchmarking your school</a:t>
            </a:r>
            <a:endParaRPr/>
          </a:p>
          <a:p>
            <a:pPr indent="-355600" lvl="0" marL="355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Communicating positive impact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6355046" y="2006074"/>
            <a:ext cx="5227354" cy="3031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12788" lvl="0" marL="71278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school development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impact measurement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from other PIR schools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Empowering students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Student-staff collaboration 	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>
            <p:ph type="title"/>
          </p:nvPr>
        </p:nvSpPr>
        <p:spPr>
          <a:xfrm>
            <a:off x="830249" y="788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640F"/>
              </a:buClr>
              <a:buSzPts val="3600"/>
              <a:buFont typeface="Calibri"/>
              <a:buNone/>
            </a:pPr>
            <a:r>
              <a:rPr lang="en-US" sz="3600" cap="none">
                <a:solidFill>
                  <a:srgbClr val="EC640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4000" cap="none">
                <a:solidFill>
                  <a:srgbClr val="E7500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lang="en-US" sz="4000" cap="none">
                <a:solidFill>
                  <a:srgbClr val="E7500D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b="0" lang="en-US" sz="4000">
                <a:solidFill>
                  <a:srgbClr val="E7500D"/>
                </a:solidFill>
                <a:latin typeface="Arial Narrow"/>
                <a:ea typeface="Arial Narrow"/>
                <a:cs typeface="Arial Narrow"/>
                <a:sym typeface="Arial Narrow"/>
              </a:rPr>
              <a:t>he Positive Impact Rating Model</a:t>
            </a:r>
            <a:br>
              <a:rPr lang="en-US" sz="4000">
                <a:solidFill>
                  <a:srgbClr val="E7500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E7500D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100">
                <a:solidFill>
                  <a:srgbClr val="EC640F"/>
                </a:solidFill>
                <a:latin typeface="Arial Narrow"/>
                <a:ea typeface="Arial Narrow"/>
                <a:cs typeface="Arial Narrow"/>
                <a:sym typeface="Arial Narrow"/>
              </a:rPr>
              <a:t>3 areas, 7 dimensions, 20 questions, scale 1 to 10 (zero option)</a:t>
            </a:r>
            <a:endParaRPr sz="3100" cap="none">
              <a:solidFill>
                <a:srgbClr val="EC640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79" name="Google Shape;179;p5"/>
          <p:cNvGraphicFramePr/>
          <p:nvPr/>
        </p:nvGraphicFramePr>
        <p:xfrm>
          <a:off x="1413164" y="14538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{8F43E694-AA43-4403-91D9-6B82790268F2}</a:tableStyleId>
              </a:tblPr>
              <a:tblGrid>
                <a:gridCol w="2450175"/>
                <a:gridCol w="4777750"/>
                <a:gridCol w="2005725"/>
              </a:tblGrid>
              <a:tr h="60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Areas 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Dimensions </a:t>
                      </a:r>
                      <a:endParaRPr sz="2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</a:t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</a:tr>
              <a:tr h="5458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Energizing</a:t>
                      </a:r>
                      <a:endParaRPr i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Governance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</a:tr>
              <a:tr h="545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Culture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</a:tr>
              <a:tr h="5458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Educating</a:t>
                      </a:r>
                      <a:endParaRPr i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Programs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</a:tr>
              <a:tr h="545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Learning Methods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</a:tr>
              <a:tr h="545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Student Support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</a:tr>
              <a:tr h="5402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3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Engaging</a:t>
                      </a:r>
                      <a:endParaRPr i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EC64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Institution as a Role Model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BD5BD"/>
                    </a:solidFill>
                  </a:tcPr>
                </a:tc>
              </a:tr>
              <a:tr h="5458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Public Engagement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questions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8B992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1041817" y="258481"/>
            <a:ext cx="104031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263"/>
              </a:buClr>
              <a:buSzPts val="4400"/>
              <a:buFont typeface="Arial Narrow"/>
              <a:buNone/>
            </a:pPr>
            <a:r>
              <a:rPr b="0" lang="en-US" sz="4400" cap="none">
                <a:solidFill>
                  <a:srgbClr val="1E3263"/>
                </a:solidFill>
                <a:latin typeface="Arial Narrow"/>
                <a:ea typeface="Arial Narrow"/>
                <a:cs typeface="Arial Narrow"/>
                <a:sym typeface="Arial Narrow"/>
              </a:rPr>
              <a:t>PIR RATING 2022</a:t>
            </a:r>
            <a:br>
              <a:rPr lang="en-US" sz="4000" cap="none">
                <a:solidFill>
                  <a:srgbClr val="1E326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4000">
                <a:solidFill>
                  <a:srgbClr val="1E3263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across the PIR levels</a:t>
            </a:r>
            <a:endParaRPr sz="3100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86" name="Google Shape;186;p6"/>
          <p:cNvGraphicFramePr/>
          <p:nvPr/>
        </p:nvGraphicFramePr>
        <p:xfrm>
          <a:off x="1041817" y="193761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{8F43E694-AA43-4403-91D9-6B82790268F2}</a:tableStyleId>
              </a:tblPr>
              <a:tblGrid>
                <a:gridCol w="1957375"/>
                <a:gridCol w="1950975"/>
                <a:gridCol w="3138525"/>
                <a:gridCol w="2921050"/>
              </a:tblGrid>
              <a:tr h="58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Level</a:t>
                      </a:r>
                      <a:endParaRPr sz="24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1E32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Range</a:t>
                      </a:r>
                      <a:endParaRPr sz="24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1E32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Characterization</a:t>
                      </a:r>
                      <a:endParaRPr sz="24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1E32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Disclosed</a:t>
                      </a:r>
                      <a:endParaRPr sz="24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1E3263"/>
                    </a:solidFill>
                  </a:tcPr>
                </a:tc>
              </a:tr>
              <a:tr h="54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 1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525" marB="66525" marR="66525" marL="66525">
                    <a:solidFill>
                      <a:srgbClr val="CDDA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1.0 – 4.2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</a:rPr>
                        <a:t>Beginning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</a:tr>
              <a:tr h="55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Level 2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CDDAF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4.3 – 5.8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</a:rPr>
                        <a:t>Emerging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</a:tr>
              <a:tr h="55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Level 3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CDDA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5.9 – 7.3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</a:rPr>
                        <a:t>Progressing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Yes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</a:tr>
              <a:tr h="55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Level 4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CDDAF2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7.4 – 8.7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</a:rPr>
                        <a:t>Transforming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Yes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</a:tr>
              <a:tr h="55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Level 5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>
                    <a:solidFill>
                      <a:srgbClr val="CDDA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1E3263"/>
                          </a:solidFill>
                        </a:rPr>
                        <a:t>8.8 - 10</a:t>
                      </a:r>
                      <a:endParaRPr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</a:rPr>
                        <a:t>Pioneering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1E326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Yes</a:t>
                      </a:r>
                      <a:endParaRPr b="1" sz="2400" u="none" cap="none" strike="noStrike">
                        <a:solidFill>
                          <a:srgbClr val="1E326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6525" marB="66525" marR="66525" marL="665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/>
          <p:nvPr/>
        </p:nvSpPr>
        <p:spPr>
          <a:xfrm>
            <a:off x="0" y="-744"/>
            <a:ext cx="12192000" cy="1048572"/>
          </a:xfrm>
          <a:prstGeom prst="rect">
            <a:avLst/>
          </a:prstGeom>
          <a:solidFill>
            <a:srgbClr val="1E32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>
            <p:ph type="title"/>
          </p:nvPr>
        </p:nvSpPr>
        <p:spPr>
          <a:xfrm>
            <a:off x="358807" y="56028"/>
            <a:ext cx="11672047" cy="9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b="0" lang="en-US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PIR RATING 2022 </a:t>
            </a:r>
            <a:br>
              <a:rPr lang="en-US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lang="en-US" sz="28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b="0" lang="en-US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ated schools by level and in alphabetic order</a:t>
            </a:r>
            <a:endParaRPr b="0" sz="3600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93" name="Google Shape;193;p7"/>
          <p:cNvGraphicFramePr/>
          <p:nvPr/>
        </p:nvGraphicFramePr>
        <p:xfrm>
          <a:off x="584464" y="22560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{8F43E694-AA43-4403-91D9-6B82790268F2}</a:tableStyleId>
              </a:tblPr>
              <a:tblGrid>
                <a:gridCol w="3608625"/>
                <a:gridCol w="3608625"/>
                <a:gridCol w="3608625"/>
              </a:tblGrid>
              <a:tr h="20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Aalto University School of Business, Finland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Fairleigh Dickinson University Silberman College, USA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Luiss Business School, Italy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Abu Dhabi School of Management, United Arab Emirates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Fordham University Gabelli School of Business, USA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Maastricht University School of Business and Economics, Netherlands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Antwerp Management School, Belgium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Glasgow Caledonian University, UK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Nova School of Business and Economics, Portugal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Audencia Business School, France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Grenoble Ecole de Management, France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Rennes School of Business, France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Carleton University Sprott School, Canada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HKUST Business School, Hong Kong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St.Petersbusrg University, Graduate School of Management, Russia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CENTRUM PUCP Business School, Peru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IESEG School of Management, France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Strathmore Business School, Kenya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Colorado State University Fort Collins, USA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INCAE Business School, Costa Rica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Universal Business School, India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Deakin University Business School, Australia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Iscte Business School, Portugal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Vermont Grossman School of Business, USA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EADA Business School, Spain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Jyväskylä University School of Business and Economics, Finland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UPF-Barcelona School of Management, Spain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0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Esade Business School, Spain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Kozminski University, Poland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</a:tr>
            </a:tbl>
          </a:graphicData>
        </a:graphic>
      </p:graphicFrame>
      <p:sp>
        <p:nvSpPr>
          <p:cNvPr id="194" name="Google Shape;194;p7"/>
          <p:cNvSpPr txBox="1"/>
          <p:nvPr/>
        </p:nvSpPr>
        <p:spPr>
          <a:xfrm>
            <a:off x="499620" y="5119095"/>
            <a:ext cx="41855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3 – PROGRESSING SCHOOLS  (12)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496016" y="1932677"/>
            <a:ext cx="41855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4 – TRANSFORMING SCHOOLS  (29)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529468" y="1088680"/>
            <a:ext cx="41855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5 – PIONEERING SCHOOLS  (4)</a:t>
            </a:r>
            <a:endParaRPr/>
          </a:p>
        </p:txBody>
      </p:sp>
      <p:graphicFrame>
        <p:nvGraphicFramePr>
          <p:cNvPr id="197" name="Google Shape;197;p7"/>
          <p:cNvGraphicFramePr/>
          <p:nvPr/>
        </p:nvGraphicFramePr>
        <p:xfrm>
          <a:off x="584463" y="14243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{8F43E694-AA43-4403-91D9-6B82790268F2}</a:tableStyleId>
              </a:tblPr>
              <a:tblGrid>
                <a:gridCol w="5105525"/>
                <a:gridCol w="5720375"/>
              </a:tblGrid>
              <a:tr h="248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IIM Bangalore, India</a:t>
                      </a:r>
                      <a:endParaRPr/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P Jain Institute of Management &amp; Research, India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575" marB="0" marR="8575" marL="8575"/>
                </a:tc>
              </a:tr>
              <a:tr h="24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Woxsen University School of Business, India</a:t>
                      </a:r>
                      <a:endParaRPr/>
                    </a:p>
                  </a:txBody>
                  <a:tcPr marT="8575" marB="0" marR="8575" marL="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XLRI Xavier School of Management, India          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/>
                </a:tc>
              </a:tr>
            </a:tbl>
          </a:graphicData>
        </a:graphic>
      </p:graphicFrame>
      <p:graphicFrame>
        <p:nvGraphicFramePr>
          <p:cNvPr id="198" name="Google Shape;198;p7"/>
          <p:cNvGraphicFramePr/>
          <p:nvPr/>
        </p:nvGraphicFramePr>
        <p:xfrm>
          <a:off x="584464" y="54563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{8F43E694-AA43-4403-91D9-6B82790268F2}</a:tableStyleId>
              </a:tblPr>
              <a:tblGrid>
                <a:gridCol w="3608625"/>
                <a:gridCol w="3608625"/>
                <a:gridCol w="3608625"/>
              </a:tblGrid>
              <a:tr h="27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Amsterdam University of Applied Sciences International Business School, Netherlands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EDHEC, France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Jönköping International Business School, Sweden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Concordia University John Molson School of Business , Canada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HEC Paris, France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KEDGE Business School, France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EAE Business School, Spain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HSE University Graduate School of Business, Russia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Colorado Boulder Leeds School, USA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27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Ecole Hôtelière de Lausanne, Switzerland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ICHEC Brussels Management School, Belgium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Gothenburg School of Business, Sweden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418530" y="6064155"/>
            <a:ext cx="11208319" cy="759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>
            <p:ph type="title"/>
          </p:nvPr>
        </p:nvSpPr>
        <p:spPr>
          <a:xfrm>
            <a:off x="830249" y="788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0979"/>
              </a:buClr>
              <a:buSzPts val="2800"/>
              <a:buFont typeface="Arial Narrow"/>
              <a:buNone/>
            </a:pPr>
            <a:r>
              <a:rPr lang="en-US" sz="2800" cap="none">
                <a:solidFill>
                  <a:srgbClr val="DD0979"/>
                </a:solidFill>
              </a:rPr>
              <a:t>WHAT DO THE STUDENTS WANT?</a:t>
            </a:r>
            <a:br>
              <a:rPr lang="en-US" cap="none">
                <a:solidFill>
                  <a:srgbClr val="DD0979"/>
                </a:solidFill>
              </a:rPr>
            </a:br>
            <a:r>
              <a:rPr lang="en-US" sz="3600">
                <a:solidFill>
                  <a:srgbClr val="DD0978"/>
                </a:solidFill>
                <a:latin typeface="Calibri"/>
                <a:ea typeface="Calibri"/>
                <a:cs typeface="Calibri"/>
                <a:sym typeface="Calibri"/>
              </a:rPr>
              <a:t>What my school should STOP doing</a:t>
            </a:r>
            <a:endParaRPr cap="none">
              <a:solidFill>
                <a:srgbClr val="DD09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838200" y="1592036"/>
            <a:ext cx="10515600" cy="452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3797643" y="17381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2366127" y="1196108"/>
            <a:ext cx="537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>
            <a:off x="798129" y="2278950"/>
            <a:ext cx="10472914" cy="2545867"/>
            <a:chOff x="173096" y="874508"/>
            <a:chExt cx="10472914" cy="2545867"/>
          </a:xfrm>
        </p:grpSpPr>
        <p:sp>
          <p:nvSpPr>
            <p:cNvPr id="209" name="Google Shape;209;p8"/>
            <p:cNvSpPr/>
            <p:nvPr/>
          </p:nvSpPr>
          <p:spPr>
            <a:xfrm>
              <a:off x="173096" y="874508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63748" y="1065160"/>
              <a:ext cx="526563" cy="52656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275508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1275508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Using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single-use plastics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campus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788359" y="874508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979011" y="1065160"/>
              <a:ext cx="526563" cy="52656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890771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4890771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Unsustainable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food and catering services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campus</a:t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7403622" y="874508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7594274" y="1065160"/>
              <a:ext cx="526563" cy="5265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06034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8506034" y="874508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Courses without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practical sustainability skills </a:t>
              </a: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included</a:t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73096" y="2512507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63748" y="2703159"/>
              <a:ext cx="526563" cy="52656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275508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1275508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Practices that continue to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waste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3788359" y="2512507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979011" y="2703159"/>
              <a:ext cx="526563" cy="52656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890771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 txBox="1"/>
            <p:nvPr/>
          </p:nvSpPr>
          <p:spPr>
            <a:xfrm>
              <a:off x="4890771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Offering degrees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without mandatory sustainability courses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7403622" y="2512507"/>
              <a:ext cx="907868" cy="907868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594274" y="2703159"/>
              <a:ext cx="526563" cy="52656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8506034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8506034" y="2512507"/>
              <a:ext cx="2139976" cy="907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Teaching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outdated theories and models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econo-mics and business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/>
          <p:nvPr/>
        </p:nvSpPr>
        <p:spPr>
          <a:xfrm>
            <a:off x="418530" y="6064155"/>
            <a:ext cx="11208319" cy="7597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>
            <p:ph type="title"/>
          </p:nvPr>
        </p:nvSpPr>
        <p:spPr>
          <a:xfrm>
            <a:off x="830249" y="788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0979"/>
              </a:buClr>
              <a:buSzPts val="2800"/>
              <a:buFont typeface="Arial Narrow"/>
              <a:buNone/>
            </a:pPr>
            <a:r>
              <a:rPr lang="en-US" sz="2800" cap="none">
                <a:solidFill>
                  <a:srgbClr val="DD0979"/>
                </a:solidFill>
              </a:rPr>
              <a:t>WHAT DO THE STUDENTS WANT?</a:t>
            </a:r>
            <a:br>
              <a:rPr lang="en-US" cap="none">
                <a:solidFill>
                  <a:srgbClr val="DD0979"/>
                </a:solidFill>
              </a:rPr>
            </a:br>
            <a:r>
              <a:rPr lang="en-US" sz="3600">
                <a:solidFill>
                  <a:srgbClr val="DD0979"/>
                </a:solidFill>
                <a:latin typeface="Calibri"/>
                <a:ea typeface="Calibri"/>
                <a:cs typeface="Calibri"/>
                <a:sym typeface="Calibri"/>
              </a:rPr>
              <a:t>What my school should START doing</a:t>
            </a:r>
            <a:endParaRPr cap="none">
              <a:solidFill>
                <a:srgbClr val="DD09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>
            <p:ph idx="1" type="body"/>
          </p:nvPr>
        </p:nvSpPr>
        <p:spPr>
          <a:xfrm>
            <a:off x="838200" y="1592036"/>
            <a:ext cx="10515600" cy="452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3797643" y="173818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2366127" y="1196108"/>
            <a:ext cx="5373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grpSp>
        <p:nvGrpSpPr>
          <p:cNvPr id="242" name="Google Shape;242;p9"/>
          <p:cNvGrpSpPr/>
          <p:nvPr/>
        </p:nvGrpSpPr>
        <p:grpSpPr>
          <a:xfrm>
            <a:off x="2176746" y="1599206"/>
            <a:ext cx="7920896" cy="4851585"/>
            <a:chOff x="1346497" y="82586"/>
            <a:chExt cx="7920896" cy="4851585"/>
          </a:xfrm>
        </p:grpSpPr>
        <p:sp>
          <p:nvSpPr>
            <p:cNvPr id="243" name="Google Shape;243;p9"/>
            <p:cNvSpPr/>
            <p:nvPr/>
          </p:nvSpPr>
          <p:spPr>
            <a:xfrm>
              <a:off x="1346497" y="82586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566709" y="302798"/>
              <a:ext cx="608204" cy="6082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608685" y="29319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2608685" y="29319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Teaching sustainability and responsibility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a wider number of courses, programs, and classes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522289" y="82586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742501" y="302798"/>
              <a:ext cx="608204" cy="6082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795624" y="82586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6795624" y="82586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Providing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practical sustainability competencies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346497" y="1984064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566709" y="2204276"/>
              <a:ext cx="608204" cy="6082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619832" y="1984064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2619832" y="1984064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the student voice and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with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students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522289" y="1984064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742501" y="2204276"/>
              <a:ext cx="608204" cy="6082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6795624" y="1984064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6795624" y="1984064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Engaging with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nonprofit organizations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courses, projects, and career options</a:t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1346497" y="3885542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1566709" y="4105754"/>
              <a:ext cx="608204" cy="60820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619832" y="388554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2619832" y="388554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Updating curricula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include 21</a:t>
              </a:r>
              <a:r>
                <a:rPr baseline="3000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century theories and models of business and economics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5522289" y="3885542"/>
              <a:ext cx="1048629" cy="1048629"/>
            </a:xfrm>
            <a:prstGeom prst="ellipse">
              <a:avLst/>
            </a:prstGeom>
            <a:solidFill>
              <a:srgbClr val="CCD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742501" y="4105754"/>
              <a:ext cx="608204" cy="60820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795624" y="388554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6795624" y="3885542"/>
              <a:ext cx="2471769" cy="10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Paying attention 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student health, well-being, and personal challenges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Positive Impact Ra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8DDE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9DCA"/>
      </a:accent5>
      <a:accent6>
        <a:srgbClr val="22B57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2019-06-12T15:24:15Z</dcterms:created>
  <dc:creator>Microsoft Office User</dc:creator>
</cp:coreProperties>
</file>