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Helvetica Neue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ghHVN8+vkKWQ/qFeTyymuesLeC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HelveticaNeue-bold.fntdata"/><Relationship Id="rId16" Type="http://schemas.openxmlformats.org/officeDocument/2006/relationships/font" Target="fonts/HelveticaNeue-regular.fntdata"/><Relationship Id="rId19" Type="http://schemas.openxmlformats.org/officeDocument/2006/relationships/font" Target="fonts/HelveticaNeue-boldItalic.fntdata"/><Relationship Id="rId18" Type="http://schemas.openxmlformats.org/officeDocument/2006/relationships/font" Target="fonts/HelveticaNeue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PIR was created by concerned business school experts together with global NGOs - WWF, Oxfam, UN Global Compact - and international student associations. It is supported by VIVA Idea and Fehr Advice.</a:t>
            </a:r>
            <a:endParaRPr/>
          </a:p>
        </p:txBody>
      </p:sp>
      <p:sp>
        <p:nvSpPr>
          <p:cNvPr id="138" name="Google Shape;138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b6c6cd8edb_1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b6c6cd8edb_1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b6c6cd8edb_1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jpg"/><Relationship Id="rId4" Type="http://schemas.openxmlformats.org/officeDocument/2006/relationships/image" Target="../media/image1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Relationship Id="rId4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8.jpg"/><Relationship Id="rId5" Type="http://schemas.openxmlformats.org/officeDocument/2006/relationships/image" Target="../media/image17.jpg"/><Relationship Id="rId6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18.png"/><Relationship Id="rId6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image" Target="../media/image14.png"/><Relationship Id="rId22" Type="http://schemas.openxmlformats.org/officeDocument/2006/relationships/image" Target="../media/image20.png"/><Relationship Id="rId21" Type="http://schemas.openxmlformats.org/officeDocument/2006/relationships/image" Target="../media/image21.jpg"/><Relationship Id="rId24" Type="http://schemas.openxmlformats.org/officeDocument/2006/relationships/image" Target="../media/image29.png"/><Relationship Id="rId23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unprme.org/" TargetMode="External"/><Relationship Id="rId4" Type="http://schemas.openxmlformats.org/officeDocument/2006/relationships/image" Target="../media/image5.png"/><Relationship Id="rId9" Type="http://schemas.openxmlformats.org/officeDocument/2006/relationships/hyperlink" Target="about:blank" TargetMode="External"/><Relationship Id="rId26" Type="http://schemas.openxmlformats.org/officeDocument/2006/relationships/image" Target="../media/image30.png"/><Relationship Id="rId25" Type="http://schemas.openxmlformats.org/officeDocument/2006/relationships/image" Target="../media/image26.png"/><Relationship Id="rId5" Type="http://schemas.openxmlformats.org/officeDocument/2006/relationships/hyperlink" Target="http://www.grli.org/" TargetMode="External"/><Relationship Id="rId6" Type="http://schemas.openxmlformats.org/officeDocument/2006/relationships/image" Target="../media/image16.png"/><Relationship Id="rId7" Type="http://schemas.openxmlformats.org/officeDocument/2006/relationships/hyperlink" Target="https://sustainabledevelopment.un.org/sdinaction/hesi" TargetMode="External"/><Relationship Id="rId8" Type="http://schemas.openxmlformats.org/officeDocument/2006/relationships/image" Target="../media/image9.png"/><Relationship Id="rId11" Type="http://schemas.openxmlformats.org/officeDocument/2006/relationships/image" Target="../media/image28.png"/><Relationship Id="rId10" Type="http://schemas.openxmlformats.org/officeDocument/2006/relationships/image" Target="../media/image1.png"/><Relationship Id="rId13" Type="http://schemas.openxmlformats.org/officeDocument/2006/relationships/image" Target="../media/image3.png"/><Relationship Id="rId12" Type="http://schemas.openxmlformats.org/officeDocument/2006/relationships/image" Target="../media/image7.png"/><Relationship Id="rId15" Type="http://schemas.openxmlformats.org/officeDocument/2006/relationships/image" Target="../media/image4.png"/><Relationship Id="rId14" Type="http://schemas.openxmlformats.org/officeDocument/2006/relationships/image" Target="../media/image15.png"/><Relationship Id="rId17" Type="http://schemas.openxmlformats.org/officeDocument/2006/relationships/image" Target="../media/image24.png"/><Relationship Id="rId16" Type="http://schemas.openxmlformats.org/officeDocument/2006/relationships/image" Target="../media/image13.png"/><Relationship Id="rId19" Type="http://schemas.openxmlformats.org/officeDocument/2006/relationships/image" Target="../media/image23.png"/><Relationship Id="rId18" Type="http://schemas.openxmlformats.org/officeDocument/2006/relationships/image" Target="../media/image1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png"/><Relationship Id="rId4" Type="http://schemas.openxmlformats.org/officeDocument/2006/relationships/image" Target="../media/image35.png"/><Relationship Id="rId5" Type="http://schemas.openxmlformats.org/officeDocument/2006/relationships/image" Target="../media/image3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jpg"/><Relationship Id="rId4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471487" y="682625"/>
            <a:ext cx="4762500" cy="3867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9CCA"/>
              </a:buClr>
              <a:buSzPts val="7200"/>
              <a:buFont typeface="Helvetica Neue"/>
              <a:buNone/>
            </a:pPr>
            <a:r>
              <a:rPr b="1" lang="en-GB" sz="7200">
                <a:solidFill>
                  <a:srgbClr val="219CCA"/>
                </a:solidFill>
              </a:rPr>
              <a:t>POSITIVE IMPACT RATING </a:t>
            </a:r>
            <a:br>
              <a:rPr lang="en-GB" sz="7200"/>
            </a:br>
            <a:r>
              <a:rPr lang="en-GB" sz="5400">
                <a:solidFill>
                  <a:srgbClr val="EB9D2D"/>
                </a:solidFill>
              </a:rPr>
              <a:t>2021 Edition</a:t>
            </a:r>
            <a:endParaRPr sz="7200">
              <a:solidFill>
                <a:srgbClr val="EB9D2D"/>
              </a:solidFill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>
            <a:off x="567057" y="1649914"/>
            <a:ext cx="4389120" cy="4389120"/>
            <a:chOff x="756458" y="1747059"/>
            <a:chExt cx="4389120" cy="4389120"/>
          </a:xfrm>
        </p:grpSpPr>
        <p:sp>
          <p:nvSpPr>
            <p:cNvPr id="230" name="Google Shape;230;p9"/>
            <p:cNvSpPr/>
            <p:nvPr/>
          </p:nvSpPr>
          <p:spPr>
            <a:xfrm>
              <a:off x="756458" y="1747059"/>
              <a:ext cx="4389120" cy="43891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1019001" y="2009602"/>
              <a:ext cx="3864034" cy="3864034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2" name="Google Shape;232;p9"/>
          <p:cNvSpPr/>
          <p:nvPr/>
        </p:nvSpPr>
        <p:spPr>
          <a:xfrm>
            <a:off x="5281849" y="2567201"/>
            <a:ext cx="6049875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0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Level 5: Pioneering ​ </a:t>
            </a:r>
            <a:r>
              <a:rPr b="0" i="0" lang="en-GB" sz="4000" u="none" cap="none" strike="noStrik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Unique, sustaining global leadership progress in all impact dimensions</a:t>
            </a:r>
            <a:endParaRPr/>
          </a:p>
        </p:txBody>
      </p:sp>
      <p:sp>
        <p:nvSpPr>
          <p:cNvPr id="233" name="Google Shape;233;p9"/>
          <p:cNvSpPr txBox="1"/>
          <p:nvPr/>
        </p:nvSpPr>
        <p:spPr>
          <a:xfrm>
            <a:off x="567057" y="732512"/>
            <a:ext cx="5403378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219CC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XXX PIR level 2021</a:t>
            </a:r>
            <a:endParaRPr b="1" i="0" sz="1800" u="none" cap="none" strike="noStrike">
              <a:solidFill>
                <a:srgbClr val="219CC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4" name="Google Shape;23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23025" y="732488"/>
            <a:ext cx="4389125" cy="897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29774" y="4942467"/>
            <a:ext cx="1712913" cy="755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7601689" y="765017"/>
            <a:ext cx="403389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219CC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Capturing the voice of students to</a:t>
            </a: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0" y="0"/>
            <a:ext cx="5874327" cy="6858000"/>
          </a:xfrm>
          <a:prstGeom prst="rtTriangle">
            <a:avLst/>
          </a:prstGeom>
          <a:solidFill>
            <a:srgbClr val="219C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6" name="Google Shape;96;p2"/>
          <p:cNvSpPr/>
          <p:nvPr/>
        </p:nvSpPr>
        <p:spPr>
          <a:xfrm rot="9184795">
            <a:off x="637309" y="817418"/>
            <a:ext cx="5874327" cy="6858000"/>
          </a:xfrm>
          <a:prstGeom prst="rtTriangle">
            <a:avLst/>
          </a:prstGeom>
          <a:solidFill>
            <a:srgbClr val="EB9D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7601689" y="1944728"/>
            <a:ext cx="3920836" cy="3293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6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Define the positive impacts of schools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GB" sz="26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GB" sz="26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Move from competition to collaboration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GB" sz="26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GB" sz="26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Provide a new tool for change</a:t>
            </a: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1298577" y="1842235"/>
            <a:ext cx="410831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Positive Impact Rating seeks to contribute as a lever of change to the transformation of the business school landscape.</a:t>
            </a:r>
            <a:endParaRPr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0471" y="5853952"/>
            <a:ext cx="2906560" cy="594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/>
          <p:nvPr/>
        </p:nvSpPr>
        <p:spPr>
          <a:xfrm>
            <a:off x="567058" y="675502"/>
            <a:ext cx="6602368" cy="842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219CC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PIR Value Proposition</a:t>
            </a:r>
            <a:endParaRPr/>
          </a:p>
        </p:txBody>
      </p:sp>
      <p:sp>
        <p:nvSpPr>
          <p:cNvPr id="105" name="Google Shape;105;p3"/>
          <p:cNvSpPr/>
          <p:nvPr/>
        </p:nvSpPr>
        <p:spPr>
          <a:xfrm>
            <a:off x="4391891" y="1981200"/>
            <a:ext cx="3408218" cy="2286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748145" y="1981200"/>
            <a:ext cx="3408218" cy="2286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8035637" y="1981200"/>
            <a:ext cx="3408218" cy="22860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748145" y="4730718"/>
            <a:ext cx="3408218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rgbClr val="219CC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Students</a:t>
            </a:r>
            <a:r>
              <a:rPr b="0" i="0" lang="en-GB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seeking an education that prepares them as change makers in the 21st century get a global measurement of schools equipping them with the required competences.</a:t>
            </a:r>
            <a:endParaRPr/>
          </a:p>
        </p:txBody>
      </p:sp>
      <p:sp>
        <p:nvSpPr>
          <p:cNvPr id="109" name="Google Shape;109;p3"/>
          <p:cNvSpPr/>
          <p:nvPr/>
        </p:nvSpPr>
        <p:spPr>
          <a:xfrm>
            <a:off x="4391891" y="4729910"/>
            <a:ext cx="3408218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Enabling </a:t>
            </a:r>
            <a:r>
              <a:rPr b="1" i="0" lang="en-GB" sz="1800" u="none" cap="none" strike="noStrike">
                <a:solidFill>
                  <a:srgbClr val="219CC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civil society </a:t>
            </a:r>
            <a:r>
              <a:rPr b="0" i="0" lang="en-GB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find leading business school as like-minded partners in their endeavors and offers advice to business and other organizations on their impact.</a:t>
            </a:r>
            <a:endParaRPr b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8035637" y="4729910"/>
            <a:ext cx="3408218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Allowing </a:t>
            </a:r>
            <a:r>
              <a:rPr b="1" i="0" lang="en-GB" sz="1800" u="none" cap="none" strike="noStrike">
                <a:solidFill>
                  <a:srgbClr val="219CC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schools</a:t>
            </a:r>
            <a:r>
              <a:rPr b="0" i="0" lang="en-GB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use the survey results as a tool for their internal change processes which serves for benchmarking, business school development</a:t>
            </a:r>
            <a:endParaRPr/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37295" y="791465"/>
            <a:ext cx="2906560" cy="59406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/>
          <p:nvPr/>
        </p:nvSpPr>
        <p:spPr>
          <a:xfrm>
            <a:off x="748145" y="4114800"/>
            <a:ext cx="3408218" cy="461665"/>
          </a:xfrm>
          <a:prstGeom prst="rect">
            <a:avLst/>
          </a:prstGeom>
          <a:solidFill>
            <a:srgbClr val="219CC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Measuring</a:t>
            </a:r>
            <a:endParaRPr/>
          </a:p>
        </p:txBody>
      </p:sp>
      <p:sp>
        <p:nvSpPr>
          <p:cNvPr id="113" name="Google Shape;113;p3"/>
          <p:cNvSpPr/>
          <p:nvPr/>
        </p:nvSpPr>
        <p:spPr>
          <a:xfrm>
            <a:off x="4391891" y="4114799"/>
            <a:ext cx="3408218" cy="461665"/>
          </a:xfrm>
          <a:prstGeom prst="rect">
            <a:avLst/>
          </a:prstGeom>
          <a:solidFill>
            <a:srgbClr val="219CC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Connecting</a:t>
            </a:r>
            <a:endParaRPr/>
          </a:p>
        </p:txBody>
      </p:sp>
      <p:sp>
        <p:nvSpPr>
          <p:cNvPr id="114" name="Google Shape;114;p3"/>
          <p:cNvSpPr/>
          <p:nvPr/>
        </p:nvSpPr>
        <p:spPr>
          <a:xfrm>
            <a:off x="8035637" y="4114799"/>
            <a:ext cx="3408218" cy="461665"/>
          </a:xfrm>
          <a:prstGeom prst="rect">
            <a:avLst/>
          </a:prstGeom>
          <a:solidFill>
            <a:srgbClr val="219CC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Changing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4"/>
          <p:cNvGrpSpPr/>
          <p:nvPr/>
        </p:nvGrpSpPr>
        <p:grpSpPr>
          <a:xfrm>
            <a:off x="278296" y="602241"/>
            <a:ext cx="11661913" cy="1191973"/>
            <a:chOff x="278295" y="353113"/>
            <a:chExt cx="11346647" cy="1394557"/>
          </a:xfrm>
        </p:grpSpPr>
        <p:sp>
          <p:nvSpPr>
            <p:cNvPr id="120" name="Google Shape;120;p4"/>
            <p:cNvSpPr/>
            <p:nvPr/>
          </p:nvSpPr>
          <p:spPr>
            <a:xfrm>
              <a:off x="409782" y="1351573"/>
              <a:ext cx="11057885" cy="3960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6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3 Areas, 7 Dimensions, 20 Questions</a:t>
              </a: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78295" y="353113"/>
              <a:ext cx="11346647" cy="986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600" u="none" cap="none" strike="noStrike">
                  <a:solidFill>
                    <a:srgbClr val="219CCA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The Impact Model for Student Assessment</a:t>
              </a:r>
              <a:endParaRPr/>
            </a:p>
          </p:txBody>
        </p:sp>
      </p:grpSp>
      <p:sp>
        <p:nvSpPr>
          <p:cNvPr id="122" name="Google Shape;122;p4"/>
          <p:cNvSpPr/>
          <p:nvPr/>
        </p:nvSpPr>
        <p:spPr>
          <a:xfrm>
            <a:off x="6433625" y="2586456"/>
            <a:ext cx="731520" cy="731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7164535" y="2848522"/>
            <a:ext cx="430505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governance and culture move the school ahead, as perceived by its students.</a:t>
            </a:r>
            <a:endParaRPr b="0" i="0" sz="1400" u="none" cap="none" strike="noStrike">
              <a:solidFill>
                <a:srgbClr val="0C0C0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7164535" y="2422248"/>
            <a:ext cx="4305053" cy="5093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rgbClr val="0C0C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ENERGIZING</a:t>
            </a:r>
            <a:endParaRPr/>
          </a:p>
        </p:txBody>
      </p:sp>
      <p:sp>
        <p:nvSpPr>
          <p:cNvPr id="125" name="Google Shape;125;p4"/>
          <p:cNvSpPr/>
          <p:nvPr/>
        </p:nvSpPr>
        <p:spPr>
          <a:xfrm>
            <a:off x="6433625" y="3608316"/>
            <a:ext cx="731520" cy="7315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7164535" y="3868156"/>
            <a:ext cx="430505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fundamental role of a school by preparing students to become responsible leaders in business and society.</a:t>
            </a:r>
            <a:endParaRPr b="0" i="0" sz="1400" u="none" cap="none" strike="noStrike">
              <a:solidFill>
                <a:srgbClr val="0C0C0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7164535" y="3444108"/>
            <a:ext cx="4305053" cy="5093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rgbClr val="0C0C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EDUCATING</a:t>
            </a:r>
            <a:endParaRPr/>
          </a:p>
        </p:txBody>
      </p:sp>
      <p:sp>
        <p:nvSpPr>
          <p:cNvPr id="128" name="Google Shape;128;p4"/>
          <p:cNvSpPr/>
          <p:nvPr/>
        </p:nvSpPr>
        <p:spPr>
          <a:xfrm>
            <a:off x="6433625" y="4714904"/>
            <a:ext cx="731520" cy="7315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7164535" y="4987996"/>
            <a:ext cx="430505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Reflects the school’s active engagement to earn the trust of students and society, but also its status as a respected public citizen.</a:t>
            </a:r>
            <a:endParaRPr/>
          </a:p>
        </p:txBody>
      </p:sp>
      <p:sp>
        <p:nvSpPr>
          <p:cNvPr id="130" name="Google Shape;130;p4"/>
          <p:cNvSpPr/>
          <p:nvPr/>
        </p:nvSpPr>
        <p:spPr>
          <a:xfrm>
            <a:off x="7164535" y="4550696"/>
            <a:ext cx="4305053" cy="5093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rgbClr val="0C0C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ENGAGING</a:t>
            </a:r>
            <a:endParaRPr/>
          </a:p>
        </p:txBody>
      </p:sp>
      <p:pic>
        <p:nvPicPr>
          <p:cNvPr descr="Open hand with plant" id="131" name="Google Shape;13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2253" y="2632490"/>
            <a:ext cx="576000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oks on shelf" id="132" name="Google Shape;13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29385" y="3683415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nections" id="133" name="Google Shape;13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01965" y="4808291"/>
            <a:ext cx="576000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4876" y="2422248"/>
            <a:ext cx="5143500" cy="3357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7033" y="3693234"/>
            <a:ext cx="750094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5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7235" y="3612471"/>
            <a:ext cx="622322" cy="565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806111" y="3664917"/>
            <a:ext cx="842963" cy="435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5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876301" y="3715637"/>
            <a:ext cx="900113" cy="34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902257" y="4418305"/>
            <a:ext cx="6606956" cy="638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91994" y="2221434"/>
            <a:ext cx="675315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346846" y="2228585"/>
            <a:ext cx="624075" cy="771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041571" y="2230518"/>
            <a:ext cx="624075" cy="792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727878" y="2275424"/>
            <a:ext cx="624075" cy="762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013125" y="2261754"/>
            <a:ext cx="607219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453102" y="2266199"/>
            <a:ext cx="688658" cy="74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549760" y="1722711"/>
            <a:ext cx="3465028" cy="441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rgbClr val="219CC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PIR SUPERVISORY BOARD</a:t>
            </a:r>
            <a:endParaRPr b="1" i="0" sz="1600" u="none" cap="none" strike="noStrike">
              <a:solidFill>
                <a:srgbClr val="219CC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554564" y="3033279"/>
            <a:ext cx="75015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Katrin Muff</a:t>
            </a:r>
            <a:endParaRPr b="0" i="0" sz="900" u="none" cap="none" strike="noStrike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1283799" y="3033279"/>
            <a:ext cx="75015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Thomas Dyllick</a:t>
            </a:r>
            <a:endParaRPr b="0" i="0" sz="900" u="none" cap="none" strike="noStrike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1978524" y="3033279"/>
            <a:ext cx="75015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Mathias Falkenstein</a:t>
            </a:r>
            <a:endParaRPr b="0" i="0" sz="900" u="none" cap="none" strike="noStrike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2671533" y="3033279"/>
            <a:ext cx="75015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Léo </a:t>
            </a:r>
            <a:endParaRPr b="0" i="0" sz="900" u="none" cap="none" strike="noStrike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Gillard</a:t>
            </a:r>
            <a:endParaRPr b="0" i="0" sz="900" u="none" cap="none" strike="noStrike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6" name="Google Shape;156;p5"/>
          <p:cNvSpPr txBox="1"/>
          <p:nvPr/>
        </p:nvSpPr>
        <p:spPr>
          <a:xfrm>
            <a:off x="4940522" y="3032030"/>
            <a:ext cx="75015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Carlo Giardinetti </a:t>
            </a:r>
            <a:endParaRPr b="0" i="0" sz="900" u="none" cap="none" strike="noStrike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7" name="Google Shape;157;p5"/>
          <p:cNvSpPr txBox="1"/>
          <p:nvPr/>
        </p:nvSpPr>
        <p:spPr>
          <a:xfrm>
            <a:off x="3400083" y="3046300"/>
            <a:ext cx="775575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Ruth Mhlanga</a:t>
            </a:r>
            <a:endParaRPr b="0" i="0" sz="900" u="none" cap="none" strike="noStrike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719443" y="4381447"/>
            <a:ext cx="1020577" cy="43807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350" u="none" cap="none" strike="noStrike">
                <a:solidFill>
                  <a:srgbClr val="219CC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Endorsed &amp; Supported by:</a:t>
            </a:r>
            <a:endParaRPr b="1" i="1" sz="1350" u="none" cap="none" strike="noStrike">
              <a:solidFill>
                <a:srgbClr val="219CC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1797191" y="4418305"/>
            <a:ext cx="750150" cy="929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75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Environment</a:t>
            </a:r>
            <a:endParaRPr b="0" i="1" sz="750" u="none" cap="none" strike="noStrike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0" name="Google Shape;160;p5"/>
          <p:cNvSpPr txBox="1"/>
          <p:nvPr/>
        </p:nvSpPr>
        <p:spPr>
          <a:xfrm>
            <a:off x="2437447" y="4418305"/>
            <a:ext cx="750150" cy="929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75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Society</a:t>
            </a:r>
            <a:endParaRPr b="0" i="1" sz="750" u="none" cap="none" strike="noStrike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2956485" y="4418305"/>
            <a:ext cx="750150" cy="929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75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Economy</a:t>
            </a:r>
            <a:endParaRPr b="0" i="1" sz="750" u="none" cap="none" strike="noStrike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2" name="Google Shape;162;p5"/>
          <p:cNvSpPr txBox="1"/>
          <p:nvPr/>
        </p:nvSpPr>
        <p:spPr>
          <a:xfrm>
            <a:off x="4361197" y="4418305"/>
            <a:ext cx="1197000" cy="929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75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 Organisations</a:t>
            </a:r>
            <a:endParaRPr b="0" i="1" sz="750" u="none" cap="none" strike="noStrike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3" name="Google Shape;163;p5"/>
          <p:cNvSpPr txBox="1"/>
          <p:nvPr/>
        </p:nvSpPr>
        <p:spPr>
          <a:xfrm>
            <a:off x="6476122" y="4418305"/>
            <a:ext cx="842850" cy="929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75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Partner</a:t>
            </a:r>
            <a:endParaRPr b="0" i="1" sz="750" u="none" cap="none" strike="noStrike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4" name="Google Shape;164;p5"/>
          <p:cNvSpPr txBox="1"/>
          <p:nvPr/>
        </p:nvSpPr>
        <p:spPr>
          <a:xfrm>
            <a:off x="7486353" y="4418305"/>
            <a:ext cx="1022850" cy="929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75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Management</a:t>
            </a:r>
            <a:endParaRPr b="0" i="1" sz="750" u="none" cap="none" strike="noStrike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5" name="Google Shape;165;p5"/>
          <p:cNvSpPr/>
          <p:nvPr/>
        </p:nvSpPr>
        <p:spPr>
          <a:xfrm>
            <a:off x="4364535" y="4476842"/>
            <a:ext cx="77400" cy="638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6365422" y="4382323"/>
            <a:ext cx="77400" cy="7339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7363963" y="4316323"/>
            <a:ext cx="77400" cy="7339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573052" y="828375"/>
            <a:ext cx="5403378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219CC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Who is behind the PIR?</a:t>
            </a:r>
            <a:endParaRPr b="1" i="0" sz="1400" u="none" cap="none" strike="noStrike">
              <a:solidFill>
                <a:srgbClr val="219CC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9" name="Google Shape;169;p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8537295" y="791465"/>
            <a:ext cx="2906560" cy="59406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5"/>
          <p:cNvSpPr txBox="1"/>
          <p:nvPr/>
        </p:nvSpPr>
        <p:spPr>
          <a:xfrm>
            <a:off x="4192898" y="3070038"/>
            <a:ext cx="775575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Sophie Charrois</a:t>
            </a:r>
            <a:endParaRPr b="0" i="0" sz="900" u="none" cap="none" strike="noStrike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1" name="Google Shape;171;p5"/>
          <p:cNvSpPr txBox="1"/>
          <p:nvPr/>
        </p:nvSpPr>
        <p:spPr>
          <a:xfrm>
            <a:off x="6014379" y="1763693"/>
            <a:ext cx="2614545" cy="441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rgbClr val="219CC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PIR ADVISORY BOARD</a:t>
            </a:r>
            <a:endParaRPr b="1" i="0" sz="1600" u="none" cap="none" strike="noStrike">
              <a:solidFill>
                <a:srgbClr val="219CC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2" name="Google Shape;172;p5"/>
          <p:cNvSpPr txBox="1"/>
          <p:nvPr/>
        </p:nvSpPr>
        <p:spPr>
          <a:xfrm>
            <a:off x="766129" y="5744559"/>
            <a:ext cx="1903338" cy="441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rgbClr val="219CC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PIR MANAGEMENT TEAM</a:t>
            </a:r>
            <a:endParaRPr b="1" i="0" sz="1600" u="none" cap="none" strike="noStrike">
              <a:solidFill>
                <a:srgbClr val="219CC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3" name="Google Shape;173;p5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6777048" y="2226220"/>
            <a:ext cx="644114" cy="80588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5"/>
          <p:cNvSpPr txBox="1"/>
          <p:nvPr/>
        </p:nvSpPr>
        <p:spPr>
          <a:xfrm>
            <a:off x="6687027" y="3049546"/>
            <a:ext cx="75015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Urs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Jäger</a:t>
            </a:r>
            <a:endParaRPr b="0" i="0" sz="900" u="none" cap="none" strike="noStrike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5" name="Google Shape;175;p5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7437177" y="2357880"/>
            <a:ext cx="593884" cy="68751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5"/>
          <p:cNvSpPr txBox="1"/>
          <p:nvPr/>
        </p:nvSpPr>
        <p:spPr>
          <a:xfrm>
            <a:off x="7357716" y="3055868"/>
            <a:ext cx="75015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Antonio Hautle</a:t>
            </a:r>
            <a:endParaRPr b="0" i="0" sz="900" u="none" cap="none" strike="noStrike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7" name="Google Shape;177;p5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8147774" y="2371186"/>
            <a:ext cx="616458" cy="67420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5"/>
          <p:cNvSpPr txBox="1"/>
          <p:nvPr/>
        </p:nvSpPr>
        <p:spPr>
          <a:xfrm>
            <a:off x="8069641" y="3201668"/>
            <a:ext cx="75015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Robin Schimmel-pfennig</a:t>
            </a:r>
            <a:br>
              <a:rPr b="0" i="0" lang="en-GB" sz="9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9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8844633" y="2301432"/>
            <a:ext cx="616458" cy="74396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5"/>
          <p:cNvSpPr txBox="1"/>
          <p:nvPr/>
        </p:nvSpPr>
        <p:spPr>
          <a:xfrm>
            <a:off x="8764232" y="3030788"/>
            <a:ext cx="75015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LeClair</a:t>
            </a:r>
            <a:endParaRPr/>
          </a:p>
        </p:txBody>
      </p:sp>
      <p:pic>
        <p:nvPicPr>
          <p:cNvPr id="181" name="Google Shape;181;p5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6090896" y="2290592"/>
            <a:ext cx="593884" cy="7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5"/>
          <p:cNvSpPr txBox="1"/>
          <p:nvPr/>
        </p:nvSpPr>
        <p:spPr>
          <a:xfrm>
            <a:off x="6010495" y="3060875"/>
            <a:ext cx="75015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Jonas Haertle</a:t>
            </a:r>
            <a:endParaRPr b="0" i="0" sz="900" u="none" cap="none" strike="noStrike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3" name="Google Shape;183;p5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806111" y="5414952"/>
            <a:ext cx="675315" cy="7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5"/>
          <p:cNvSpPr txBox="1"/>
          <p:nvPr/>
        </p:nvSpPr>
        <p:spPr>
          <a:xfrm>
            <a:off x="2768681" y="6226797"/>
            <a:ext cx="75015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John Watt</a:t>
            </a:r>
            <a:endParaRPr b="0" i="0" sz="900" u="none" cap="none" strike="noStrike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5" name="Google Shape;185;p5"/>
          <p:cNvSpPr txBox="1"/>
          <p:nvPr/>
        </p:nvSpPr>
        <p:spPr>
          <a:xfrm>
            <a:off x="3868289" y="6227615"/>
            <a:ext cx="75015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Giuliana Longworth</a:t>
            </a:r>
            <a:endParaRPr b="0" i="0" sz="900" u="none" cap="none" strike="noStrike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Who we are | PIR" id="186" name="Google Shape;186;p5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4181772" y="2232552"/>
            <a:ext cx="732453" cy="7975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ikos oikos International Team | oikos" id="187" name="Google Shape;187;p5"/>
          <p:cNvPicPr preferRelativeResize="0"/>
          <p:nvPr/>
        </p:nvPicPr>
        <p:blipFill rotWithShape="1">
          <a:blip r:embed="rId26">
            <a:alphaModFix/>
          </a:blip>
          <a:srcRect b="21433" l="18852" r="7967" t="0"/>
          <a:stretch/>
        </p:blipFill>
        <p:spPr>
          <a:xfrm>
            <a:off x="3882054" y="5410488"/>
            <a:ext cx="722620" cy="775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"/>
          <p:cNvSpPr txBox="1"/>
          <p:nvPr/>
        </p:nvSpPr>
        <p:spPr>
          <a:xfrm>
            <a:off x="407902" y="90825"/>
            <a:ext cx="90990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219CC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Which schools took part in 2021? </a:t>
            </a:r>
            <a:endParaRPr b="1" i="0" sz="1400" u="none" cap="none" strike="noStrike">
              <a:solidFill>
                <a:srgbClr val="219CC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4" name="Google Shape;19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33950"/>
            <a:ext cx="5394676" cy="303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3525" y="690838"/>
            <a:ext cx="5394676" cy="303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94050" y="3811588"/>
            <a:ext cx="5280376" cy="297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b6c6cd8edb_1_4"/>
          <p:cNvSpPr txBox="1"/>
          <p:nvPr/>
        </p:nvSpPr>
        <p:spPr>
          <a:xfrm>
            <a:off x="407902" y="167025"/>
            <a:ext cx="90990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219CC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Which schools took part in 2021? </a:t>
            </a:r>
            <a:endParaRPr b="1" i="0" sz="1400" u="none" cap="none" strike="noStrike">
              <a:solidFill>
                <a:srgbClr val="219CC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3" name="Google Shape;203;gb6c6cd8edb_1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22" y="1313125"/>
            <a:ext cx="5959104" cy="33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b6c6cd8edb_1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8575" y="1313125"/>
            <a:ext cx="5959124" cy="33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7"/>
          <p:cNvGrpSpPr/>
          <p:nvPr/>
        </p:nvGrpSpPr>
        <p:grpSpPr>
          <a:xfrm>
            <a:off x="567057" y="1649914"/>
            <a:ext cx="4389120" cy="4389120"/>
            <a:chOff x="756458" y="1747059"/>
            <a:chExt cx="4389120" cy="4389120"/>
          </a:xfrm>
        </p:grpSpPr>
        <p:sp>
          <p:nvSpPr>
            <p:cNvPr id="210" name="Google Shape;210;p7"/>
            <p:cNvSpPr/>
            <p:nvPr/>
          </p:nvSpPr>
          <p:spPr>
            <a:xfrm>
              <a:off x="756458" y="1747059"/>
              <a:ext cx="4389120" cy="43891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1019001" y="2009602"/>
              <a:ext cx="3864034" cy="3864034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2" name="Google Shape;212;p7"/>
          <p:cNvSpPr/>
          <p:nvPr/>
        </p:nvSpPr>
        <p:spPr>
          <a:xfrm>
            <a:off x="5312525" y="2567201"/>
            <a:ext cx="6049875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0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Level 3: Progressing</a:t>
            </a:r>
            <a:br>
              <a:rPr b="0" i="0" lang="en-GB" sz="4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GB" sz="4000" u="none" cap="none" strike="noStrik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Demonstrating evidence of results across some impact dimensions</a:t>
            </a:r>
            <a:endParaRPr/>
          </a:p>
        </p:txBody>
      </p:sp>
      <p:sp>
        <p:nvSpPr>
          <p:cNvPr id="213" name="Google Shape;213;p7"/>
          <p:cNvSpPr txBox="1"/>
          <p:nvPr/>
        </p:nvSpPr>
        <p:spPr>
          <a:xfrm>
            <a:off x="567057" y="732512"/>
            <a:ext cx="5403378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219CC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XXX PIR level 2021</a:t>
            </a:r>
            <a:endParaRPr b="1" i="0" sz="1800" u="none" cap="none" strike="noStrike">
              <a:solidFill>
                <a:srgbClr val="219CC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4" name="Google Shape;21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23025" y="732488"/>
            <a:ext cx="4389125" cy="897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8"/>
          <p:cNvGrpSpPr/>
          <p:nvPr/>
        </p:nvGrpSpPr>
        <p:grpSpPr>
          <a:xfrm>
            <a:off x="567057" y="1649914"/>
            <a:ext cx="4389120" cy="4389120"/>
            <a:chOff x="756458" y="1747059"/>
            <a:chExt cx="4389120" cy="4389120"/>
          </a:xfrm>
        </p:grpSpPr>
        <p:sp>
          <p:nvSpPr>
            <p:cNvPr id="220" name="Google Shape;220;p8"/>
            <p:cNvSpPr/>
            <p:nvPr/>
          </p:nvSpPr>
          <p:spPr>
            <a:xfrm>
              <a:off x="756458" y="1747059"/>
              <a:ext cx="4389120" cy="43891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1019001" y="2009602"/>
              <a:ext cx="3864034" cy="3864034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2" name="Google Shape;222;p8"/>
          <p:cNvSpPr/>
          <p:nvPr/>
        </p:nvSpPr>
        <p:spPr>
          <a:xfrm>
            <a:off x="5312525" y="1951648"/>
            <a:ext cx="6049875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0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Level 4: Transforming ​ </a:t>
            </a:r>
            <a:r>
              <a:rPr b="0" i="0" lang="en-GB" sz="4000" u="none" cap="none" strike="noStrik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Positive impact culture, embedded in governance and systems, with visible results and progress in many impact dimensions</a:t>
            </a:r>
            <a:endParaRPr/>
          </a:p>
        </p:txBody>
      </p:sp>
      <p:sp>
        <p:nvSpPr>
          <p:cNvPr id="223" name="Google Shape;223;p8"/>
          <p:cNvSpPr txBox="1"/>
          <p:nvPr/>
        </p:nvSpPr>
        <p:spPr>
          <a:xfrm>
            <a:off x="567057" y="732512"/>
            <a:ext cx="5403378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219CC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XXX PIR level 2021</a:t>
            </a:r>
            <a:endParaRPr b="1" i="0" sz="1800" u="none" cap="none" strike="noStrike">
              <a:solidFill>
                <a:srgbClr val="219CC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4" name="Google Shape;22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23025" y="732488"/>
            <a:ext cx="4389125" cy="897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2020-07-24T09:07:50Z</dcterms:created>
  <dc:creator>John Watt</dc:creator>
</cp:coreProperties>
</file>