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287" r:id="rId4"/>
    <p:sldId id="290" r:id="rId5"/>
    <p:sldId id="291" r:id="rId6"/>
    <p:sldId id="260" r:id="rId7"/>
    <p:sldId id="279" r:id="rId8"/>
    <p:sldId id="301" r:id="rId9"/>
    <p:sldId id="307" r:id="rId10"/>
    <p:sldId id="305" r:id="rId11"/>
    <p:sldId id="299" r:id="rId12"/>
    <p:sldId id="302" r:id="rId13"/>
    <p:sldId id="303" r:id="rId14"/>
    <p:sldId id="30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vetlana V. Domnina" initials="SV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0906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5958285336718"/>
          <c:y val="7.7079256151025954E-2"/>
          <c:w val="0.77011131316793258"/>
          <c:h val="0.708005562106002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83000"/>
                      <a:shade val="100000"/>
                      <a:satMod val="100000"/>
                    </a:schemeClr>
                  </a:gs>
                  <a:gs pos="100000">
                    <a:schemeClr val="accent1">
                      <a:tint val="61000"/>
                      <a:alpha val="100000"/>
                      <a:satMod val="2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83000"/>
                      <a:shade val="100000"/>
                      <a:satMod val="100000"/>
                    </a:schemeClr>
                  </a:gs>
                  <a:gs pos="100000">
                    <a:schemeClr val="accent2">
                      <a:tint val="61000"/>
                      <a:alpha val="100000"/>
                      <a:satMod val="2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83000"/>
                      <a:shade val="100000"/>
                      <a:satMod val="100000"/>
                    </a:schemeClr>
                  </a:gs>
                  <a:gs pos="100000">
                    <a:schemeClr val="accent3">
                      <a:tint val="61000"/>
                      <a:alpha val="100000"/>
                      <a:satMod val="2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83000"/>
                      <a:shade val="100000"/>
                      <a:satMod val="100000"/>
                    </a:schemeClr>
                  </a:gs>
                  <a:gs pos="100000">
                    <a:schemeClr val="accent4">
                      <a:tint val="61000"/>
                      <a:alpha val="100000"/>
                      <a:satMod val="2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83000"/>
                      <a:shade val="100000"/>
                      <a:satMod val="100000"/>
                    </a:schemeClr>
                  </a:gs>
                  <a:gs pos="100000">
                    <a:schemeClr val="accent5">
                      <a:tint val="61000"/>
                      <a:alpha val="100000"/>
                      <a:satMod val="2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83000"/>
                      <a:shade val="100000"/>
                      <a:satMod val="100000"/>
                    </a:schemeClr>
                  </a:gs>
                  <a:gs pos="100000">
                    <a:schemeClr val="accent6">
                      <a:tint val="61000"/>
                      <a:alpha val="100000"/>
                      <a:satMod val="2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отказов не было</c:v>
                </c:pt>
                <c:pt idx="1">
                  <c:v>от 1 до 5 отказов</c:v>
                </c:pt>
                <c:pt idx="2">
                  <c:v>от 6 до 10 отказов</c:v>
                </c:pt>
                <c:pt idx="3">
                  <c:v>от 11 до 20 отказов</c:v>
                </c:pt>
                <c:pt idx="4">
                  <c:v>от 21 до 50 отказов</c:v>
                </c:pt>
                <c:pt idx="5">
                  <c:v>более 51 отказа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56</c:v>
                </c:pt>
                <c:pt idx="2">
                  <c:v>16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428267229567073E-2"/>
          <c:y val="0.81578414364215934"/>
          <c:w val="0.81423267785060927"/>
          <c:h val="0.16793561399160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00438045053779E-2"/>
          <c:y val="0.17461648405432428"/>
          <c:w val="0.79545192916002661"/>
          <c:h val="0.596513112657152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83000"/>
                      <a:shade val="100000"/>
                      <a:satMod val="100000"/>
                    </a:schemeClr>
                  </a:gs>
                  <a:gs pos="100000">
                    <a:schemeClr val="accent1">
                      <a:tint val="61000"/>
                      <a:alpha val="100000"/>
                      <a:satMod val="2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83000"/>
                      <a:shade val="100000"/>
                      <a:satMod val="100000"/>
                    </a:schemeClr>
                  </a:gs>
                  <a:gs pos="100000">
                    <a:schemeClr val="accent2">
                      <a:tint val="61000"/>
                      <a:alpha val="100000"/>
                      <a:satMod val="2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83000"/>
                      <a:shade val="100000"/>
                      <a:satMod val="100000"/>
                    </a:schemeClr>
                  </a:gs>
                  <a:gs pos="100000">
                    <a:schemeClr val="accent3">
                      <a:tint val="61000"/>
                      <a:alpha val="100000"/>
                      <a:satMod val="2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83000"/>
                      <a:shade val="100000"/>
                      <a:satMod val="100000"/>
                    </a:schemeClr>
                  </a:gs>
                  <a:gs pos="100000">
                    <a:schemeClr val="accent4">
                      <a:tint val="61000"/>
                      <a:alpha val="100000"/>
                      <a:satMod val="2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менее 1 млн. евро</c:v>
                </c:pt>
                <c:pt idx="1">
                  <c:v>от 1 до 10 млн. евро</c:v>
                </c:pt>
                <c:pt idx="2">
                  <c:v>от 11 до 50 млн. евро</c:v>
                </c:pt>
                <c:pt idx="3">
                  <c:v>более 50 млн. евро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</c:v>
                </c:pt>
                <c:pt idx="1">
                  <c:v>14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433486422204979E-2"/>
          <c:y val="0.82321145998792922"/>
          <c:w val="0.88162798403177645"/>
          <c:h val="0.16248832712281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764A3-DC42-49B1-833E-A18DBD77DDDD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C0E41-DAE1-46B2-9027-28DFCED5D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5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775075" y="9431338"/>
            <a:ext cx="2887663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312C6B-9540-415B-B2E6-A90175C6D67E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6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 eaLnBrk="1">
              <a:lnSpc>
                <a:spcPct val="100000"/>
              </a:lnSpc>
              <a:spcBef>
                <a:spcPts val="400"/>
              </a:spcBef>
              <a:defRPr/>
            </a:pPr>
            <a:r>
              <a:rPr lang="ru-RU" dirty="0" smtClean="0">
                <a:sym typeface="Avenir Roman" charset="0"/>
              </a:rPr>
              <a:t>Все агенты могут</a:t>
            </a:r>
            <a:r>
              <a:rPr lang="ru-RU" baseline="0" dirty="0" smtClean="0">
                <a:sym typeface="Avenir Roman" charset="0"/>
              </a:rPr>
              <a:t> работать в едином информационном пространстве – на портале</a:t>
            </a:r>
            <a:endParaRPr lang="en-GB" dirty="0" smtClean="0">
              <a:sym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5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Рассказать</a:t>
            </a:r>
            <a:r>
              <a:rPr lang="ru-RU" baseline="0" dirty="0" smtClean="0"/>
              <a:t> пример о функционале для перевозчика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00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D2D1-22EE-4B4C-9481-23C535CCE6B8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89B8-D903-42D8-8F33-117129DF5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D2D1-22EE-4B4C-9481-23C535CCE6B8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89B8-D903-42D8-8F33-117129DF5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9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D2D1-22EE-4B4C-9481-23C535CCE6B8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89B8-D903-42D8-8F33-117129DF5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5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D2D1-22EE-4B4C-9481-23C535CCE6B8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89B8-D903-42D8-8F33-117129DF5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5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D2D1-22EE-4B4C-9481-23C535CCE6B8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89B8-D903-42D8-8F33-117129DF5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8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D2D1-22EE-4B4C-9481-23C535CCE6B8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89B8-D903-42D8-8F33-117129DF5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4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D2D1-22EE-4B4C-9481-23C535CCE6B8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89B8-D903-42D8-8F33-117129DF5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7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D2D1-22EE-4B4C-9481-23C535CCE6B8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89B8-D903-42D8-8F33-117129DF5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8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D2D1-22EE-4B4C-9481-23C535CCE6B8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89B8-D903-42D8-8F33-117129DF5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7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D2D1-22EE-4B4C-9481-23C535CCE6B8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89B8-D903-42D8-8F33-117129DF5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7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D2D1-22EE-4B4C-9481-23C535CCE6B8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89B8-D903-42D8-8F33-117129DF5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4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FD2D1-22EE-4B4C-9481-23C535CCE6B8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A89B8-D903-42D8-8F33-117129DF5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9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w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988840"/>
            <a:ext cx="7126560" cy="216024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13176"/>
            <a:ext cx="6224736" cy="625624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Светлана Домнина, Председатель Совета гильдии логистических операторов МТПП, </a:t>
            </a:r>
            <a:r>
              <a:rPr lang="ru-RU" sz="2400" dirty="0" err="1" smtClean="0"/>
              <a:t>к.т.н.доц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НИУ ВШЭ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276872"/>
            <a:ext cx="662473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4"/>
                </a:solidFill>
              </a:rPr>
              <a:t>«НОВЫЕ ТЕНДЕНЦИИ В РАЗВИТИИ </a:t>
            </a:r>
            <a:r>
              <a:rPr lang="ru-RU" sz="2000" b="1" dirty="0" smtClean="0">
                <a:ln/>
                <a:solidFill>
                  <a:schemeClr val="accent4"/>
                </a:solidFill>
              </a:rPr>
              <a:t>МЕЖДУНАРОДНЫХ </a:t>
            </a:r>
            <a:r>
              <a:rPr lang="ru-RU" sz="2000" b="1" dirty="0">
                <a:ln/>
                <a:solidFill>
                  <a:schemeClr val="accent4"/>
                </a:solidFill>
              </a:rPr>
              <a:t>АВТОМОБИЛЬНЫХ ПЕРЕВОЗОК» </a:t>
            </a:r>
          </a:p>
          <a:p>
            <a:pPr algn="ctr"/>
            <a:endParaRPr lang="ru-RU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92" y="40466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27" y="384608"/>
            <a:ext cx="1072625" cy="112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414908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Тема выступления: Роль </a:t>
            </a:r>
            <a:r>
              <a:rPr lang="ru-RU" sz="2000" b="1" dirty="0"/>
              <a:t>автотранспорта в обеспечении надежности </a:t>
            </a:r>
            <a:r>
              <a:rPr lang="ru-RU" sz="2000" b="1" dirty="0" smtClean="0"/>
              <a:t>цепей </a:t>
            </a:r>
            <a:r>
              <a:rPr lang="ru-RU" sz="2000" b="1" dirty="0"/>
              <a:t>поставок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58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395536" y="4179225"/>
            <a:ext cx="8656389" cy="2509376"/>
            <a:chOff x="250825" y="4437063"/>
            <a:chExt cx="8656389" cy="2509376"/>
          </a:xfrm>
        </p:grpSpPr>
        <p:cxnSp>
          <p:nvCxnSpPr>
            <p:cNvPr id="56" name="Connecteur droit 55"/>
            <p:cNvCxnSpPr/>
            <p:nvPr/>
          </p:nvCxnSpPr>
          <p:spPr>
            <a:xfrm flipV="1">
              <a:off x="900113" y="4508500"/>
              <a:ext cx="1655762" cy="9366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flipV="1">
              <a:off x="1547813" y="4581525"/>
              <a:ext cx="1079500" cy="100806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V="1">
              <a:off x="2339975" y="4437063"/>
              <a:ext cx="503238" cy="9366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V="1">
              <a:off x="3508137" y="4851327"/>
              <a:ext cx="144462" cy="100806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>
              <a:stCxn id="101" idx="0"/>
            </p:cNvCxnSpPr>
            <p:nvPr/>
          </p:nvCxnSpPr>
          <p:spPr>
            <a:xfrm flipV="1">
              <a:off x="4678012" y="4874843"/>
              <a:ext cx="167694" cy="60800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H="1" flipV="1">
              <a:off x="5066759" y="4793947"/>
              <a:ext cx="287338" cy="8636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H="1" flipV="1">
              <a:off x="5292725" y="4652963"/>
              <a:ext cx="647700" cy="6477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>
              <a:stCxn id="107" idx="0"/>
            </p:cNvCxnSpPr>
            <p:nvPr/>
          </p:nvCxnSpPr>
          <p:spPr>
            <a:xfrm flipH="1" flipV="1">
              <a:off x="5867400" y="4581526"/>
              <a:ext cx="727869" cy="11687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flipH="1" flipV="1">
              <a:off x="6084888" y="4581525"/>
              <a:ext cx="919818" cy="77066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flipH="1" flipV="1">
              <a:off x="6588125" y="4508500"/>
              <a:ext cx="1439564" cy="92775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001" name="Picture 15" descr="upstreamsupplier.png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5703888"/>
              <a:ext cx="1008063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02" name="Picture 17" descr="supplierIII.png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5632450"/>
              <a:ext cx="989013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03" name="Picture 13" descr="3pl.png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25" y="5661025"/>
              <a:ext cx="950913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04" name="Picture 17" descr="supplierIII.png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467" y="5632449"/>
              <a:ext cx="990600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1" name="Connecteur droit 70"/>
            <p:cNvCxnSpPr/>
            <p:nvPr/>
          </p:nvCxnSpPr>
          <p:spPr>
            <a:xfrm>
              <a:off x="286544" y="6648450"/>
              <a:ext cx="2305050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4198429" y="6657598"/>
              <a:ext cx="4248150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4007" name="Picture 7" descr="retailer.png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88" y="5588000"/>
              <a:ext cx="896937" cy="66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09" name="ZoneTexte 16"/>
            <p:cNvSpPr txBox="1">
              <a:spLocks noChangeArrowheads="1"/>
            </p:cNvSpPr>
            <p:nvPr/>
          </p:nvSpPr>
          <p:spPr bwMode="auto">
            <a:xfrm>
              <a:off x="295369" y="6292794"/>
              <a:ext cx="935037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fr-FR" sz="1100" b="1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Фабрика</a:t>
              </a:r>
              <a:endParaRPr lang="fr-FR" altLang="fr-FR" sz="1100" b="1" dirty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84010" name="ZoneTexte 17"/>
            <p:cNvSpPr txBox="1">
              <a:spLocks noChangeArrowheads="1"/>
            </p:cNvSpPr>
            <p:nvPr/>
          </p:nvSpPr>
          <p:spPr bwMode="auto">
            <a:xfrm>
              <a:off x="1962151" y="6307135"/>
              <a:ext cx="6477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fr-FR" sz="1100" b="1" dirty="0" err="1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Хаб</a:t>
              </a:r>
              <a:endParaRPr lang="fr-FR" altLang="fr-FR" sz="1100" b="1" dirty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84011" name="ZoneTexte 19"/>
            <p:cNvSpPr txBox="1">
              <a:spLocks noChangeArrowheads="1"/>
            </p:cNvSpPr>
            <p:nvPr/>
          </p:nvSpPr>
          <p:spPr bwMode="auto">
            <a:xfrm>
              <a:off x="4388609" y="6308725"/>
              <a:ext cx="6477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fr-FR" sz="1100" b="1" dirty="0" err="1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Хаб</a:t>
              </a:r>
              <a:endParaRPr lang="fr-FR" altLang="fr-FR" sz="1100" b="1" dirty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84012" name="ZoneTexte 20"/>
            <p:cNvSpPr txBox="1">
              <a:spLocks noChangeArrowheads="1"/>
            </p:cNvSpPr>
            <p:nvPr/>
          </p:nvSpPr>
          <p:spPr bwMode="auto">
            <a:xfrm>
              <a:off x="5587206" y="6272795"/>
              <a:ext cx="14398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fr-FR" sz="900" b="1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Склад</a:t>
              </a:r>
              <a:endParaRPr lang="fr-FR" altLang="fr-FR" sz="900" b="1" dirty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84013" name="ZoneTexte 21"/>
            <p:cNvSpPr txBox="1">
              <a:spLocks noChangeArrowheads="1"/>
            </p:cNvSpPr>
            <p:nvPr/>
          </p:nvSpPr>
          <p:spPr bwMode="auto">
            <a:xfrm>
              <a:off x="6732589" y="6318510"/>
              <a:ext cx="9104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fr-FR" sz="1000" b="1" dirty="0" err="1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Ретейлер</a:t>
              </a:r>
              <a:endParaRPr lang="fr-FR" altLang="fr-FR" sz="1000" b="1" dirty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84014" name="ZoneTexte 22"/>
            <p:cNvSpPr txBox="1">
              <a:spLocks noChangeArrowheads="1"/>
            </p:cNvSpPr>
            <p:nvPr/>
          </p:nvSpPr>
          <p:spPr bwMode="auto">
            <a:xfrm>
              <a:off x="7562358" y="6301774"/>
              <a:ext cx="13448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fr-FR" sz="1000" b="1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Конечный клиент</a:t>
              </a:r>
              <a:endParaRPr lang="fr-FR" altLang="fr-FR" sz="1000" b="1" dirty="0">
                <a:solidFill>
                  <a:srgbClr val="000000"/>
                </a:solidFill>
                <a:latin typeface="Verdana" pitchFamily="34" charset="0"/>
                <a:ea typeface="+mn-ea"/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447630" y="6686550"/>
              <a:ext cx="1963534" cy="253916"/>
            </a:xfrm>
            <a:prstGeom prst="rect">
              <a:avLst/>
            </a:prstGeom>
            <a:solidFill>
              <a:srgbClr val="9CDC57"/>
            </a:solidFill>
          </p:spPr>
          <p:txBody>
            <a:bodyPr wrap="square"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b="1" dirty="0" smtClean="0">
                  <a:latin typeface="Verdana"/>
                  <a:ea typeface="+mn-ea"/>
                  <a:cs typeface="Arial" charset="0"/>
                </a:rPr>
                <a:t>Входящий поток</a:t>
              </a:r>
              <a:r>
                <a:rPr lang="fr-FR" sz="1050" b="1" dirty="0" smtClean="0">
                  <a:latin typeface="Verdana"/>
                  <a:ea typeface="+mn-ea"/>
                  <a:cs typeface="Arial" charset="0"/>
                </a:rPr>
                <a:t> </a:t>
              </a:r>
              <a:endParaRPr lang="fr-FR" sz="1050" b="1" dirty="0">
                <a:latin typeface="Verdana"/>
                <a:ea typeface="+mn-ea"/>
                <a:cs typeface="Arial" charset="0"/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4355281" y="6692523"/>
              <a:ext cx="3960440" cy="253916"/>
            </a:xfrm>
            <a:prstGeom prst="rect">
              <a:avLst/>
            </a:prstGeom>
            <a:solidFill>
              <a:srgbClr val="ED8911"/>
            </a:solidFill>
          </p:spPr>
          <p:txBody>
            <a:bodyPr wrap="square">
              <a:spAutoFit/>
            </a:bodyPr>
            <a:lstStyle/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b="1" dirty="0" smtClean="0">
                  <a:latin typeface="Verdana"/>
                  <a:ea typeface="+mn-ea"/>
                  <a:cs typeface="Arial" charset="0"/>
                </a:rPr>
                <a:t>Исходящий поток</a:t>
              </a:r>
              <a:endParaRPr lang="fr-FR" sz="1050" b="1" dirty="0">
                <a:latin typeface="Verdana"/>
                <a:ea typeface="+mn-ea"/>
                <a:cs typeface="Arial" charset="0"/>
              </a:endParaRPr>
            </a:p>
          </p:txBody>
        </p:sp>
        <p:cxnSp>
          <p:nvCxnSpPr>
            <p:cNvPr id="86" name="Connecteur droit 85"/>
            <p:cNvCxnSpPr/>
            <p:nvPr/>
          </p:nvCxnSpPr>
          <p:spPr>
            <a:xfrm>
              <a:off x="1187450" y="6092825"/>
              <a:ext cx="576263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2672306" y="6092825"/>
              <a:ext cx="1439863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5148263" y="6019800"/>
              <a:ext cx="360362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6443663" y="6019800"/>
              <a:ext cx="360362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V="1">
              <a:off x="7499405" y="5750258"/>
              <a:ext cx="600292" cy="234617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ZoneTexte 92"/>
            <p:cNvSpPr txBox="1"/>
            <p:nvPr/>
          </p:nvSpPr>
          <p:spPr>
            <a:xfrm>
              <a:off x="592113" y="5437156"/>
              <a:ext cx="719137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  <a:ea typeface="+mn-ea"/>
                  <a:cs typeface="Arial" charset="0"/>
                </a:rPr>
                <a:t>ERP</a:t>
              </a:r>
              <a:endParaRPr lang="fr-FR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n-ea"/>
                <a:cs typeface="Arial" charset="0"/>
              </a:endParaRP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1193800" y="5823283"/>
              <a:ext cx="576262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dirty="0">
                  <a:solidFill>
                    <a:srgbClr val="0070C0"/>
                  </a:solidFill>
                  <a:latin typeface="Verdana"/>
                  <a:ea typeface="+mn-ea"/>
                  <a:cs typeface="Arial" charset="0"/>
                </a:rPr>
                <a:t>TMS</a:t>
              </a: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1979613" y="5549900"/>
              <a:ext cx="576262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dirty="0">
                  <a:solidFill>
                    <a:srgbClr val="8A6E7D"/>
                  </a:solidFill>
                  <a:latin typeface="Verdana"/>
                  <a:ea typeface="+mn-ea"/>
                  <a:cs typeface="Arial" charset="0"/>
                </a:rPr>
                <a:t>WMS</a:t>
              </a: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4386976" y="5482849"/>
              <a:ext cx="58207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dirty="0" smtClean="0">
                  <a:solidFill>
                    <a:srgbClr val="8A6E7D"/>
                  </a:solidFill>
                  <a:latin typeface="Verdana"/>
                  <a:ea typeface="+mn-ea"/>
                  <a:cs typeface="Arial" charset="0"/>
                </a:rPr>
                <a:t>WMS</a:t>
              </a:r>
              <a:endParaRPr lang="fr-FR" sz="1050" b="1" dirty="0">
                <a:solidFill>
                  <a:srgbClr val="8A6E7D"/>
                </a:solidFill>
                <a:latin typeface="Verdana"/>
                <a:ea typeface="+mn-ea"/>
                <a:cs typeface="Arial" charset="0"/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5752737" y="5436255"/>
              <a:ext cx="576262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dirty="0">
                  <a:solidFill>
                    <a:srgbClr val="8A6E7D"/>
                  </a:solidFill>
                  <a:latin typeface="Verdana"/>
                  <a:ea typeface="+mn-ea"/>
                  <a:cs typeface="Arial" charset="0"/>
                </a:rPr>
                <a:t>WMS</a:t>
              </a: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6939763" y="5347429"/>
              <a:ext cx="576262" cy="2524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  <a:ea typeface="+mn-ea"/>
                  <a:cs typeface="Arial" charset="0"/>
                </a:rPr>
                <a:t>EWR</a:t>
              </a:r>
              <a:endParaRPr lang="fr-FR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n-ea"/>
                <a:cs typeface="Arial" charset="0"/>
              </a:endParaRP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3211512" y="5823283"/>
              <a:ext cx="574675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dirty="0">
                  <a:solidFill>
                    <a:srgbClr val="0070C0"/>
                  </a:solidFill>
                  <a:latin typeface="Verdana"/>
                  <a:ea typeface="+mn-ea"/>
                  <a:cs typeface="Arial" charset="0"/>
                </a:rPr>
                <a:t>TMS</a:t>
              </a: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5083175" y="5750258"/>
              <a:ext cx="576262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dirty="0">
                  <a:solidFill>
                    <a:srgbClr val="0070C0"/>
                  </a:solidFill>
                  <a:latin typeface="Verdana"/>
                  <a:ea typeface="+mn-ea"/>
                  <a:cs typeface="Arial" charset="0"/>
                </a:rPr>
                <a:t>TMS</a:t>
              </a: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6307137" y="5750258"/>
              <a:ext cx="576263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b="1" dirty="0">
                <a:solidFill>
                  <a:srgbClr val="0070C0"/>
                </a:solidFill>
                <a:latin typeface="Verdana"/>
                <a:ea typeface="+mn-ea"/>
                <a:cs typeface="Arial" charset="0"/>
              </a:endParaRPr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7619605" y="5897578"/>
              <a:ext cx="576263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dirty="0">
                  <a:solidFill>
                    <a:srgbClr val="0070C0"/>
                  </a:solidFill>
                  <a:latin typeface="Verdana"/>
                  <a:ea typeface="+mn-ea"/>
                  <a:cs typeface="Arial" charset="0"/>
                </a:rPr>
                <a:t>TMS</a:t>
              </a: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6" y="1783791"/>
            <a:ext cx="1336349" cy="74301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4" y="2860224"/>
            <a:ext cx="1543893" cy="96543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879511" y="3266941"/>
            <a:ext cx="5472608" cy="20882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600000">
              <a:rot lat="18247108" lon="17743704" rev="3720000"/>
            </a:camera>
            <a:lightRig rig="threePt" dir="t">
              <a:rot lat="0" lon="0" rev="0"/>
            </a:lightRig>
          </a:scene3d>
          <a:sp3d extrusionH="38100" prstMaterial="clear">
            <a:bevelT w="165100" h="0" prst="softRound"/>
            <a:bevelB h="317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835150" y="2050893"/>
            <a:ext cx="5472608" cy="2630301"/>
          </a:xfrm>
          <a:prstGeom prst="ellipse">
            <a:avLst/>
          </a:prstGeom>
          <a:solidFill>
            <a:srgbClr val="FFC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600000">
              <a:rot lat="18247108" lon="17743704" rev="3762000"/>
            </a:camera>
            <a:lightRig rig="threePt" dir="t">
              <a:rot lat="0" lon="0" rev="0"/>
            </a:lightRig>
          </a:scene3d>
          <a:sp3d extrusionH="38100" prstMaterial="clear">
            <a:bevelT w="260350" h="0" prst="softRound"/>
            <a:bevelB h="317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857331" y="918710"/>
            <a:ext cx="5472608" cy="2376264"/>
          </a:xfrm>
          <a:prstGeom prst="ellipse">
            <a:avLst/>
          </a:prstGeom>
          <a:solidFill>
            <a:srgbClr val="92D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600000">
              <a:rot lat="18247108" lon="17743704" rev="3720000"/>
            </a:camera>
            <a:lightRig rig="threePt" dir="t">
              <a:rot lat="0" lon="0" rev="0"/>
            </a:lightRig>
          </a:scene3d>
          <a:sp3d extrusionH="38100" prstMaterial="clear">
            <a:bevelT w="260350" h="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83973" name="Picture 2" descr="C:\TradeXpress5\bin\jedi\config\images\TradeXpress_boule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8" y="4042662"/>
            <a:ext cx="816827" cy="86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ZoneTexte 27"/>
          <p:cNvSpPr txBox="1">
            <a:spLocks noChangeArrowheads="1"/>
          </p:cNvSpPr>
          <p:nvPr/>
        </p:nvSpPr>
        <p:spPr bwMode="auto">
          <a:xfrm>
            <a:off x="2494221" y="3138441"/>
            <a:ext cx="1152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fr-FR" sz="800" dirty="0" smtClean="0">
                <a:solidFill>
                  <a:srgbClr val="8A6E7D"/>
                </a:solidFill>
                <a:latin typeface="Verdana" pitchFamily="34" charset="0"/>
                <a:ea typeface="+mn-ea"/>
              </a:rPr>
              <a:t>Мониторинг</a:t>
            </a:r>
            <a:endParaRPr lang="fr-FR" altLang="fr-FR" sz="800" dirty="0">
              <a:solidFill>
                <a:srgbClr val="8A6E7D"/>
              </a:solidFill>
              <a:latin typeface="Verdana" pitchFamily="34" charset="0"/>
              <a:ea typeface="+mn-ea"/>
            </a:endParaRPr>
          </a:p>
          <a:p>
            <a:pPr eaLnBrk="1" hangingPunct="1"/>
            <a:r>
              <a:rPr lang="ru-RU" altLang="fr-FR" sz="800" dirty="0" smtClean="0">
                <a:solidFill>
                  <a:srgbClr val="8A6E7D"/>
                </a:solidFill>
                <a:latin typeface="Verdana" pitchFamily="34" charset="0"/>
                <a:ea typeface="+mn-ea"/>
              </a:rPr>
              <a:t>Уведомления</a:t>
            </a:r>
            <a:endParaRPr lang="fr-FR" altLang="fr-FR" sz="800" dirty="0">
              <a:solidFill>
                <a:srgbClr val="8A6E7D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3986" name="ZoneTexte 78"/>
          <p:cNvSpPr txBox="1">
            <a:spLocks noChangeArrowheads="1"/>
          </p:cNvSpPr>
          <p:nvPr/>
        </p:nvSpPr>
        <p:spPr bwMode="auto">
          <a:xfrm>
            <a:off x="2556124" y="4274085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ea typeface="+mn-ea"/>
              </a:rPr>
              <a:t>BPM</a:t>
            </a:r>
          </a:p>
          <a:p>
            <a:pPr eaLnBrk="1" hangingPunct="1"/>
            <a:endParaRPr lang="fr-FR" altLang="fr-FR" sz="900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  <a:ea typeface="+mn-ea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6793289" y="3775145"/>
            <a:ext cx="21712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smtClean="0">
                <a:solidFill>
                  <a:srgbClr val="FFFFFF">
                    <a:lumMod val="50000"/>
                  </a:srgbClr>
                </a:solidFill>
                <a:latin typeface="Verdana"/>
                <a:ea typeface="+mn-ea"/>
                <a:cs typeface="Arial" charset="0"/>
              </a:rPr>
              <a:t>Дизайн процессов, определение данных для анализа</a:t>
            </a:r>
            <a:endParaRPr lang="fr-FR" sz="1050" b="1" dirty="0">
              <a:solidFill>
                <a:srgbClr val="FFFFFF">
                  <a:lumMod val="50000"/>
                </a:srgbClr>
              </a:solidFill>
              <a:latin typeface="Verdana"/>
              <a:ea typeface="+mn-ea"/>
              <a:cs typeface="Arial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6784912" y="2756390"/>
            <a:ext cx="273704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smtClean="0">
                <a:ln w="0"/>
                <a:solidFill>
                  <a:srgbClr val="BE924A"/>
                </a:solidFill>
                <a:latin typeface="Verdana"/>
                <a:ea typeface="+mn-ea"/>
                <a:cs typeface="Arial" charset="0"/>
              </a:rPr>
              <a:t>Сбор информации, </a:t>
            </a:r>
            <a:endParaRPr lang="en-US" sz="1050" b="1" dirty="0" smtClean="0">
              <a:ln w="0"/>
              <a:solidFill>
                <a:srgbClr val="BE924A"/>
              </a:solidFill>
              <a:latin typeface="Verdana"/>
              <a:ea typeface="+mn-ea"/>
              <a:cs typeface="Arial" charset="0"/>
            </a:endParaRPr>
          </a:p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smtClean="0">
                <a:ln w="0"/>
                <a:solidFill>
                  <a:srgbClr val="BE924A"/>
                </a:solidFill>
                <a:latin typeface="Verdana"/>
                <a:ea typeface="+mn-ea"/>
                <a:cs typeface="Arial" charset="0"/>
              </a:rPr>
              <a:t>реакция</a:t>
            </a:r>
            <a:endParaRPr lang="fr-FR" sz="1050" b="1" dirty="0">
              <a:ln w="0"/>
              <a:solidFill>
                <a:srgbClr val="BE924A"/>
              </a:solidFill>
              <a:latin typeface="Verdana"/>
              <a:ea typeface="+mn-ea"/>
              <a:cs typeface="Arial" charset="0"/>
            </a:endParaRPr>
          </a:p>
        </p:txBody>
      </p:sp>
      <p:sp>
        <p:nvSpPr>
          <p:cNvPr id="83990" name="ZoneTexte 91"/>
          <p:cNvSpPr txBox="1">
            <a:spLocks noChangeArrowheads="1"/>
          </p:cNvSpPr>
          <p:nvPr/>
        </p:nvSpPr>
        <p:spPr bwMode="auto">
          <a:xfrm>
            <a:off x="2430712" y="1913191"/>
            <a:ext cx="115252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fr-FR" sz="800" dirty="0" smtClean="0">
                <a:solidFill>
                  <a:srgbClr val="007E39"/>
                </a:solidFill>
                <a:latin typeface="Verdana" pitchFamily="34" charset="0"/>
                <a:ea typeface="+mn-ea"/>
              </a:rPr>
              <a:t>Отчеты </a:t>
            </a:r>
            <a:r>
              <a:rPr lang="fr-FR" altLang="fr-FR" sz="800" dirty="0" smtClean="0">
                <a:solidFill>
                  <a:srgbClr val="007E39"/>
                </a:solidFill>
                <a:latin typeface="Verdana" pitchFamily="34" charset="0"/>
                <a:ea typeface="+mn-ea"/>
              </a:rPr>
              <a:t>&amp; SLA</a:t>
            </a:r>
          </a:p>
          <a:p>
            <a:pPr eaLnBrk="1" hangingPunct="1"/>
            <a:r>
              <a:rPr lang="ru-RU" altLang="fr-FR" sz="800" dirty="0" smtClean="0">
                <a:solidFill>
                  <a:srgbClr val="007E39"/>
                </a:solidFill>
                <a:latin typeface="Verdana" pitchFamily="34" charset="0"/>
                <a:ea typeface="+mn-ea"/>
              </a:rPr>
              <a:t>Индикаторы</a:t>
            </a:r>
            <a:endParaRPr lang="fr-FR" altLang="fr-FR" sz="800" dirty="0">
              <a:solidFill>
                <a:srgbClr val="007E39"/>
              </a:solidFill>
              <a:latin typeface="Verdana" pitchFamily="34" charset="0"/>
              <a:ea typeface="+mn-ea"/>
            </a:endParaRPr>
          </a:p>
          <a:p>
            <a:pPr eaLnBrk="1" hangingPunct="1"/>
            <a:r>
              <a:rPr lang="ru-RU" altLang="fr-FR" sz="800" dirty="0">
                <a:solidFill>
                  <a:srgbClr val="007E39"/>
                </a:solidFill>
                <a:latin typeface="Verdana" pitchFamily="34" charset="0"/>
              </a:rPr>
              <a:t>Рабочий процесс</a:t>
            </a:r>
            <a:endParaRPr lang="fr-FR" altLang="fr-FR" sz="800" dirty="0">
              <a:solidFill>
                <a:srgbClr val="007E39"/>
              </a:solidFill>
              <a:latin typeface="Verdana" pitchFamily="34" charset="0"/>
            </a:endParaRPr>
          </a:p>
          <a:p>
            <a:pPr eaLnBrk="1" hangingPunct="1"/>
            <a:endParaRPr lang="fr-FR" altLang="fr-FR" sz="800" dirty="0">
              <a:solidFill>
                <a:srgbClr val="007E39"/>
              </a:solidFill>
              <a:latin typeface="Verdana" pitchFamily="34" charset="0"/>
              <a:ea typeface="+mn-ea"/>
            </a:endParaRPr>
          </a:p>
          <a:p>
            <a:pPr eaLnBrk="1" hangingPunct="1"/>
            <a:endParaRPr lang="fr-FR" altLang="fr-FR" sz="900" dirty="0">
              <a:solidFill>
                <a:srgbClr val="00007D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563145" y="4275673"/>
            <a:ext cx="2664618" cy="18899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bliqueBottomRigh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ln w="0"/>
                <a:solidFill>
                  <a:srgbClr val="8A6E7D"/>
                </a:solidFill>
                <a:latin typeface="Verdana"/>
                <a:ea typeface="+mn-ea"/>
                <a:cs typeface="Arial" charset="0"/>
              </a:rPr>
              <a:t>УПРАВЛЕНИЕ СОБЫТИЯМИ</a:t>
            </a:r>
            <a:endParaRPr lang="fr-FR" sz="700" b="1" dirty="0">
              <a:ln w="0"/>
              <a:solidFill>
                <a:srgbClr val="8A6E7D"/>
              </a:solidFill>
              <a:latin typeface="Verdana"/>
              <a:ea typeface="+mn-ea"/>
              <a:cs typeface="Arial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536949" y="3286326"/>
            <a:ext cx="2979739" cy="216376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 smtClean="0">
                <a:ln w="0"/>
                <a:solidFill>
                  <a:srgbClr val="8A6E7D"/>
                </a:solidFill>
                <a:latin typeface="Verdana"/>
                <a:ea typeface="+mn-ea"/>
                <a:cs typeface="Arial" charset="0"/>
              </a:rPr>
              <a:t>ТАКТИЧЕСКОЕ УПРАВЛЕНИЕ</a:t>
            </a:r>
            <a:endParaRPr lang="fr-FR" sz="700" b="1" dirty="0">
              <a:ln w="0"/>
              <a:solidFill>
                <a:srgbClr val="8A6E7D"/>
              </a:solidFill>
              <a:latin typeface="Verdana"/>
              <a:ea typeface="+mn-ea"/>
              <a:cs typeface="Arial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344795" y="2051486"/>
            <a:ext cx="3279049" cy="187973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bliqueBottomRigh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ln w="0"/>
                <a:solidFill>
                  <a:srgbClr val="8A6E7D"/>
                </a:solidFill>
                <a:latin typeface="Verdana"/>
                <a:ea typeface="+mn-ea"/>
                <a:cs typeface="Arial" charset="0"/>
              </a:rPr>
              <a:t>УПРАВЛЕНИЕ ПРОИЗВОДИТЕЛЬНОСТЬЮ</a:t>
            </a:r>
            <a:endParaRPr lang="fr-FR" sz="700" b="1" dirty="0">
              <a:ln w="0"/>
              <a:solidFill>
                <a:srgbClr val="8A6E7D"/>
              </a:solidFill>
              <a:latin typeface="Verdana"/>
              <a:ea typeface="+mn-ea"/>
              <a:cs typeface="Arial" charset="0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6712026" y="1643693"/>
            <a:ext cx="246447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smtClean="0">
                <a:ln w="0"/>
                <a:solidFill>
                  <a:srgbClr val="007E39"/>
                </a:solidFill>
                <a:latin typeface="Verdana"/>
                <a:cs typeface="Arial" charset="0"/>
              </a:rPr>
              <a:t>Единое информационное пространство</a:t>
            </a:r>
            <a:endParaRPr lang="fr-FR" sz="1050" b="1" dirty="0">
              <a:ln w="0"/>
              <a:solidFill>
                <a:srgbClr val="007E39"/>
              </a:solidFill>
              <a:latin typeface="Verdana"/>
              <a:ea typeface="+mn-ea"/>
              <a:cs typeface="Arial" charset="0"/>
            </a:endParaRPr>
          </a:p>
        </p:txBody>
      </p:sp>
      <p:sp>
        <p:nvSpPr>
          <p:cNvPr id="100" name="Flèche vers le haut 99"/>
          <p:cNvSpPr/>
          <p:nvPr/>
        </p:nvSpPr>
        <p:spPr>
          <a:xfrm>
            <a:off x="6272124" y="4056598"/>
            <a:ext cx="647700" cy="217487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2" name="Flèche vers le haut 101"/>
          <p:cNvSpPr/>
          <p:nvPr/>
        </p:nvSpPr>
        <p:spPr>
          <a:xfrm>
            <a:off x="6256339" y="2957845"/>
            <a:ext cx="647700" cy="215900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839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510046"/>
            <a:ext cx="10810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itle 1"/>
          <p:cNvSpPr txBox="1">
            <a:spLocks/>
          </p:cNvSpPr>
          <p:nvPr/>
        </p:nvSpPr>
        <p:spPr bwMode="auto">
          <a:xfrm>
            <a:off x="1043608" y="333375"/>
            <a:ext cx="688597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4596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4596A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4596A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4596A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4596A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4596A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4596A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4596A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74596A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FLOW CONTROL TOWER: </a:t>
            </a:r>
            <a:r>
              <a:rPr lang="ru-RU" kern="0" dirty="0" smtClean="0"/>
              <a:t>Концепт</a:t>
            </a:r>
            <a:endParaRPr lang="en-US" kern="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50" y="5011859"/>
            <a:ext cx="742537" cy="510477"/>
          </a:xfrm>
          <a:prstGeom prst="rect">
            <a:avLst/>
          </a:prstGeom>
        </p:spPr>
      </p:pic>
      <p:cxnSp>
        <p:nvCxnSpPr>
          <p:cNvPr id="144" name="Connecteur droit 143"/>
          <p:cNvCxnSpPr/>
          <p:nvPr/>
        </p:nvCxnSpPr>
        <p:spPr>
          <a:xfrm rot="2097955" flipV="1">
            <a:off x="7669461" y="5744234"/>
            <a:ext cx="574947" cy="269542"/>
          </a:xfrm>
          <a:prstGeom prst="line">
            <a:avLst/>
          </a:prstGeom>
          <a:ln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12" descr="customers.png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06" y="5734037"/>
            <a:ext cx="603101" cy="39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Скругленный прямоугольник 34"/>
          <p:cNvSpPr/>
          <p:nvPr/>
        </p:nvSpPr>
        <p:spPr bwMode="auto">
          <a:xfrm>
            <a:off x="1916902" y="5229329"/>
            <a:ext cx="936104" cy="261602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WMS</a:t>
            </a:r>
            <a:endParaRPr lang="ru-RU" sz="1600" dirty="0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" name="Скругленный прямоугольник 34"/>
          <p:cNvSpPr/>
          <p:nvPr/>
        </p:nvSpPr>
        <p:spPr bwMode="auto">
          <a:xfrm>
            <a:off x="4363117" y="5195123"/>
            <a:ext cx="936104" cy="261602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WMS</a:t>
            </a:r>
            <a:endParaRPr lang="ru-RU" sz="1600" dirty="0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" name="Скругленный прямоугольник 34"/>
          <p:cNvSpPr/>
          <p:nvPr/>
        </p:nvSpPr>
        <p:spPr bwMode="auto">
          <a:xfrm>
            <a:off x="5794255" y="5193428"/>
            <a:ext cx="936104" cy="261602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WMS</a:t>
            </a:r>
            <a:endParaRPr lang="ru-RU" sz="1600" dirty="0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Скругленный прямоугольник 34"/>
          <p:cNvSpPr/>
          <p:nvPr/>
        </p:nvSpPr>
        <p:spPr bwMode="auto">
          <a:xfrm>
            <a:off x="3310687" y="5504063"/>
            <a:ext cx="701482" cy="261602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TMS</a:t>
            </a:r>
            <a:endParaRPr lang="ru-RU" sz="1600" dirty="0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Скругленный прямоугольник 34"/>
          <p:cNvSpPr/>
          <p:nvPr/>
        </p:nvSpPr>
        <p:spPr bwMode="auto">
          <a:xfrm>
            <a:off x="5134766" y="5453334"/>
            <a:ext cx="701482" cy="261602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TMS</a:t>
            </a:r>
            <a:endParaRPr lang="ru-RU" sz="1600" dirty="0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" name="Скругленный прямоугольник 34"/>
          <p:cNvSpPr/>
          <p:nvPr/>
        </p:nvSpPr>
        <p:spPr bwMode="auto">
          <a:xfrm>
            <a:off x="7847511" y="5633728"/>
            <a:ext cx="693542" cy="236343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TMS</a:t>
            </a:r>
            <a:endParaRPr lang="ru-RU" sz="1600" dirty="0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" name="Скругленный прямоугольник 34"/>
          <p:cNvSpPr/>
          <p:nvPr/>
        </p:nvSpPr>
        <p:spPr bwMode="auto">
          <a:xfrm>
            <a:off x="7037097" y="5030460"/>
            <a:ext cx="701482" cy="261602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EWR</a:t>
            </a:r>
            <a:endParaRPr lang="ru-RU" sz="1600" dirty="0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" name="Скругленный прямоугольник 31"/>
          <p:cNvSpPr/>
          <p:nvPr/>
        </p:nvSpPr>
        <p:spPr bwMode="auto">
          <a:xfrm>
            <a:off x="7432557" y="4295007"/>
            <a:ext cx="1674392" cy="216024"/>
          </a:xfrm>
          <a:prstGeom prst="roundRect">
            <a:avLst/>
          </a:prstGeom>
          <a:solidFill>
            <a:srgbClr val="92D050">
              <a:alpha val="46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/>
            <a:r>
              <a:rPr lang="en-US" sz="1200" b="1" dirty="0" err="1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TradeXpress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fr-FR" sz="1200" dirty="0" smtClean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" name="Скругленный прямоугольник 34"/>
          <p:cNvSpPr/>
          <p:nvPr/>
        </p:nvSpPr>
        <p:spPr bwMode="auto">
          <a:xfrm>
            <a:off x="7161711" y="3229520"/>
            <a:ext cx="936104" cy="261602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KPI’s</a:t>
            </a:r>
            <a:endParaRPr lang="ru-RU" sz="1600" b="1" dirty="0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" name="Скругленный прямоугольник 34"/>
          <p:cNvSpPr/>
          <p:nvPr/>
        </p:nvSpPr>
        <p:spPr bwMode="auto">
          <a:xfrm>
            <a:off x="8166204" y="3211914"/>
            <a:ext cx="936104" cy="261602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GLS</a:t>
            </a:r>
            <a:endParaRPr lang="ru-RU" sz="1600" dirty="0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0" name="Скругленный прямоугольник 34"/>
          <p:cNvSpPr/>
          <p:nvPr/>
        </p:nvSpPr>
        <p:spPr bwMode="auto">
          <a:xfrm>
            <a:off x="7162224" y="2074841"/>
            <a:ext cx="936104" cy="261602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Portal</a:t>
            </a:r>
            <a:endParaRPr lang="ru-RU" sz="1600" dirty="0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6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Выбор надежного перевозчика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1. Техническая надежность</a:t>
            </a:r>
          </a:p>
          <a:p>
            <a:r>
              <a:rPr lang="ru-RU" sz="2000" dirty="0" smtClean="0"/>
              <a:t>Транспортные средства, соответствующие нормам Евро-5</a:t>
            </a:r>
          </a:p>
          <a:p>
            <a:r>
              <a:rPr lang="ru-RU" sz="2000" dirty="0" smtClean="0"/>
              <a:t>2.Технологическая надежность</a:t>
            </a:r>
          </a:p>
          <a:p>
            <a:r>
              <a:rPr lang="ru-RU" sz="2000" dirty="0" smtClean="0"/>
              <a:t>Наличие системы слежения </a:t>
            </a:r>
            <a:endParaRPr lang="ru-RU" sz="2000" dirty="0"/>
          </a:p>
          <a:p>
            <a:r>
              <a:rPr lang="ru-RU" sz="2000" dirty="0" smtClean="0"/>
              <a:t>3. финансовая надежность </a:t>
            </a:r>
          </a:p>
          <a:p>
            <a:r>
              <a:rPr lang="ru-RU" sz="2000" dirty="0" smtClean="0"/>
              <a:t>Прозрачность (предоставление финансовой отчетности)</a:t>
            </a:r>
          </a:p>
          <a:p>
            <a:r>
              <a:rPr lang="ru-RU" sz="2000" dirty="0"/>
              <a:t>Страхование ответственности перевозчика  ( 80%)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" y="-479"/>
            <a:ext cx="9145276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AutoShape 1"/>
          <p:cNvSpPr>
            <a:spLocks/>
          </p:cNvSpPr>
          <p:nvPr/>
        </p:nvSpPr>
        <p:spPr bwMode="auto">
          <a:xfrm>
            <a:off x="8584505" y="6635750"/>
            <a:ext cx="255588" cy="171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9pPr>
          </a:lstStyle>
          <a:p>
            <a:pPr algn="ctr" eaLnBrk="1"/>
            <a:fld id="{C517CC60-55C5-4613-9C85-8C1B94534D3D}" type="slidenum">
              <a:rPr lang="en-GB" altLang="fr-FR" sz="1200" smtClean="0">
                <a:latin typeface="Arial Bold" pitchFamily="121" charset="0"/>
                <a:sym typeface="Arial Bold" pitchFamily="121" charset="0"/>
              </a:rPr>
              <a:pPr algn="ctr" eaLnBrk="1"/>
              <a:t>12</a:t>
            </a:fld>
            <a:endParaRPr lang="en-GB" altLang="fr-FR" sz="1800" dirty="0"/>
          </a:p>
        </p:txBody>
      </p:sp>
      <p:sp>
        <p:nvSpPr>
          <p:cNvPr id="92162" name="AutoShape 2"/>
          <p:cNvSpPr>
            <a:spLocks/>
          </p:cNvSpPr>
          <p:nvPr/>
        </p:nvSpPr>
        <p:spPr bwMode="auto">
          <a:xfrm>
            <a:off x="451574" y="305411"/>
            <a:ext cx="8023225" cy="850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85783" hangingPunct="1">
              <a:defRPr/>
            </a:pPr>
            <a:r>
              <a:rPr lang="ru-RU" sz="2400" dirty="0">
                <a:solidFill>
                  <a:srgbClr val="C73202"/>
                </a:solidFill>
                <a:latin typeface="Segoe UI Light" panose="020B0502040204020203" pitchFamily="34" charset="0"/>
                <a:ea typeface="+mn-ea"/>
                <a:sym typeface="Arial" charset="0"/>
              </a:rPr>
              <a:t>Портал для взаимодействия агентов</a:t>
            </a:r>
            <a:endParaRPr lang="en-GB" sz="2400" dirty="0">
              <a:solidFill>
                <a:srgbClr val="C73202"/>
              </a:solidFill>
              <a:latin typeface="Segoe UI Light" panose="020B0502040204020203" pitchFamily="34" charset="0"/>
              <a:ea typeface="+mn-ea"/>
              <a:sym typeface="Verdana" charset="0"/>
            </a:endParaRPr>
          </a:p>
        </p:txBody>
      </p:sp>
      <p:sp>
        <p:nvSpPr>
          <p:cNvPr id="104454" name="Image 1"/>
          <p:cNvSpPr>
            <a:spLocks noChangeAspect="1"/>
          </p:cNvSpPr>
          <p:nvPr/>
        </p:nvSpPr>
        <p:spPr bwMode="auto">
          <a:xfrm>
            <a:off x="-251520" y="1190625"/>
            <a:ext cx="91440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9pPr>
          </a:lstStyle>
          <a:p>
            <a:pPr eaLnBrk="1"/>
            <a:endParaRPr lang="en-GB" altLang="fr-FR" sz="1800" dirty="0"/>
          </a:p>
        </p:txBody>
      </p:sp>
      <p:pic>
        <p:nvPicPr>
          <p:cNvPr id="15" name="Picture 6" descr="FotoliaComp_39595358_JBhMsnKgYy2uXdeAgWggHFVESAF50g9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b="146"/>
          <a:stretch>
            <a:fillRect/>
          </a:stretch>
        </p:blipFill>
        <p:spPr bwMode="auto">
          <a:xfrm>
            <a:off x="5957126" y="2370892"/>
            <a:ext cx="19050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AutoShape 7"/>
          <p:cNvSpPr>
            <a:spLocks/>
          </p:cNvSpPr>
          <p:nvPr/>
        </p:nvSpPr>
        <p:spPr bwMode="auto">
          <a:xfrm>
            <a:off x="5954610" y="3756780"/>
            <a:ext cx="2622128" cy="2419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9pPr>
          </a:lstStyle>
          <a:p>
            <a:pPr marL="0" indent="0" eaLnBrk="1">
              <a:lnSpc>
                <a:spcPct val="120000"/>
              </a:lnSpc>
              <a:spcBef>
                <a:spcPts val="300"/>
              </a:spcBef>
              <a:buClr>
                <a:srgbClr val="FFA347"/>
              </a:buClr>
              <a:buSzPct val="100000"/>
            </a:pPr>
            <a:r>
              <a:rPr lang="ru-RU" altLang="fr-FR" sz="1400" b="1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Портал грузовладельца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Список заказов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Прогнозы, подтверждение количеств и дат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Мониторинг запасов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Статус грузоперевозки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Слежение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Нарушения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altLang="ja-JP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KPI</a:t>
            </a:r>
            <a:endParaRPr lang="en-GB" altLang="fr-FR" sz="1800" dirty="0"/>
          </a:p>
        </p:txBody>
      </p:sp>
      <p:pic>
        <p:nvPicPr>
          <p:cNvPr id="17" name="Picture 8" descr="FotoliaComp_49834614_OdbFR3wEvJq52A50EnQAoN6ysypX5W6J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b="146"/>
          <a:stretch>
            <a:fillRect/>
          </a:stretch>
        </p:blipFill>
        <p:spPr bwMode="auto">
          <a:xfrm>
            <a:off x="1045042" y="2370892"/>
            <a:ext cx="19050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AutoShape 9"/>
          <p:cNvSpPr>
            <a:spLocks/>
          </p:cNvSpPr>
          <p:nvPr/>
        </p:nvSpPr>
        <p:spPr bwMode="auto">
          <a:xfrm>
            <a:off x="1028946" y="3756780"/>
            <a:ext cx="2139950" cy="13573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9pPr>
          </a:lstStyle>
          <a:p>
            <a:pPr marL="0" indent="0" eaLnBrk="1">
              <a:lnSpc>
                <a:spcPct val="120000"/>
              </a:lnSpc>
              <a:spcBef>
                <a:spcPts val="300"/>
              </a:spcBef>
              <a:buClr>
                <a:srgbClr val="FFA347"/>
              </a:buClr>
              <a:buSzPct val="100000"/>
            </a:pPr>
            <a:r>
              <a:rPr lang="ru-RU" altLang="fr-FR" sz="1400" b="1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Портал перевозчика</a:t>
            </a:r>
            <a:r>
              <a:rPr lang="en-GB" altLang="fr-FR" sz="14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Транспортный запрос</a:t>
            </a:r>
            <a:r>
              <a:rPr lang="en-GB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, </a:t>
            </a:r>
            <a:r>
              <a:rPr lang="ru-RU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Подтверждение</a:t>
            </a:r>
            <a:r>
              <a:rPr lang="en-US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/</a:t>
            </a:r>
            <a:r>
              <a:rPr lang="ru-RU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отказ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Трассировка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Нарушения</a:t>
            </a:r>
          </a:p>
          <a:p>
            <a:pPr marL="0" indent="0" eaLnBrk="1">
              <a:lnSpc>
                <a:spcPct val="120000"/>
              </a:lnSpc>
              <a:spcBef>
                <a:spcPts val="300"/>
              </a:spcBef>
              <a:buClr>
                <a:srgbClr val="FFA347"/>
              </a:buClr>
              <a:buSzPct val="100000"/>
            </a:pPr>
            <a:r>
              <a:rPr lang="ru-RU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Подтверждения перевозки</a:t>
            </a:r>
            <a:r>
              <a:rPr lang="en-GB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Предварительный счет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KPI</a:t>
            </a:r>
            <a:endParaRPr lang="en-GB" altLang="fr-FR" sz="1800" dirty="0"/>
          </a:p>
        </p:txBody>
      </p:sp>
      <p:pic>
        <p:nvPicPr>
          <p:cNvPr id="19" name="Picture 10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" b="967"/>
          <a:stretch>
            <a:fillRect/>
          </a:stretch>
        </p:blipFill>
        <p:spPr bwMode="auto">
          <a:xfrm>
            <a:off x="3466011" y="2370892"/>
            <a:ext cx="19050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AutoShape 11"/>
          <p:cNvSpPr>
            <a:spLocks/>
          </p:cNvSpPr>
          <p:nvPr/>
        </p:nvSpPr>
        <p:spPr bwMode="auto">
          <a:xfrm>
            <a:off x="3466011" y="3756780"/>
            <a:ext cx="2480469" cy="1568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  <a:ea typeface="Geneva" pitchFamily="121" charset="-128"/>
                <a:sym typeface="Verdana" pitchFamily="34" charset="0"/>
              </a:defRPr>
            </a:lvl9pPr>
          </a:lstStyle>
          <a:p>
            <a:pPr marL="0" indent="0" eaLnBrk="1">
              <a:lnSpc>
                <a:spcPct val="120000"/>
              </a:lnSpc>
              <a:spcBef>
                <a:spcPts val="300"/>
              </a:spcBef>
              <a:buClr>
                <a:srgbClr val="FFA347"/>
              </a:buClr>
              <a:buSzPct val="100000"/>
            </a:pPr>
            <a:r>
              <a:rPr lang="ru-RU" altLang="fr-FR" sz="1400" b="1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Портал </a:t>
            </a:r>
            <a:r>
              <a:rPr lang="ru-RU" altLang="fr-FR" sz="1400" b="1" dirty="0" err="1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интермодального</a:t>
            </a:r>
            <a:r>
              <a:rPr lang="ru-RU" altLang="fr-FR" sz="1400" b="1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 оператора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Мониторинг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altLang="fr-FR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Контроль качества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altLang="ja-JP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Выбор перевозчиков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altLang="ja-JP" sz="1200" dirty="0" smtClean="0">
                <a:solidFill>
                  <a:srgbClr val="8A6E7D"/>
                </a:solidFill>
                <a:latin typeface="Arial" pitchFamily="34" charset="0"/>
                <a:sym typeface="Arial" pitchFamily="34" charset="0"/>
              </a:rPr>
              <a:t>KPI</a:t>
            </a:r>
            <a:endParaRPr lang="en-GB" altLang="fr-FR" sz="1800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91419" y="1652926"/>
            <a:ext cx="7920880" cy="439247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Geneva" charset="0"/>
              <a:cs typeface="Verdana" charset="0"/>
              <a:sym typeface="Verdana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711376" y="1673360"/>
            <a:ext cx="2625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6B5561"/>
                </a:solidFill>
                <a:latin typeface="Arial" charset="0"/>
                <a:cs typeface="+mn-cs"/>
              </a:rPr>
              <a:t>Единый портал</a:t>
            </a:r>
            <a:endParaRPr lang="ru-RU" dirty="0">
              <a:solidFill>
                <a:srgbClr val="6B5561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978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8767" y="298220"/>
            <a:ext cx="8249879" cy="543594"/>
          </a:xfrm>
        </p:spPr>
        <p:txBody>
          <a:bodyPr>
            <a:normAutofit/>
          </a:bodyPr>
          <a:lstStyle/>
          <a:p>
            <a:pPr algn="l" defTabSz="685783">
              <a:defRPr/>
            </a:pPr>
            <a:r>
              <a:rPr lang="ru-RU" sz="2400" dirty="0" smtClean="0">
                <a:solidFill>
                  <a:srgbClr val="C73202"/>
                </a:solidFill>
                <a:latin typeface="Segoe UI Light" panose="020B0502040204020203" pitchFamily="34" charset="0"/>
                <a:ea typeface="+mn-ea"/>
                <a:cs typeface="+mn-cs"/>
              </a:rPr>
              <a:t>Пример функционала </a:t>
            </a:r>
            <a:r>
              <a:rPr lang="ru-RU" sz="2400" dirty="0">
                <a:solidFill>
                  <a:srgbClr val="C73202"/>
                </a:solidFill>
                <a:latin typeface="Segoe UI Light" panose="020B0502040204020203" pitchFamily="34" charset="0"/>
                <a:ea typeface="+mn-ea"/>
                <a:cs typeface="+mn-cs"/>
              </a:rPr>
              <a:t>для перевозчика</a:t>
            </a:r>
            <a:endParaRPr lang="fr-FR" sz="2400" dirty="0">
              <a:solidFill>
                <a:srgbClr val="C73202"/>
              </a:solidFill>
              <a:latin typeface="Segoe UI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18602"/>
              </a:buClr>
              <a:buFont typeface="Wingdings" panose="05000000000000000000" pitchFamily="2" charset="2"/>
              <a:buChar char="§"/>
            </a:pPr>
            <a:r>
              <a:rPr lang="ru-RU" altLang="fr-FR" sz="1800" dirty="0" smtClean="0">
                <a:latin typeface="Calibri Light" panose="020F0302020204030204" pitchFamily="34" charset="0"/>
              </a:rPr>
              <a:t>Свободные транспортные средства</a:t>
            </a:r>
            <a:endParaRPr lang="fr-FR" altLang="fr-FR" sz="18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18602"/>
              </a:buClr>
              <a:buFont typeface="Wingdings" panose="05000000000000000000" pitchFamily="2" charset="2"/>
              <a:buChar char="§"/>
            </a:pPr>
            <a:r>
              <a:rPr lang="ru-RU" altLang="fr-FR" sz="1800" dirty="0" smtClean="0">
                <a:latin typeface="Calibri Light" panose="020F0302020204030204" pitchFamily="34" charset="0"/>
              </a:rPr>
              <a:t>Назначения</a:t>
            </a:r>
            <a:r>
              <a:rPr lang="en-US" altLang="fr-FR" sz="1800" dirty="0" smtClean="0">
                <a:latin typeface="Calibri Light" panose="020F0302020204030204" pitchFamily="34" charset="0"/>
              </a:rPr>
              <a:t>/</a:t>
            </a:r>
            <a:r>
              <a:rPr lang="ru-RU" altLang="fr-FR" sz="1800" dirty="0">
                <a:latin typeface="Calibri Light" panose="020F0302020204030204" pitchFamily="34" charset="0"/>
              </a:rPr>
              <a:t>О</a:t>
            </a:r>
            <a:r>
              <a:rPr lang="ru-RU" altLang="fr-FR" sz="1800" dirty="0" smtClean="0">
                <a:latin typeface="Calibri Light" panose="020F0302020204030204" pitchFamily="34" charset="0"/>
              </a:rPr>
              <a:t>тклонения заявок на перевозку</a:t>
            </a:r>
            <a:endParaRPr lang="fr-FR" altLang="fr-FR" sz="18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18602"/>
              </a:buClr>
              <a:buFont typeface="Wingdings" panose="05000000000000000000" pitchFamily="2" charset="2"/>
              <a:buChar char="§"/>
            </a:pPr>
            <a:r>
              <a:rPr lang="ru-RU" altLang="fr-FR" sz="1800" dirty="0" smtClean="0">
                <a:latin typeface="Calibri Light" panose="020F0302020204030204" pitchFamily="34" charset="0"/>
              </a:rPr>
              <a:t>Характеристики транспортных средств</a:t>
            </a:r>
            <a:endParaRPr lang="fr-FR" altLang="fr-FR" sz="18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18602"/>
              </a:buClr>
              <a:buFont typeface="Wingdings" panose="05000000000000000000" pitchFamily="2" charset="2"/>
              <a:buChar char="§"/>
            </a:pPr>
            <a:r>
              <a:rPr lang="ru-RU" altLang="fr-FR" sz="1800" dirty="0" smtClean="0">
                <a:latin typeface="Calibri Light" panose="020F0302020204030204" pitchFamily="34" charset="0"/>
              </a:rPr>
              <a:t>Расчёт времени на разгрузку</a:t>
            </a:r>
            <a:r>
              <a:rPr lang="en-US" altLang="fr-FR" sz="1800" dirty="0" smtClean="0">
                <a:latin typeface="Calibri Light" panose="020F0302020204030204" pitchFamily="34" charset="0"/>
              </a:rPr>
              <a:t>/</a:t>
            </a:r>
            <a:r>
              <a:rPr lang="ru-RU" altLang="fr-FR" sz="1800" dirty="0" smtClean="0">
                <a:latin typeface="Calibri Light" panose="020F0302020204030204" pitchFamily="34" charset="0"/>
              </a:rPr>
              <a:t>погрузку</a:t>
            </a:r>
            <a:endParaRPr lang="fr-FR" altLang="fr-FR" sz="18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18602"/>
              </a:buClr>
              <a:buFont typeface="Wingdings" panose="05000000000000000000" pitchFamily="2" charset="2"/>
              <a:buChar char="§"/>
            </a:pPr>
            <a:r>
              <a:rPr lang="ru-RU" altLang="fr-FR" sz="1800" dirty="0" smtClean="0">
                <a:latin typeface="Calibri Light" panose="020F0302020204030204" pitchFamily="34" charset="0"/>
              </a:rPr>
              <a:t>Электронный документооборот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18602"/>
              </a:buClr>
              <a:buFont typeface="Wingdings" panose="05000000000000000000" pitchFamily="2" charset="2"/>
              <a:buChar char="§"/>
            </a:pPr>
            <a:r>
              <a:rPr lang="ru-RU" altLang="fr-FR" sz="1800" dirty="0" smtClean="0">
                <a:latin typeface="Calibri Light" panose="020F0302020204030204" pitchFamily="34" charset="0"/>
              </a:rPr>
              <a:t>Ручной ввод при необходимости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18602"/>
              </a:buClr>
              <a:buFont typeface="Wingdings" panose="05000000000000000000" pitchFamily="2" charset="2"/>
              <a:buChar char="§"/>
            </a:pPr>
            <a:r>
              <a:rPr lang="ru-RU" altLang="fr-FR" sz="1800" dirty="0" smtClean="0">
                <a:latin typeface="Calibri Light" panose="020F0302020204030204" pitchFamily="34" charset="0"/>
              </a:rPr>
              <a:t>Внешний вид портала меняется в зависимости от пользователя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18602"/>
              </a:buClr>
              <a:buFont typeface="Wingdings" panose="05000000000000000000" pitchFamily="2" charset="2"/>
              <a:buChar char="§"/>
            </a:pPr>
            <a:r>
              <a:rPr lang="ru-RU" altLang="fr-FR" sz="1800" dirty="0" smtClean="0">
                <a:latin typeface="Calibri Light" panose="020F0302020204030204" pitchFamily="34" charset="0"/>
              </a:rPr>
              <a:t>Права доступа меняются в зависимости от пользователя</a:t>
            </a:r>
            <a:endParaRPr lang="fr-FR" altLang="fr-FR" sz="1800" dirty="0">
              <a:latin typeface="Calibri Light" panose="020F03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46" y="1651434"/>
            <a:ext cx="3582590" cy="1619250"/>
          </a:xfrm>
          <a:prstGeom prst="rect">
            <a:avLst/>
          </a:prstGeom>
          <a:noFill/>
          <a:ln w="12700">
            <a:solidFill>
              <a:srgbClr val="F186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0"/>
          <a:stretch>
            <a:fillRect/>
          </a:stretch>
        </p:blipFill>
        <p:spPr bwMode="auto">
          <a:xfrm>
            <a:off x="4183841" y="4797152"/>
            <a:ext cx="4710795" cy="1834704"/>
          </a:xfrm>
          <a:prstGeom prst="rect">
            <a:avLst/>
          </a:prstGeom>
          <a:noFill/>
          <a:ln w="12700">
            <a:solidFill>
              <a:srgbClr val="F186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Конференции , круглые столы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921979" cy="28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www.mostpp.ru/getattachment/for-members-of-mtpp/guilds-and-committees/list/Gildia-logistika/News/Автоперевозчики-обсудили-перспективы-работы-в-новы/1.jpg.aspx?maxsidesize=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711810" cy="24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17728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Круглый стол по международным перевозкам совместно с ЦТУ ФТС РФ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102" name="Picture 6" descr="C:\Users\Svetlana V. Domnina\Desktop\Гильдия\2014\ge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86775"/>
            <a:ext cx="4032448" cy="24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5601035"/>
            <a:ext cx="407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Семинар для логистических интеграторов  в Посольстве Франции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5276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ru-RU" sz="3200" dirty="0" smtClean="0"/>
              <a:t>Три стороны</a:t>
            </a:r>
            <a:r>
              <a:rPr lang="en-US" sz="3200" dirty="0" smtClean="0"/>
              <a:t>” </a:t>
            </a:r>
            <a:r>
              <a:rPr lang="ru-RU" sz="3200" dirty="0" smtClean="0"/>
              <a:t>в логистике фирмы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1694" y="1650019"/>
            <a:ext cx="8229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Бизнес-среда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86143" y="2809534"/>
            <a:ext cx="1676676" cy="9514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64397" y="3143529"/>
            <a:ext cx="154190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7315" y="3455801"/>
            <a:ext cx="1836107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поставщики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58138" y="3405981"/>
            <a:ext cx="1836712" cy="9144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Торговая или  производственная  ФИРМА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56785" y="2809534"/>
            <a:ext cx="1353344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63952" y="3366028"/>
            <a:ext cx="1532698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потребители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5013176"/>
            <a:ext cx="4896544" cy="914400"/>
          </a:xfrm>
          <a:prstGeom prst="rect">
            <a:avLst/>
          </a:prstGeom>
          <a:solidFill>
            <a:schemeClr val="bg2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Логистические посредники , </a:t>
            </a:r>
          </a:p>
          <a:p>
            <a:pPr algn="ctr"/>
            <a:r>
              <a:rPr lang="ru-RU" dirty="0" smtClean="0"/>
              <a:t>( транспортные компании)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606302" y="4017081"/>
            <a:ext cx="11518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07132" y="3825168"/>
            <a:ext cx="744538" cy="34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182220" y="4057929"/>
            <a:ext cx="0" cy="8832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5868144" y="3897176"/>
            <a:ext cx="0" cy="10439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40" y="368653"/>
            <a:ext cx="1090654" cy="109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Supply Chain Management </a:t>
            </a:r>
            <a:r>
              <a:rPr lang="en-US" dirty="0" smtClean="0"/>
              <a:t>(</a:t>
            </a:r>
            <a:r>
              <a:rPr lang="en-US" sz="3200" dirty="0" smtClean="0"/>
              <a:t>SCM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343056" cy="50012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Цепь поставок </a:t>
            </a:r>
            <a:r>
              <a:rPr lang="en-US" sz="2000" dirty="0" smtClean="0"/>
              <a:t> </a:t>
            </a:r>
            <a:r>
              <a:rPr lang="ru-RU" sz="2000" dirty="0" smtClean="0"/>
              <a:t>начинается с добычи сырья и материалов и заканчивается использованием готовой продукции  у  потребителя, соединяя вместе взаимодействующие компании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63971"/>
            <a:ext cx="1718320" cy="1342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85" y="2780928"/>
            <a:ext cx="5458281" cy="3561654"/>
          </a:xfrm>
          <a:prstGeom prst="rect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07215" y="2852937"/>
            <a:ext cx="2547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Совет по цепям поставок ( Термины и определения)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04426" y="4293096"/>
            <a:ext cx="235019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Автомобильный транспорт перевозит 90% грузов по стоимости и более 80% от общего объема перевозок</a:t>
            </a:r>
          </a:p>
          <a:p>
            <a:r>
              <a:rPr lang="ru-RU" dirty="0" smtClean="0"/>
              <a:t>Ежегодный доклад </a:t>
            </a:r>
            <a:r>
              <a:rPr lang="en-US" dirty="0" smtClean="0"/>
              <a:t>IRU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5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Управление цепями поставок (</a:t>
            </a:r>
            <a:r>
              <a:rPr lang="en-US" sz="3200" dirty="0" smtClean="0"/>
              <a:t>SCM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00200"/>
            <a:ext cx="6696744" cy="2260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Концепция и организационная стратегия, заключающаяся в интегрированном подходе к планированию и управлению всем потоком информации о сырье, </a:t>
            </a:r>
            <a:r>
              <a:rPr lang="ru-RU" sz="2000" dirty="0" smtClean="0">
                <a:solidFill>
                  <a:schemeClr val="tx1"/>
                </a:solidFill>
              </a:rPr>
              <a:t>материалах</a:t>
            </a:r>
            <a:r>
              <a:rPr lang="ru-RU" sz="2000" dirty="0">
                <a:solidFill>
                  <a:schemeClr val="tx1"/>
                </a:solidFill>
              </a:rPr>
              <a:t>, продуктах, услугах, возникающих и </a:t>
            </a:r>
            <a:r>
              <a:rPr lang="ru-RU" sz="2000" dirty="0" smtClean="0">
                <a:solidFill>
                  <a:schemeClr val="tx1"/>
                </a:solidFill>
              </a:rPr>
              <a:t>преобразующихся </a:t>
            </a:r>
            <a:r>
              <a:rPr lang="ru-RU" sz="2000" dirty="0">
                <a:solidFill>
                  <a:schemeClr val="tx1"/>
                </a:solidFill>
              </a:rPr>
              <a:t>в логистических и производственных процессах предприятия, нацеленном на измеримый совокупный экономический эффект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293096"/>
            <a:ext cx="6696744" cy="2015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Надёжность </a:t>
            </a:r>
            <a:r>
              <a:rPr lang="ru-RU" sz="2000" dirty="0">
                <a:solidFill>
                  <a:schemeClr val="tx1"/>
                </a:solidFill>
              </a:rPr>
              <a:t>цепи поставок – это свойство цепи , </a:t>
            </a:r>
            <a:r>
              <a:rPr lang="ru-RU" sz="2000" dirty="0" err="1" smtClean="0">
                <a:solidFill>
                  <a:schemeClr val="tx1"/>
                </a:solidFill>
              </a:rPr>
              <a:t>характе-ризующее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её способность функционировать, выполняя все требования договора без превышения плановых </a:t>
            </a:r>
            <a:r>
              <a:rPr lang="ru-RU" sz="2000" dirty="0" smtClean="0">
                <a:solidFill>
                  <a:schemeClr val="tx1"/>
                </a:solidFill>
              </a:rPr>
              <a:t>затрат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Цепь поставки надежна настолько, насколько надежно  самое слабое </a:t>
            </a:r>
            <a:r>
              <a:rPr lang="ru-RU" sz="2000" b="1" dirty="0" smtClean="0">
                <a:solidFill>
                  <a:srgbClr val="C00000"/>
                </a:solidFill>
              </a:rPr>
              <a:t>звено.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71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Отказы в цепи поставок – надежность 85%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376938"/>
              </p:ext>
            </p:extLst>
          </p:nvPr>
        </p:nvGraphicFramePr>
        <p:xfrm>
          <a:off x="899592" y="1844824"/>
          <a:ext cx="41044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794945"/>
              </p:ext>
            </p:extLst>
          </p:nvPr>
        </p:nvGraphicFramePr>
        <p:xfrm>
          <a:off x="5178099" y="1268760"/>
          <a:ext cx="39959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Показатели работы транспорта</a:t>
            </a:r>
            <a:br>
              <a:rPr lang="ru-RU" sz="2800" dirty="0" smtClean="0"/>
            </a:br>
            <a:r>
              <a:rPr lang="en-US" sz="2800" dirty="0" smtClean="0"/>
              <a:t>Logistics </a:t>
            </a:r>
            <a:r>
              <a:rPr lang="en-US" sz="2800" dirty="0"/>
              <a:t>Performance Index </a:t>
            </a:r>
            <a:r>
              <a:rPr lang="en-US" sz="2800" dirty="0" smtClean="0"/>
              <a:t>(LPI)</a:t>
            </a:r>
            <a:r>
              <a:rPr lang="ru-RU" sz="2800" dirty="0" smtClean="0"/>
              <a:t>,2014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462594"/>
              </p:ext>
            </p:extLst>
          </p:nvPr>
        </p:nvGraphicFramePr>
        <p:xfrm>
          <a:off x="323528" y="1934238"/>
          <a:ext cx="8712969" cy="4655300"/>
        </p:xfrm>
        <a:graphic>
          <a:graphicData uri="http://schemas.openxmlformats.org/drawingml/2006/table">
            <a:tbl>
              <a:tblPr firstCol="1" lastCol="1">
                <a:tableStyleId>{72833802-FEF1-4C79-8D5D-14CF1EAF98D9}</a:tableStyleId>
              </a:tblPr>
              <a:tblGrid>
                <a:gridCol w="1378638"/>
                <a:gridCol w="973156"/>
                <a:gridCol w="1378638"/>
                <a:gridCol w="1135348"/>
                <a:gridCol w="1245233"/>
                <a:gridCol w="1253679"/>
                <a:gridCol w="1348277"/>
              </a:tblGrid>
              <a:tr h="1104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страна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рей-</a:t>
                      </a:r>
                      <a:r>
                        <a:rPr lang="ru-RU" sz="1800" dirty="0" err="1" smtClean="0">
                          <a:effectLst/>
                        </a:rPr>
                        <a:t>тинг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междуна</a:t>
                      </a:r>
                      <a:r>
                        <a:rPr lang="ru-RU" sz="1800" dirty="0" smtClean="0">
                          <a:effectLst/>
                        </a:rPr>
                        <a:t>-родные перевозки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состояние </a:t>
                      </a:r>
                      <a:r>
                        <a:rPr lang="ru-RU" sz="1800" dirty="0" err="1" smtClean="0">
                          <a:effectLst/>
                        </a:rPr>
                        <a:t>инфраст-руктуры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квалификация персо-нала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контроль </a:t>
                      </a:r>
                      <a:r>
                        <a:rPr lang="ru-RU" sz="1800" dirty="0">
                          <a:effectLst/>
                        </a:rPr>
                        <a:t>за </a:t>
                      </a:r>
                      <a:r>
                        <a:rPr lang="ru-RU" sz="1800" dirty="0" err="1" smtClean="0">
                          <a:effectLst/>
                        </a:rPr>
                        <a:t>дви-жением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err="1" smtClean="0">
                          <a:effectLst/>
                        </a:rPr>
                        <a:t>соблюде-ние</a:t>
                      </a:r>
                      <a:r>
                        <a:rPr lang="ru-RU" sz="1800" b="0" dirty="0" smtClean="0">
                          <a:effectLst/>
                        </a:rPr>
                        <a:t> сроков </a:t>
                      </a:r>
                      <a:r>
                        <a:rPr lang="ru-RU" sz="1800" b="0" dirty="0">
                          <a:effectLst/>
                        </a:rPr>
                        <a:t>доставки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629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Беларусь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99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  91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86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116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113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    </a:t>
                      </a:r>
                      <a:r>
                        <a:rPr lang="ru-RU" sz="2000" b="0" dirty="0" smtClean="0">
                          <a:effectLst/>
                        </a:rPr>
                        <a:t>93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29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Казахстан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88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106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83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81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   </a:t>
                      </a:r>
                      <a:r>
                        <a:rPr lang="ru-RU" sz="2000" b="0" dirty="0" smtClean="0">
                          <a:effectLst/>
                        </a:rPr>
                        <a:t>69</a:t>
                      </a:r>
                      <a:r>
                        <a:rPr lang="en-US" sz="2000" b="0" dirty="0" smtClean="0">
                          <a:effectLst/>
                        </a:rPr>
                        <a:t> 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88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Россия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90</a:t>
                      </a:r>
                      <a:endParaRPr lang="en-US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102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77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80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79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   </a:t>
                      </a:r>
                      <a:r>
                        <a:rPr lang="ru-RU" sz="2000" b="0" dirty="0" smtClean="0">
                          <a:effectLst/>
                        </a:rPr>
                        <a:t>84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Армения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90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Германия</a:t>
                      </a:r>
                      <a:endParaRPr lang="ru-RU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lang="ru-RU" sz="2000" cap="none" spc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en-US" sz="2000" cap="none" spc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   4</a:t>
                      </a:r>
                      <a:endParaRPr lang="ru-RU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  1</a:t>
                      </a:r>
                      <a:endParaRPr lang="ru-RU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   3</a:t>
                      </a:r>
                      <a:endParaRPr lang="ru-RU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cap="none" spc="0" dirty="0">
                          <a:ln>
                            <a:noFill/>
                          </a:ln>
                          <a:effectLst/>
                        </a:rPr>
                        <a:t>   1</a:t>
                      </a:r>
                      <a:endParaRPr lang="ru-RU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cap="none" spc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en-US" sz="2000" b="0" cap="none" spc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lang="ru-RU" sz="2000" b="0" cap="none" spc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lang="ru-RU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6" y="877350"/>
            <a:ext cx="755970" cy="755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71762"/>
            <a:ext cx="1621677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Международные автомобильные перевозки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086831"/>
              </p:ext>
            </p:extLst>
          </p:nvPr>
        </p:nvGraphicFramePr>
        <p:xfrm>
          <a:off x="971600" y="1628800"/>
          <a:ext cx="7283152" cy="47650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74640"/>
                <a:gridCol w="1584176"/>
                <a:gridCol w="1368152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Беларусь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Казахстан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Объем перевозок,</a:t>
                      </a:r>
                      <a:r>
                        <a:rPr lang="ru-RU" baseline="0" dirty="0" smtClean="0"/>
                        <a:t> млн 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15,5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           </a:t>
                      </a:r>
                      <a:r>
                        <a:rPr lang="ru-RU" baseline="0" dirty="0" smtClean="0"/>
                        <a:t>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Предприятий,</a:t>
                      </a:r>
                      <a:r>
                        <a:rPr lang="ru-RU" baseline="0" dirty="0" smtClean="0"/>
                        <a:t> в том числе активных членов</a:t>
                      </a:r>
                      <a:r>
                        <a:rPr lang="ru-RU" dirty="0" smtClean="0"/>
                        <a:t>   ассоциаций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1100/322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2456/422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7400/20</a:t>
                      </a:r>
                      <a:r>
                        <a:rPr lang="en-US" dirty="0" smtClean="0"/>
                        <a:t>93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транспортных средств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12875/5987</a:t>
                      </a:r>
                    </a:p>
                    <a:p>
                      <a:r>
                        <a:rPr lang="ru-RU" dirty="0" smtClean="0"/>
                        <a:t>допущено к МДП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40000/36000( члены АСМАП)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Удельный вес Евро-4 и 5,%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50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</a:t>
                      </a:r>
                      <a:endParaRPr lang="ru-RU" b="1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Выработка</a:t>
                      </a:r>
                      <a:r>
                        <a:rPr lang="ru-RU" baseline="0" dirty="0" smtClean="0"/>
                        <a:t> на 1 ТС, 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310/668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387/430</a:t>
                      </a:r>
                      <a:endParaRPr lang="ru-RU" b="1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Среднее количество </a:t>
                      </a:r>
                    </a:p>
                    <a:p>
                      <a:r>
                        <a:rPr lang="ru-RU" b="1" dirty="0" smtClean="0"/>
                        <a:t>транспортных средств на предприятии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Международные автомобильные перевозки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32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Сокращение объемов внешней торговли,</a:t>
            </a:r>
            <a:r>
              <a:rPr lang="en-US" sz="3200" dirty="0" smtClean="0"/>
              <a:t>%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836245"/>
              </p:ext>
            </p:extLst>
          </p:nvPr>
        </p:nvGraphicFramePr>
        <p:xfrm>
          <a:off x="755575" y="1340768"/>
          <a:ext cx="8388425" cy="49987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19548"/>
                <a:gridCol w="1164829"/>
                <a:gridCol w="2448272"/>
                <a:gridCol w="1296144"/>
                <a:gridCol w="1259632"/>
              </a:tblGrid>
              <a:tr h="910268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Показатель         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2014 год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4  квартал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2014</a:t>
                      </a:r>
                      <a:r>
                        <a:rPr lang="ru-RU" sz="2000" b="0" baseline="0" dirty="0" smtClean="0"/>
                        <a:t> год</a:t>
                      </a:r>
                    </a:p>
                    <a:p>
                      <a:r>
                        <a:rPr lang="ru-RU" sz="2000" b="0" baseline="0" dirty="0" smtClean="0"/>
                        <a:t>всего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2015 год</a:t>
                      </a:r>
                    </a:p>
                    <a:p>
                      <a:r>
                        <a:rPr lang="ru-RU" sz="2000" b="0" dirty="0" smtClean="0"/>
                        <a:t>январь-февраль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2015 год</a:t>
                      </a:r>
                    </a:p>
                    <a:p>
                      <a:r>
                        <a:rPr lang="ru-RU" sz="2000" b="0" dirty="0" smtClean="0"/>
                        <a:t>прогноз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859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Импорт в РФ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35859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 </a:t>
                      </a:r>
                      <a:r>
                        <a:rPr lang="ru-RU" sz="2000" dirty="0" err="1" smtClean="0"/>
                        <a:t>т.ч.Китай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5859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 номенклатуре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63442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Машины и оборудование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910268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Фармацевтичес</a:t>
                      </a:r>
                      <a:r>
                        <a:rPr lang="ru-RU" sz="2000" dirty="0" smtClean="0"/>
                        <a:t>-кая продукция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15-20</a:t>
                      </a:r>
                      <a:endParaRPr lang="ru-RU" sz="2000" dirty="0"/>
                    </a:p>
                  </a:txBody>
                  <a:tcPr/>
                </a:tc>
              </a:tr>
              <a:tr h="35859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Продовольствие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7,7 </a:t>
                      </a:r>
                      <a:r>
                        <a:rPr lang="ru-RU" sz="2000" dirty="0" smtClean="0"/>
                        <a:t>(</a:t>
                      </a:r>
                      <a:r>
                        <a:rPr lang="ru-RU" sz="2000" baseline="0" dirty="0" smtClean="0"/>
                        <a:t>стоимость)</a:t>
                      </a:r>
                    </a:p>
                    <a:p>
                      <a:r>
                        <a:rPr lang="ru-RU" sz="2000" baseline="0" dirty="0" smtClean="0"/>
                        <a:t>от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3 до 24(объем)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              44,3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123407">
                <a:tc gridSpan="5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Прогноз ВВП крупнейших экономик мира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5056"/>
            <a:ext cx="8229600" cy="3656250"/>
          </a:xfrm>
        </p:spPr>
      </p:pic>
      <p:sp>
        <p:nvSpPr>
          <p:cNvPr id="5" name="TextBox 4"/>
          <p:cNvSpPr txBox="1"/>
          <p:nvPr/>
        </p:nvSpPr>
        <p:spPr>
          <a:xfrm>
            <a:off x="3779912" y="6309320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данным </a:t>
            </a:r>
            <a:r>
              <a:rPr lang="en-US" dirty="0" smtClean="0"/>
              <a:t>Goldman </a:t>
            </a:r>
            <a:r>
              <a:rPr lang="en-US" dirty="0"/>
              <a:t>Sachs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8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590</Words>
  <Application>Microsoft Office PowerPoint</Application>
  <PresentationFormat>Экран (4:3)</PresentationFormat>
  <Paragraphs>207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 Unicode MS</vt:lpstr>
      <vt:lpstr>Arial</vt:lpstr>
      <vt:lpstr>Arial Bold</vt:lpstr>
      <vt:lpstr>Avenir Roman</vt:lpstr>
      <vt:lpstr>Calibri</vt:lpstr>
      <vt:lpstr>Calibri Light</vt:lpstr>
      <vt:lpstr>Geneva</vt:lpstr>
      <vt:lpstr>Segoe UI Light</vt:lpstr>
      <vt:lpstr>Verdana</vt:lpstr>
      <vt:lpstr>Wingdings</vt:lpstr>
      <vt:lpstr>Тема Office</vt:lpstr>
      <vt:lpstr> </vt:lpstr>
      <vt:lpstr>“Три стороны” в логистике фирмы</vt:lpstr>
      <vt:lpstr>Supply Chain Management (SCM)</vt:lpstr>
      <vt:lpstr>Управление цепями поставок (SCM)</vt:lpstr>
      <vt:lpstr>Отказы в цепи поставок – надежность 85%</vt:lpstr>
      <vt:lpstr>Показатели работы транспорта Logistics Performance Index (LPI),2014</vt:lpstr>
      <vt:lpstr>Международные автомобильные перевозки</vt:lpstr>
      <vt:lpstr>Сокращение объемов внешней торговли,%</vt:lpstr>
      <vt:lpstr>Прогноз ВВП крупнейших экономик мира</vt:lpstr>
      <vt:lpstr>Презентация PowerPoint</vt:lpstr>
      <vt:lpstr>Выбор надежного перевозчика</vt:lpstr>
      <vt:lpstr>Презентация PowerPoint</vt:lpstr>
      <vt:lpstr>Пример функционала для перевозчика</vt:lpstr>
      <vt:lpstr>Конференции , круглые столы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 : Автомобильный транспорт в Евразии:перспективы развития</dc:title>
  <dc:creator>Svetlana V. Domnina</dc:creator>
  <cp:lastModifiedBy>Svetlana V. Domnina</cp:lastModifiedBy>
  <cp:revision>141</cp:revision>
  <dcterms:created xsi:type="dcterms:W3CDTF">2014-05-29T09:15:00Z</dcterms:created>
  <dcterms:modified xsi:type="dcterms:W3CDTF">2015-03-19T18:06:18Z</dcterms:modified>
</cp:coreProperties>
</file>